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319" r:id="rId4"/>
    <p:sldId id="320" r:id="rId5"/>
    <p:sldId id="321" r:id="rId6"/>
    <p:sldId id="322" r:id="rId7"/>
    <p:sldId id="323" r:id="rId8"/>
    <p:sldId id="328" r:id="rId9"/>
    <p:sldId id="324" r:id="rId10"/>
    <p:sldId id="325" r:id="rId11"/>
    <p:sldId id="380" r:id="rId12"/>
    <p:sldId id="381" r:id="rId13"/>
    <p:sldId id="326" r:id="rId14"/>
    <p:sldId id="327" r:id="rId15"/>
    <p:sldId id="329" r:id="rId16"/>
    <p:sldId id="330" r:id="rId17"/>
    <p:sldId id="345" r:id="rId18"/>
    <p:sldId id="331" r:id="rId19"/>
    <p:sldId id="344" r:id="rId20"/>
    <p:sldId id="318" r:id="rId21"/>
    <p:sldId id="346" r:id="rId22"/>
    <p:sldId id="347" r:id="rId23"/>
    <p:sldId id="333" r:id="rId24"/>
    <p:sldId id="375" r:id="rId25"/>
    <p:sldId id="382" r:id="rId26"/>
    <p:sldId id="334" r:id="rId27"/>
    <p:sldId id="275" r:id="rId28"/>
    <p:sldId id="342" r:id="rId29"/>
    <p:sldId id="376" r:id="rId30"/>
    <p:sldId id="353" r:id="rId31"/>
    <p:sldId id="383" r:id="rId32"/>
    <p:sldId id="339" r:id="rId33"/>
    <p:sldId id="358" r:id="rId34"/>
    <p:sldId id="378" r:id="rId35"/>
    <p:sldId id="359" r:id="rId36"/>
    <p:sldId id="377" r:id="rId37"/>
    <p:sldId id="372" r:id="rId38"/>
    <p:sldId id="360" r:id="rId39"/>
    <p:sldId id="384" r:id="rId40"/>
    <p:sldId id="363" r:id="rId41"/>
    <p:sldId id="364" r:id="rId42"/>
    <p:sldId id="365" r:id="rId43"/>
    <p:sldId id="367" r:id="rId44"/>
    <p:sldId id="366" r:id="rId45"/>
    <p:sldId id="368" r:id="rId46"/>
    <p:sldId id="369" r:id="rId47"/>
    <p:sldId id="374" r:id="rId48"/>
    <p:sldId id="379" r:id="rId49"/>
    <p:sldId id="371" r:id="rId50"/>
    <p:sldId id="340" r:id="rId51"/>
    <p:sldId id="283" r:id="rId52"/>
    <p:sldId id="281" r:id="rId53"/>
    <p:sldId id="31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5"/>
    <p:restoredTop sz="91354"/>
  </p:normalViewPr>
  <p:slideViewPr>
    <p:cSldViewPr snapToGrid="0">
      <p:cViewPr varScale="1">
        <p:scale>
          <a:sx n="110" d="100"/>
          <a:sy n="110" d="100"/>
        </p:scale>
        <p:origin x="11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CE2D9-9EBE-1842-A6DA-B1F7DBAE11C2}" type="datetimeFigureOut">
              <a:rPr lang="en-US" smtClean="0"/>
              <a:t>4/14/25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84410-4BB6-294E-8BE2-BB2265B3958E}" type="slidenum">
              <a:rPr lang="en-US" smtClean="0"/>
              <a:t>‹#›</a:t>
            </a:fld>
            <a:endParaRPr lang="en-US"/>
          </a:p>
        </p:txBody>
      </p:sp>
    </p:spTree>
    <p:extLst>
      <p:ext uri="{BB962C8B-B14F-4D97-AF65-F5344CB8AC3E}">
        <p14:creationId xmlns:p14="http://schemas.microsoft.com/office/powerpoint/2010/main" val="2863184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84410-4BB6-294E-8BE2-BB2265B3958E}" type="slidenum">
              <a:rPr lang="en-US" smtClean="0"/>
              <a:t>1</a:t>
            </a:fld>
            <a:endParaRPr lang="en-US"/>
          </a:p>
        </p:txBody>
      </p:sp>
    </p:spTree>
    <p:extLst>
      <p:ext uri="{BB962C8B-B14F-4D97-AF65-F5344CB8AC3E}">
        <p14:creationId xmlns:p14="http://schemas.microsoft.com/office/powerpoint/2010/main" val="3414244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work,</a:t>
            </a:r>
          </a:p>
          <a:p>
            <a:r>
              <a:rPr lang="en-US" dirty="0"/>
              <a:t>We Define,</a:t>
            </a:r>
          </a:p>
          <a:p>
            <a:r>
              <a:rPr lang="en-US" dirty="0"/>
              <a:t>And we give the 1</a:t>
            </a:r>
            <a:r>
              <a:rPr lang="en-US" baseline="30000" dirty="0"/>
              <a:t>st</a:t>
            </a:r>
            <a:r>
              <a:rPr lang="en-US" dirty="0"/>
              <a:t> const of traceable VRF.</a:t>
            </a:r>
          </a:p>
          <a:p>
            <a:r>
              <a:rPr lang="en-US" dirty="0"/>
              <a:t>Lets get started with the </a:t>
            </a:r>
            <a:r>
              <a:rPr lang="en-US" dirty="0" err="1"/>
              <a:t>defns</a:t>
            </a:r>
            <a:r>
              <a:rPr lang="en-US" dirty="0"/>
              <a:t>.</a:t>
            </a:r>
          </a:p>
        </p:txBody>
      </p:sp>
      <p:sp>
        <p:nvSpPr>
          <p:cNvPr id="4" name="Slide Number Placeholder 3"/>
          <p:cNvSpPr>
            <a:spLocks noGrp="1"/>
          </p:cNvSpPr>
          <p:nvPr>
            <p:ph type="sldNum" sz="quarter" idx="5"/>
          </p:nvPr>
        </p:nvSpPr>
        <p:spPr/>
        <p:txBody>
          <a:bodyPr/>
          <a:lstStyle/>
          <a:p>
            <a:fld id="{A5784410-4BB6-294E-8BE2-BB2265B3958E}" type="slidenum">
              <a:rPr lang="en-US" smtClean="0"/>
              <a:t>10</a:t>
            </a:fld>
            <a:endParaRPr lang="en-US"/>
          </a:p>
        </p:txBody>
      </p:sp>
    </p:spTree>
    <p:extLst>
      <p:ext uri="{BB962C8B-B14F-4D97-AF65-F5344CB8AC3E}">
        <p14:creationId xmlns:p14="http://schemas.microsoft.com/office/powerpoint/2010/main" val="3286239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syntax.</a:t>
            </a:r>
          </a:p>
          <a:p>
            <a:r>
              <a:rPr lang="en-US" dirty="0"/>
              <a:t>As we briefly saw before, we have a </a:t>
            </a:r>
            <a:r>
              <a:rPr lang="en-US" dirty="0" err="1"/>
              <a:t>FuncSamp</a:t>
            </a:r>
            <a:r>
              <a:rPr lang="en-US" dirty="0"/>
              <a:t> algo which samples the ek for the </a:t>
            </a:r>
            <a:r>
              <a:rPr lang="en-US" dirty="0" err="1"/>
              <a:t>func</a:t>
            </a:r>
            <a:r>
              <a:rPr lang="en-US" dirty="0"/>
              <a:t>, along with </a:t>
            </a:r>
            <a:r>
              <a:rPr lang="en-US" dirty="0" err="1"/>
              <a:t>vk</a:t>
            </a:r>
            <a:r>
              <a:rPr lang="en-US" dirty="0"/>
              <a:t>. It outputs 2 other things, a tracing key component tk0 and a string rho, which we call a correlation string. E.g. for </a:t>
            </a:r>
            <a:r>
              <a:rPr lang="en-US" dirty="0" err="1"/>
              <a:t>shamir</a:t>
            </a:r>
            <a:r>
              <a:rPr lang="en-US" dirty="0"/>
              <a:t>, you can think of this as the polynomial g of deg t-1.</a:t>
            </a:r>
          </a:p>
          <a:p>
            <a:r>
              <a:rPr lang="en-US" dirty="0"/>
              <a:t>Then, we have a </a:t>
            </a:r>
            <a:r>
              <a:rPr lang="en-US" dirty="0" err="1"/>
              <a:t>KyeShareGen</a:t>
            </a:r>
            <a:r>
              <a:rPr lang="en-US" dirty="0"/>
              <a:t> algorithm to generate shares of the ek. Note that we make a slight modification to the usual syntax: the </a:t>
            </a:r>
            <a:r>
              <a:rPr lang="en-US" dirty="0" err="1"/>
              <a:t>KeyShareGen</a:t>
            </a:r>
            <a:r>
              <a:rPr lang="en-US" dirty="0"/>
              <a:t> algorithm produces one key share at a time. So to get the shares for all n parties, we call </a:t>
            </a:r>
            <a:r>
              <a:rPr lang="en-US" dirty="0" err="1"/>
              <a:t>KeyShareGen</a:t>
            </a:r>
            <a:r>
              <a:rPr lang="en-US" dirty="0"/>
              <a:t> n times.</a:t>
            </a:r>
          </a:p>
          <a:p>
            <a:r>
              <a:rPr lang="en-US" dirty="0"/>
              <a:t>The inputs to </a:t>
            </a:r>
            <a:r>
              <a:rPr lang="en-US" dirty="0" err="1"/>
              <a:t>KeyShareGen</a:t>
            </a:r>
            <a:r>
              <a:rPr lang="en-US" dirty="0"/>
              <a:t> are n, the number of parties, t, the threshold, then ek which is the key.</a:t>
            </a:r>
          </a:p>
          <a:p>
            <a:r>
              <a:rPr lang="en-US" dirty="0"/>
              <a:t>We have two additional inputs: first, we have randomness </a:t>
            </a:r>
            <a:r>
              <a:rPr lang="en-US" dirty="0" err="1"/>
              <a:t>ri</a:t>
            </a:r>
            <a:r>
              <a:rPr lang="en-US" dirty="0"/>
              <a:t> for the </a:t>
            </a:r>
            <a:r>
              <a:rPr lang="en-US" dirty="0" err="1"/>
              <a:t>ith</a:t>
            </a:r>
            <a:r>
              <a:rPr lang="en-US" dirty="0"/>
              <a:t> share, and rho which is the correlation string</a:t>
            </a:r>
          </a:p>
          <a:p>
            <a:r>
              <a:rPr lang="en-US" dirty="0"/>
              <a:t>The output of </a:t>
            </a:r>
            <a:r>
              <a:rPr lang="en-US" dirty="0" err="1"/>
              <a:t>KeyShareGen</a:t>
            </a:r>
            <a:r>
              <a:rPr lang="en-US" dirty="0"/>
              <a:t> includes one key share, along with one component of the tracing key.</a:t>
            </a:r>
          </a:p>
        </p:txBody>
      </p:sp>
      <p:sp>
        <p:nvSpPr>
          <p:cNvPr id="4" name="Slide Number Placeholder 3"/>
          <p:cNvSpPr>
            <a:spLocks noGrp="1"/>
          </p:cNvSpPr>
          <p:nvPr>
            <p:ph type="sldNum" sz="quarter" idx="5"/>
          </p:nvPr>
        </p:nvSpPr>
        <p:spPr/>
        <p:txBody>
          <a:bodyPr/>
          <a:lstStyle/>
          <a:p>
            <a:fld id="{A5784410-4BB6-294E-8BE2-BB2265B3958E}" type="slidenum">
              <a:rPr lang="en-US" smtClean="0"/>
              <a:t>11</a:t>
            </a:fld>
            <a:endParaRPr lang="en-US"/>
          </a:p>
        </p:txBody>
      </p:sp>
    </p:spTree>
    <p:extLst>
      <p:ext uri="{BB962C8B-B14F-4D97-AF65-F5344CB8AC3E}">
        <p14:creationId xmlns:p14="http://schemas.microsoft.com/office/powerpoint/2010/main" val="4149611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Eval: each party can use its key share to get one share of the </a:t>
            </a:r>
            <a:r>
              <a:rPr lang="en-US" dirty="0" err="1"/>
              <a:t>func</a:t>
            </a:r>
            <a:r>
              <a:rPr lang="en-US" dirty="0"/>
              <a:t> eval at z, </a:t>
            </a:r>
            <a:r>
              <a:rPr lang="en-US" dirty="0" err="1"/>
              <a:t>alongwith</a:t>
            </a:r>
            <a:r>
              <a:rPr lang="en-US" dirty="0"/>
              <a:t> a Proof </a:t>
            </a:r>
            <a:r>
              <a:rPr lang="en-US" dirty="0" err="1"/>
              <a:t>pi_i</a:t>
            </a:r>
            <a:r>
              <a:rPr lang="en-US" dirty="0"/>
              <a:t>.</a:t>
            </a:r>
          </a:p>
          <a:p>
            <a:r>
              <a:rPr lang="en-US" dirty="0" err="1"/>
              <a:t>EvalVf</a:t>
            </a:r>
            <a:r>
              <a:rPr lang="en-US" dirty="0"/>
              <a:t>: can be used to check whether the eval share </a:t>
            </a:r>
            <a:r>
              <a:rPr lang="en-US" dirty="0" err="1"/>
              <a:t>y_i</a:t>
            </a:r>
            <a:r>
              <a:rPr lang="en-US" dirty="0"/>
              <a:t> and the proof pi I is valid for input z.</a:t>
            </a:r>
          </a:p>
          <a:p>
            <a:r>
              <a:rPr lang="en-US" dirty="0"/>
              <a:t>Then we have Combine: used to combine any t eval shares and their proofs, to get a full evaluation y and its proof pi.</a:t>
            </a:r>
          </a:p>
          <a:p>
            <a:r>
              <a:rPr lang="en-US" dirty="0" err="1"/>
              <a:t>Vf</a:t>
            </a:r>
            <a:r>
              <a:rPr lang="en-US" dirty="0"/>
              <a:t>: to check whether y, pi are valid.</a:t>
            </a:r>
          </a:p>
          <a:p>
            <a:r>
              <a:rPr lang="en-US" dirty="0"/>
              <a:t>Lastly, we have Trace: run by the tracer. This takes as input the </a:t>
            </a:r>
            <a:r>
              <a:rPr lang="en-US" dirty="0" err="1"/>
              <a:t>tk</a:t>
            </a:r>
            <a:r>
              <a:rPr lang="en-US" dirty="0"/>
              <a:t>, and BB access to an eval box E. just as a reminder, box E has f key shares in it, and it takes as input z, and t-f eval shares at z, outputs the </a:t>
            </a:r>
            <a:r>
              <a:rPr lang="en-US" dirty="0" err="1"/>
              <a:t>func</a:t>
            </a:r>
            <a:r>
              <a:rPr lang="en-US" dirty="0"/>
              <a:t> eval y at z.</a:t>
            </a:r>
          </a:p>
        </p:txBody>
      </p:sp>
      <p:sp>
        <p:nvSpPr>
          <p:cNvPr id="4" name="Slide Number Placeholder 3"/>
          <p:cNvSpPr>
            <a:spLocks noGrp="1"/>
          </p:cNvSpPr>
          <p:nvPr>
            <p:ph type="sldNum" sz="quarter" idx="5"/>
          </p:nvPr>
        </p:nvSpPr>
        <p:spPr/>
        <p:txBody>
          <a:bodyPr/>
          <a:lstStyle/>
          <a:p>
            <a:fld id="{A5784410-4BB6-294E-8BE2-BB2265B3958E}" type="slidenum">
              <a:rPr lang="en-US" smtClean="0"/>
              <a:t>12</a:t>
            </a:fld>
            <a:endParaRPr lang="en-US"/>
          </a:p>
        </p:txBody>
      </p:sp>
    </p:spTree>
    <p:extLst>
      <p:ext uri="{BB962C8B-B14F-4D97-AF65-F5344CB8AC3E}">
        <p14:creationId xmlns:p14="http://schemas.microsoft.com/office/powerpoint/2010/main" val="97919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briefly saw before, we have a </a:t>
            </a:r>
            <a:r>
              <a:rPr lang="en-US" dirty="0" err="1"/>
              <a:t>FuncSamp</a:t>
            </a:r>
            <a:r>
              <a:rPr lang="en-US" dirty="0"/>
              <a:t> algo which samples the ek for the </a:t>
            </a:r>
            <a:r>
              <a:rPr lang="en-US" dirty="0" err="1"/>
              <a:t>func</a:t>
            </a:r>
            <a:r>
              <a:rPr lang="en-US" dirty="0"/>
              <a:t>, along with </a:t>
            </a:r>
            <a:r>
              <a:rPr lang="en-US" dirty="0" err="1"/>
              <a:t>vk</a:t>
            </a:r>
            <a:r>
              <a:rPr lang="en-US" dirty="0"/>
              <a:t>. It outputs 2 other things, a tracing key tk0 and a string rho (We’ll see what this is in a minute).</a:t>
            </a:r>
          </a:p>
          <a:p>
            <a:r>
              <a:rPr lang="en-US" dirty="0"/>
              <a:t>Then, we have a </a:t>
            </a:r>
            <a:r>
              <a:rPr lang="en-US" dirty="0" err="1"/>
              <a:t>KyeShareGen</a:t>
            </a:r>
            <a:r>
              <a:rPr lang="en-US" dirty="0"/>
              <a:t> algorithm to generate shares of the ek. Note that we make a slight modification to the usual syntax: the </a:t>
            </a:r>
            <a:r>
              <a:rPr lang="en-US" dirty="0" err="1"/>
              <a:t>KeyShareGen</a:t>
            </a:r>
            <a:r>
              <a:rPr lang="en-US" dirty="0"/>
              <a:t> algorithm produces one key share at a time. So to get the shares for all n parties, we call </a:t>
            </a:r>
            <a:r>
              <a:rPr lang="en-US" dirty="0" err="1"/>
              <a:t>KeyShareGen</a:t>
            </a:r>
            <a:r>
              <a:rPr lang="en-US" dirty="0"/>
              <a:t> n times.</a:t>
            </a:r>
          </a:p>
          <a:p>
            <a:r>
              <a:rPr lang="en-US" dirty="0"/>
              <a:t>The inputs to </a:t>
            </a:r>
            <a:r>
              <a:rPr lang="en-US" dirty="0" err="1"/>
              <a:t>KeyShareGen</a:t>
            </a:r>
            <a:r>
              <a:rPr lang="en-US" dirty="0"/>
              <a:t> are n, the number of parties, t, the threshold, then ek which is the key.</a:t>
            </a:r>
          </a:p>
          <a:p>
            <a:r>
              <a:rPr lang="en-US" dirty="0"/>
              <a:t>We have two additional inputs: first, we have randomness </a:t>
            </a:r>
            <a:r>
              <a:rPr lang="en-US" dirty="0" err="1"/>
              <a:t>ri</a:t>
            </a:r>
            <a:r>
              <a:rPr lang="en-US" dirty="0"/>
              <a:t> for the </a:t>
            </a:r>
            <a:r>
              <a:rPr lang="en-US" dirty="0" err="1"/>
              <a:t>ith</a:t>
            </a:r>
            <a:r>
              <a:rPr lang="en-US" dirty="0"/>
              <a:t> share,</a:t>
            </a:r>
          </a:p>
          <a:p>
            <a:r>
              <a:rPr lang="en-US" dirty="0"/>
              <a:t>and second, because we are now generating shares one at a time, we need something to capture the correlation between all the different shares. So we have rho as an additional input: we call it a correlation string, </a:t>
            </a:r>
          </a:p>
          <a:p>
            <a:r>
              <a:rPr lang="en-US" dirty="0"/>
              <a:t>Lastly, The output of </a:t>
            </a:r>
            <a:r>
              <a:rPr lang="en-US" dirty="0" err="1"/>
              <a:t>KeyShareGen</a:t>
            </a:r>
            <a:r>
              <a:rPr lang="en-US" dirty="0"/>
              <a:t> includes one key share, along with one component of the tracing key. For example in </a:t>
            </a:r>
            <a:r>
              <a:rPr lang="en-US" dirty="0" err="1"/>
              <a:t>shamir</a:t>
            </a:r>
            <a:r>
              <a:rPr lang="en-US" dirty="0"/>
              <a:t> secret sharing, you can think of rho as the coefficients of the random polynomial g, the randomness r1 would just be 1, and the key share ek1 would be g(1). We then run </a:t>
            </a:r>
            <a:r>
              <a:rPr lang="en-US" dirty="0" err="1"/>
              <a:t>KeyShareGen</a:t>
            </a:r>
            <a:r>
              <a:rPr lang="en-US" dirty="0"/>
              <a:t> for each party, so for the nth party, we’ll use </a:t>
            </a:r>
            <a:r>
              <a:rPr lang="en-US" dirty="0" err="1"/>
              <a:t>rn</a:t>
            </a:r>
            <a:r>
              <a:rPr lang="en-US" dirty="0"/>
              <a:t> = n, and we’ll get </a:t>
            </a:r>
            <a:r>
              <a:rPr lang="en-US" dirty="0" err="1"/>
              <a:t>ekn</a:t>
            </a:r>
            <a:r>
              <a:rPr lang="en-US" dirty="0"/>
              <a:t> which will be equal to g(n) for </a:t>
            </a:r>
            <a:r>
              <a:rPr lang="en-US" dirty="0" err="1"/>
              <a:t>shamir</a:t>
            </a:r>
            <a:r>
              <a:rPr lang="en-US" dirty="0"/>
              <a:t>.</a:t>
            </a:r>
          </a:p>
          <a:p>
            <a:r>
              <a:rPr lang="en-US" dirty="0"/>
              <a:t>Lastly, we’ll get the full </a:t>
            </a:r>
            <a:r>
              <a:rPr lang="en-US" dirty="0" err="1"/>
              <a:t>tk</a:t>
            </a:r>
            <a:r>
              <a:rPr lang="en-US" dirty="0"/>
              <a:t> as the list of </a:t>
            </a:r>
            <a:r>
              <a:rPr lang="en-US" dirty="0" err="1"/>
              <a:t>tki</a:t>
            </a:r>
            <a:r>
              <a:rPr lang="en-US" dirty="0"/>
              <a:t> and tk0.</a:t>
            </a:r>
          </a:p>
          <a:p>
            <a:endParaRPr lang="en-US" dirty="0"/>
          </a:p>
        </p:txBody>
      </p:sp>
      <p:sp>
        <p:nvSpPr>
          <p:cNvPr id="4" name="Slide Number Placeholder 3"/>
          <p:cNvSpPr>
            <a:spLocks noGrp="1"/>
          </p:cNvSpPr>
          <p:nvPr>
            <p:ph type="sldNum" sz="quarter" idx="5"/>
          </p:nvPr>
        </p:nvSpPr>
        <p:spPr/>
        <p:txBody>
          <a:bodyPr/>
          <a:lstStyle/>
          <a:p>
            <a:fld id="{A5784410-4BB6-294E-8BE2-BB2265B3958E}" type="slidenum">
              <a:rPr lang="en-US" smtClean="0"/>
              <a:t>13</a:t>
            </a:fld>
            <a:endParaRPr lang="en-US"/>
          </a:p>
        </p:txBody>
      </p:sp>
    </p:spTree>
    <p:extLst>
      <p:ext uri="{BB962C8B-B14F-4D97-AF65-F5344CB8AC3E}">
        <p14:creationId xmlns:p14="http://schemas.microsoft.com/office/powerpoint/2010/main" val="4149611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Eval: each party can use its key share to get one share of the </a:t>
            </a:r>
            <a:r>
              <a:rPr lang="en-US" dirty="0" err="1"/>
              <a:t>func</a:t>
            </a:r>
            <a:r>
              <a:rPr lang="en-US" dirty="0"/>
              <a:t> eval at z, </a:t>
            </a:r>
            <a:r>
              <a:rPr lang="en-US" dirty="0" err="1"/>
              <a:t>alongwith</a:t>
            </a:r>
            <a:r>
              <a:rPr lang="en-US" dirty="0"/>
              <a:t> a Proof </a:t>
            </a:r>
            <a:r>
              <a:rPr lang="en-US" dirty="0" err="1"/>
              <a:t>pi_i</a:t>
            </a:r>
            <a:r>
              <a:rPr lang="en-US" dirty="0"/>
              <a:t>.</a:t>
            </a:r>
          </a:p>
          <a:p>
            <a:r>
              <a:rPr lang="en-US" dirty="0" err="1"/>
              <a:t>EvalVf</a:t>
            </a:r>
            <a:r>
              <a:rPr lang="en-US" dirty="0"/>
              <a:t>: can be used to check whether the eval share </a:t>
            </a:r>
            <a:r>
              <a:rPr lang="en-US" dirty="0" err="1"/>
              <a:t>y_i</a:t>
            </a:r>
            <a:r>
              <a:rPr lang="en-US" dirty="0"/>
              <a:t> and the proof pi I is valid for input z.</a:t>
            </a:r>
          </a:p>
          <a:p>
            <a:r>
              <a:rPr lang="en-US" dirty="0"/>
              <a:t>Then we have Combine: used to combine any t eval shares and their proofs, to get a full evaluation y and its proof pi.</a:t>
            </a:r>
          </a:p>
          <a:p>
            <a:r>
              <a:rPr lang="en-US" dirty="0" err="1"/>
              <a:t>Vf</a:t>
            </a:r>
            <a:r>
              <a:rPr lang="en-US" dirty="0"/>
              <a:t>: to check whether y, pi are valid.</a:t>
            </a:r>
          </a:p>
          <a:p>
            <a:r>
              <a:rPr lang="en-US" dirty="0"/>
              <a:t>Lastly, we have Trace: run by the tracer. This takes as input the </a:t>
            </a:r>
            <a:r>
              <a:rPr lang="en-US" dirty="0" err="1"/>
              <a:t>tk</a:t>
            </a:r>
            <a:r>
              <a:rPr lang="en-US" dirty="0"/>
              <a:t>, and BB access to an eval box E. just as a reminder, box E has f key shares in it, and it takes as input z, and t-f eval shares at z, outputs the </a:t>
            </a:r>
            <a:r>
              <a:rPr lang="en-US" dirty="0" err="1"/>
              <a:t>func</a:t>
            </a:r>
            <a:r>
              <a:rPr lang="en-US" dirty="0"/>
              <a:t> eval y at z.</a:t>
            </a:r>
          </a:p>
        </p:txBody>
      </p:sp>
      <p:sp>
        <p:nvSpPr>
          <p:cNvPr id="4" name="Slide Number Placeholder 3"/>
          <p:cNvSpPr>
            <a:spLocks noGrp="1"/>
          </p:cNvSpPr>
          <p:nvPr>
            <p:ph type="sldNum" sz="quarter" idx="5"/>
          </p:nvPr>
        </p:nvSpPr>
        <p:spPr/>
        <p:txBody>
          <a:bodyPr/>
          <a:lstStyle/>
          <a:p>
            <a:fld id="{A5784410-4BB6-294E-8BE2-BB2265B3958E}" type="slidenum">
              <a:rPr lang="en-US" smtClean="0"/>
              <a:t>14</a:t>
            </a:fld>
            <a:endParaRPr lang="en-US"/>
          </a:p>
        </p:txBody>
      </p:sp>
    </p:spTree>
    <p:extLst>
      <p:ext uri="{BB962C8B-B14F-4D97-AF65-F5344CB8AC3E}">
        <p14:creationId xmlns:p14="http://schemas.microsoft.com/office/powerpoint/2010/main" val="979195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the syntax, lets look at the security properties for traceable VRFs. 1. correctness, usual notion, …</a:t>
            </a:r>
          </a:p>
          <a:p>
            <a:r>
              <a:rPr lang="en-US" dirty="0"/>
              <a:t>2. uniqueness, 3. </a:t>
            </a:r>
            <a:r>
              <a:rPr lang="en-US" dirty="0" err="1"/>
              <a:t>pseudorand</a:t>
            </a:r>
            <a:r>
              <a:rPr lang="en-US" dirty="0"/>
              <a:t>: …</a:t>
            </a:r>
          </a:p>
          <a:p>
            <a:r>
              <a:rPr lang="en-US" dirty="0"/>
              <a:t>I wont be covering the formal </a:t>
            </a:r>
            <a:r>
              <a:rPr lang="en-US" dirty="0" err="1"/>
              <a:t>defns</a:t>
            </a:r>
            <a:r>
              <a:rPr lang="en-US" dirty="0"/>
              <a:t> today.</a:t>
            </a:r>
          </a:p>
        </p:txBody>
      </p:sp>
      <p:sp>
        <p:nvSpPr>
          <p:cNvPr id="4" name="Slide Number Placeholder 3"/>
          <p:cNvSpPr>
            <a:spLocks noGrp="1"/>
          </p:cNvSpPr>
          <p:nvPr>
            <p:ph type="sldNum" sz="quarter" idx="5"/>
          </p:nvPr>
        </p:nvSpPr>
        <p:spPr/>
        <p:txBody>
          <a:bodyPr/>
          <a:lstStyle/>
          <a:p>
            <a:fld id="{A5784410-4BB6-294E-8BE2-BB2265B3958E}" type="slidenum">
              <a:rPr lang="en-US" smtClean="0"/>
              <a:t>15</a:t>
            </a:fld>
            <a:endParaRPr lang="en-US"/>
          </a:p>
        </p:txBody>
      </p:sp>
    </p:spTree>
    <p:extLst>
      <p:ext uri="{BB962C8B-B14F-4D97-AF65-F5344CB8AC3E}">
        <p14:creationId xmlns:p14="http://schemas.microsoft.com/office/powerpoint/2010/main" val="4157789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1FD15-AF4C-BE62-2AD2-451CBB9D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08CC6E-6901-C1BC-E7C3-53E28A4CF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A745F-63D9-26FB-E2C2-F9FB6028586C}"/>
              </a:ext>
            </a:extLst>
          </p:cNvPr>
          <p:cNvSpPr>
            <a:spLocks noGrp="1"/>
          </p:cNvSpPr>
          <p:nvPr>
            <p:ph type="body" idx="1"/>
          </p:nvPr>
        </p:nvSpPr>
        <p:spPr/>
        <p:txBody>
          <a:bodyPr/>
          <a:lstStyle/>
          <a:p>
            <a:r>
              <a:rPr lang="en-US" dirty="0"/>
              <a:t>Next, because we’re defining traceable VRFs, we define a notion of traceability, which says that the tracer can …</a:t>
            </a:r>
          </a:p>
          <a:p>
            <a:r>
              <a:rPr lang="en-US" dirty="0"/>
              <a:t>We define additional properties to ensure tracer doesn’t have too much power, </a:t>
            </a:r>
          </a:p>
          <a:p>
            <a:pPr marL="228600" indent="-228600">
              <a:buAutoNum type="arabicPeriod"/>
            </a:pPr>
            <a:r>
              <a:rPr lang="en-US" dirty="0"/>
              <a:t>Tracer </a:t>
            </a:r>
            <a:r>
              <a:rPr lang="en-US" dirty="0" err="1"/>
              <a:t>Uniq</a:t>
            </a:r>
            <a:r>
              <a:rPr lang="en-US" dirty="0"/>
              <a:t>: even tracer cant produce ..</a:t>
            </a:r>
          </a:p>
          <a:p>
            <a:pPr marL="228600" indent="-228600">
              <a:buAutoNum type="arabicPeriod"/>
            </a:pPr>
            <a:r>
              <a:rPr lang="en-US" dirty="0"/>
              <a:t>Tracer </a:t>
            </a:r>
            <a:r>
              <a:rPr lang="en-US" dirty="0" err="1"/>
              <a:t>pseudorand</a:t>
            </a:r>
            <a:r>
              <a:rPr lang="en-US" dirty="0"/>
              <a:t>: … for today’s talk, I’ll only be focusing on traceability.</a:t>
            </a:r>
          </a:p>
        </p:txBody>
      </p:sp>
      <p:sp>
        <p:nvSpPr>
          <p:cNvPr id="4" name="Slide Number Placeholder 3">
            <a:extLst>
              <a:ext uri="{FF2B5EF4-FFF2-40B4-BE49-F238E27FC236}">
                <a16:creationId xmlns:a16="http://schemas.microsoft.com/office/drawing/2014/main" id="{83F0E5B3-7670-A107-4B80-0BDF2B7D6DFE}"/>
              </a:ext>
            </a:extLst>
          </p:cNvPr>
          <p:cNvSpPr>
            <a:spLocks noGrp="1"/>
          </p:cNvSpPr>
          <p:nvPr>
            <p:ph type="sldNum" sz="quarter" idx="5"/>
          </p:nvPr>
        </p:nvSpPr>
        <p:spPr/>
        <p:txBody>
          <a:bodyPr/>
          <a:lstStyle/>
          <a:p>
            <a:fld id="{A5784410-4BB6-294E-8BE2-BB2265B3958E}" type="slidenum">
              <a:rPr lang="en-US" smtClean="0"/>
              <a:t>16</a:t>
            </a:fld>
            <a:endParaRPr lang="en-US"/>
          </a:p>
        </p:txBody>
      </p:sp>
    </p:spTree>
    <p:extLst>
      <p:ext uri="{BB962C8B-B14F-4D97-AF65-F5344CB8AC3E}">
        <p14:creationId xmlns:p14="http://schemas.microsoft.com/office/powerpoint/2010/main" val="699743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formal </a:t>
            </a:r>
            <a:r>
              <a:rPr lang="en-US" dirty="0" err="1"/>
              <a:t>defn</a:t>
            </a:r>
            <a:r>
              <a:rPr lang="en-US" dirty="0"/>
              <a:t> for traceability. We actually define 2 notions, which we call one-time and many-time. We’ll start with looking at one-time traceability.</a:t>
            </a:r>
          </a:p>
        </p:txBody>
      </p:sp>
      <p:sp>
        <p:nvSpPr>
          <p:cNvPr id="4" name="Slide Number Placeholder 3"/>
          <p:cNvSpPr>
            <a:spLocks noGrp="1"/>
          </p:cNvSpPr>
          <p:nvPr>
            <p:ph type="sldNum" sz="quarter" idx="5"/>
          </p:nvPr>
        </p:nvSpPr>
        <p:spPr/>
        <p:txBody>
          <a:bodyPr/>
          <a:lstStyle/>
          <a:p>
            <a:fld id="{A5784410-4BB6-294E-8BE2-BB2265B3958E}" type="slidenum">
              <a:rPr lang="en-US" smtClean="0"/>
              <a:t>17</a:t>
            </a:fld>
            <a:endParaRPr lang="en-US"/>
          </a:p>
        </p:txBody>
      </p:sp>
    </p:spTree>
    <p:extLst>
      <p:ext uri="{BB962C8B-B14F-4D97-AF65-F5344CB8AC3E}">
        <p14:creationId xmlns:p14="http://schemas.microsoft.com/office/powerpoint/2010/main" val="564690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 high level, we want that the tracer traces an eval box to the f parties who manufactured it.</a:t>
            </a:r>
          </a:p>
          <a:p>
            <a:r>
              <a:rPr lang="en-US" dirty="0"/>
              <a:t>So back to our example with 4 parties, where the first 2 parties combine their shares to make an eval box E. so J denotes the set of selling parties is 1,2, and f is the size of J, is 2 in this example. Then, We run the Trace algorithm on this box to get a set </a:t>
            </a:r>
            <a:r>
              <a:rPr lang="en-US" dirty="0" err="1"/>
              <a:t>Jhat</a:t>
            </a:r>
            <a:r>
              <a:rPr lang="en-US" dirty="0"/>
              <a:t>. Then what we want is that, if the box E is good, which I </a:t>
            </a:r>
            <a:r>
              <a:rPr lang="en-US" dirty="0" err="1"/>
              <a:t>wil</a:t>
            </a:r>
            <a:r>
              <a:rPr lang="en-US" dirty="0"/>
              <a:t> formally define later, then, the Trace algorithm should find all f sellers. Additionally, we should not blame an honest party.</a:t>
            </a:r>
          </a:p>
        </p:txBody>
      </p:sp>
      <p:sp>
        <p:nvSpPr>
          <p:cNvPr id="4" name="Slide Number Placeholder 3"/>
          <p:cNvSpPr>
            <a:spLocks noGrp="1"/>
          </p:cNvSpPr>
          <p:nvPr>
            <p:ph type="sldNum" sz="quarter" idx="5"/>
          </p:nvPr>
        </p:nvSpPr>
        <p:spPr/>
        <p:txBody>
          <a:bodyPr/>
          <a:lstStyle/>
          <a:p>
            <a:fld id="{A5784410-4BB6-294E-8BE2-BB2265B3958E}" type="slidenum">
              <a:rPr lang="en-US" smtClean="0"/>
              <a:t>18</a:t>
            </a:fld>
            <a:endParaRPr lang="en-US"/>
          </a:p>
        </p:txBody>
      </p:sp>
    </p:spTree>
    <p:extLst>
      <p:ext uri="{BB962C8B-B14F-4D97-AF65-F5344CB8AC3E}">
        <p14:creationId xmlns:p14="http://schemas.microsoft.com/office/powerpoint/2010/main" val="2938377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formal game based definition to capture this notion. So we have a </a:t>
            </a:r>
            <a:r>
              <a:rPr lang="en-US" dirty="0" err="1"/>
              <a:t>Chal</a:t>
            </a:r>
            <a:r>
              <a:rPr lang="en-US" dirty="0"/>
              <a:t> on the left and the adv on the right, the game starts with the adv sending n, the #parties, t: the threshold and J, the set of parties it wants to corrupt, to the </a:t>
            </a:r>
            <a:r>
              <a:rPr lang="en-US" dirty="0" err="1"/>
              <a:t>chal</a:t>
            </a:r>
            <a:r>
              <a:rPr lang="en-US" dirty="0"/>
              <a:t>. The </a:t>
            </a:r>
            <a:r>
              <a:rPr lang="en-US" dirty="0" err="1"/>
              <a:t>chal</a:t>
            </a:r>
            <a:r>
              <a:rPr lang="en-US" dirty="0"/>
              <a:t> then samples a random eval key ek, and a correlation string rho by running </a:t>
            </a:r>
            <a:r>
              <a:rPr lang="en-US" dirty="0" err="1"/>
              <a:t>FuncSamp</a:t>
            </a:r>
            <a:r>
              <a:rPr lang="en-US" dirty="0"/>
              <a:t>. Then it runs the </a:t>
            </a:r>
            <a:r>
              <a:rPr lang="en-US" dirty="0" err="1"/>
              <a:t>KeyShareGen</a:t>
            </a:r>
            <a:r>
              <a:rPr lang="en-US" dirty="0"/>
              <a:t> algorithm n times to get key shares ek1 to </a:t>
            </a:r>
            <a:r>
              <a:rPr lang="en-US" dirty="0" err="1"/>
              <a:t>ekn</a:t>
            </a:r>
            <a:r>
              <a:rPr lang="en-US" dirty="0"/>
              <a:t>, along with the tracing keys. The </a:t>
            </a:r>
            <a:r>
              <a:rPr lang="en-US" dirty="0" err="1"/>
              <a:t>chal</a:t>
            </a:r>
            <a:r>
              <a:rPr lang="en-US" dirty="0"/>
              <a:t> then sends the shares of all the corrupt parties to the adv. The adv then gives us an eval box E, and the </a:t>
            </a:r>
            <a:r>
              <a:rPr lang="en-US" dirty="0" err="1"/>
              <a:t>chal</a:t>
            </a:r>
            <a:r>
              <a:rPr lang="en-US" dirty="0"/>
              <a:t> runs Trace on it to get a set J’.</a:t>
            </a:r>
          </a:p>
          <a:p>
            <a:r>
              <a:rPr lang="en-US" dirty="0"/>
              <a:t>Note that This is private tracing, we do not give the tracing key to the adv. But in our constructions, </a:t>
            </a:r>
            <a:r>
              <a:rPr lang="en-US" dirty="0" err="1"/>
              <a:t>tk</a:t>
            </a:r>
            <a:r>
              <a:rPr lang="en-US" dirty="0"/>
              <a:t> does not allow breaking uniqueness or </a:t>
            </a:r>
            <a:r>
              <a:rPr lang="en-US" dirty="0" err="1"/>
              <a:t>pseudorandomness</a:t>
            </a:r>
            <a:r>
              <a:rPr lang="en-US" dirty="0"/>
              <a:t>.</a:t>
            </a:r>
          </a:p>
          <a:p>
            <a:r>
              <a:rPr lang="en-US" dirty="0"/>
              <a:t>Ok, so we say that the adv wins this game if first, box E is good. We formally define this by saying that there is a subset of inputs, denoted by ZE here, .t. for all inputs in this set, the box outputs the correct evaluation with probability epsilon. Here, the box is run with t-f evaluation shares of z, generated using t-f random key shares.</a:t>
            </a:r>
          </a:p>
          <a:p>
            <a:r>
              <a:rPr lang="en-US" dirty="0"/>
              <a:t>So that’s the formal notion of the box being good, so the adv wins if the box is good as per this definition, but, J’ is not equal to J, meaning that we are either blaming an honest party or we did not catch all the sellers.</a:t>
            </a:r>
          </a:p>
          <a:p>
            <a:endParaRPr lang="en-US" dirty="0"/>
          </a:p>
          <a:p>
            <a:endParaRPr lang="en-US" dirty="0"/>
          </a:p>
        </p:txBody>
      </p:sp>
      <p:sp>
        <p:nvSpPr>
          <p:cNvPr id="4" name="Slide Number Placeholder 3"/>
          <p:cNvSpPr>
            <a:spLocks noGrp="1"/>
          </p:cNvSpPr>
          <p:nvPr>
            <p:ph type="sldNum" sz="quarter" idx="5"/>
          </p:nvPr>
        </p:nvSpPr>
        <p:spPr/>
        <p:txBody>
          <a:bodyPr/>
          <a:lstStyle/>
          <a:p>
            <a:fld id="{A5784410-4BB6-294E-8BE2-BB2265B3958E}" type="slidenum">
              <a:rPr lang="en-US" smtClean="0"/>
              <a:t>19</a:t>
            </a:fld>
            <a:endParaRPr lang="en-US"/>
          </a:p>
        </p:txBody>
      </p:sp>
    </p:spTree>
    <p:extLst>
      <p:ext uri="{BB962C8B-B14F-4D97-AF65-F5344CB8AC3E}">
        <p14:creationId xmlns:p14="http://schemas.microsoft.com/office/powerpoint/2010/main" val="71095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I get into VRFs, I </a:t>
            </a:r>
            <a:r>
              <a:rPr lang="en-US" dirty="0" err="1"/>
              <a:t>wanna</a:t>
            </a:r>
            <a:r>
              <a:rPr lang="en-US" dirty="0"/>
              <a:t> briefly talk about accountability in general.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Threshold cryptography is very commonly used because it allows you to Distribute trust among multiple parties. 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say you want to store some secret data on the cloud but u don’t want any single party to know your data. That’s one example </a:t>
            </a:r>
            <a:r>
              <a:rPr lang="en-US" dirty="0" err="1"/>
              <a:t>wehre</a:t>
            </a:r>
            <a:r>
              <a:rPr lang="en-US" dirty="0"/>
              <a:t> u might use t-out-of-n secret sharing, lets consider there are n=4 cloud providers: then what u can do is use SS to split your data s into shares sh1,sh2…sh4, and u store sh1 with the first cloud provider, sh2 with the second and so on. The guarantee that u get with secret sharing, is that if you want to reconstruct your secret, you only need to talk to t providers and combine their shares, on the other hand, even if t-1 providers collude, they cannot learn anything about your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we can use this to store a signing key, for a signature scheme, so any t parties can sign a message, and also for threshold decryption: any t out of n parties can decrypt a 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 ques we ask is what happens if parties start selling their shares? E.g. the first 2 parties, lets say </a:t>
            </a:r>
            <a:r>
              <a:rPr lang="en-US" dirty="0" err="1"/>
              <a:t>alice</a:t>
            </a:r>
            <a:r>
              <a:rPr lang="en-US" dirty="0"/>
              <a:t> and bob, agree to sell their shares to the adv.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most existing threshold crypto today, there is no mechanism to deter parties from doing this. This is where accountability comes in – we would like to have some way of tracing this leaked info back to the selling parties, so they can be punished for doing so.</a:t>
            </a:r>
          </a:p>
        </p:txBody>
      </p:sp>
      <p:sp>
        <p:nvSpPr>
          <p:cNvPr id="4" name="Slide Number Placeholder 3"/>
          <p:cNvSpPr>
            <a:spLocks noGrp="1"/>
          </p:cNvSpPr>
          <p:nvPr>
            <p:ph type="sldNum" sz="quarter" idx="5"/>
          </p:nvPr>
        </p:nvSpPr>
        <p:spPr/>
        <p:txBody>
          <a:bodyPr/>
          <a:lstStyle/>
          <a:p>
            <a:fld id="{A5784410-4BB6-294E-8BE2-BB2265B3958E}" type="slidenum">
              <a:rPr lang="en-US" smtClean="0"/>
              <a:t>2</a:t>
            </a:fld>
            <a:endParaRPr lang="en-US"/>
          </a:p>
        </p:txBody>
      </p:sp>
    </p:spTree>
    <p:extLst>
      <p:ext uri="{BB962C8B-B14F-4D97-AF65-F5344CB8AC3E}">
        <p14:creationId xmlns:p14="http://schemas.microsoft.com/office/powerpoint/2010/main" val="642412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say that a VRF scheme is one-time-traceable if no efficient adversary can win the above game with non </a:t>
            </a:r>
            <a:r>
              <a:rPr lang="en-US" dirty="0" err="1"/>
              <a:t>negl</a:t>
            </a:r>
            <a:r>
              <a:rPr lang="en-US" dirty="0"/>
              <a:t> prob.</a:t>
            </a:r>
          </a:p>
        </p:txBody>
      </p:sp>
      <p:sp>
        <p:nvSpPr>
          <p:cNvPr id="4" name="Slide Number Placeholder 3"/>
          <p:cNvSpPr>
            <a:spLocks noGrp="1"/>
          </p:cNvSpPr>
          <p:nvPr>
            <p:ph type="sldNum" sz="quarter" idx="5"/>
          </p:nvPr>
        </p:nvSpPr>
        <p:spPr/>
        <p:txBody>
          <a:bodyPr/>
          <a:lstStyle/>
          <a:p>
            <a:fld id="{ACCF84A6-B1F8-B540-BB1A-D60D4B0C8AFB}" type="slidenum">
              <a:rPr lang="en-US" smtClean="0"/>
              <a:t>20</a:t>
            </a:fld>
            <a:endParaRPr lang="en-US"/>
          </a:p>
        </p:txBody>
      </p:sp>
    </p:spTree>
    <p:extLst>
      <p:ext uri="{BB962C8B-B14F-4D97-AF65-F5344CB8AC3E}">
        <p14:creationId xmlns:p14="http://schemas.microsoft.com/office/powerpoint/2010/main" val="1287804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44719-C391-0124-095F-E42B3D682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191BD-962C-9448-4459-38778D683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5E798-5E22-9A1B-34FC-014AE7538DA9}"/>
              </a:ext>
            </a:extLst>
          </p:cNvPr>
          <p:cNvSpPr>
            <a:spLocks noGrp="1"/>
          </p:cNvSpPr>
          <p:nvPr>
            <p:ph type="body" idx="1"/>
          </p:nvPr>
        </p:nvSpPr>
        <p:spPr/>
        <p:txBody>
          <a:bodyPr/>
          <a:lstStyle/>
          <a:p>
            <a:r>
              <a:rPr lang="en-US" dirty="0"/>
              <a:t>Now lets take a quick look at the many time traceability notion, which is stronger than one-time.</a:t>
            </a:r>
          </a:p>
          <a:p>
            <a:r>
              <a:rPr lang="en-US" dirty="0"/>
              <a:t>The game remains pretty much the Same as before, the only difference is : adv can query partial evaluations, so it can query Eval at any input z, for any party </a:t>
            </a:r>
            <a:r>
              <a:rPr lang="en-US" dirty="0" err="1"/>
              <a:t>i</a:t>
            </a:r>
            <a:r>
              <a:rPr lang="en-US" dirty="0"/>
              <a:t>. and the </a:t>
            </a:r>
            <a:r>
              <a:rPr lang="en-US" dirty="0" err="1"/>
              <a:t>chal</a:t>
            </a:r>
            <a:r>
              <a:rPr lang="en-US" dirty="0"/>
              <a:t> responds with the corresponding eval share.</a:t>
            </a:r>
          </a:p>
          <a:p>
            <a:r>
              <a:rPr lang="en-US" dirty="0"/>
              <a:t>As u might imagine, This is more realistic, </a:t>
            </a:r>
            <a:r>
              <a:rPr lang="en-US" dirty="0" err="1"/>
              <a:t>cuz</a:t>
            </a:r>
            <a:r>
              <a:rPr lang="en-US" dirty="0"/>
              <a:t> in the real world: the corrupt parties can see as many evaluations as they like, before they sell their shares.</a:t>
            </a:r>
          </a:p>
          <a:p>
            <a:r>
              <a:rPr lang="en-US" dirty="0"/>
              <a:t>That’s where the name comes from: MANY TIME means the VRF can be evaluated multiple times before we get the box.</a:t>
            </a:r>
          </a:p>
        </p:txBody>
      </p:sp>
      <p:sp>
        <p:nvSpPr>
          <p:cNvPr id="4" name="Slide Number Placeholder 3">
            <a:extLst>
              <a:ext uri="{FF2B5EF4-FFF2-40B4-BE49-F238E27FC236}">
                <a16:creationId xmlns:a16="http://schemas.microsoft.com/office/drawing/2014/main" id="{D39D907C-59BA-0A5A-641F-B639882DB872}"/>
              </a:ext>
            </a:extLst>
          </p:cNvPr>
          <p:cNvSpPr>
            <a:spLocks noGrp="1"/>
          </p:cNvSpPr>
          <p:nvPr>
            <p:ph type="sldNum" sz="quarter" idx="5"/>
          </p:nvPr>
        </p:nvSpPr>
        <p:spPr/>
        <p:txBody>
          <a:bodyPr/>
          <a:lstStyle/>
          <a:p>
            <a:fld id="{A5784410-4BB6-294E-8BE2-BB2265B3958E}" type="slidenum">
              <a:rPr lang="en-US" smtClean="0"/>
              <a:t>21</a:t>
            </a:fld>
            <a:endParaRPr lang="en-US"/>
          </a:p>
        </p:txBody>
      </p:sp>
    </p:spTree>
    <p:extLst>
      <p:ext uri="{BB962C8B-B14F-4D97-AF65-F5344CB8AC3E}">
        <p14:creationId xmlns:p14="http://schemas.microsoft.com/office/powerpoint/2010/main" val="2224475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8E9C9-8297-3456-DFAE-3089456828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BA2928-5539-7E4F-A8ED-C83D9E0B7B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632E51-0DF3-5612-9657-D95ECF9BAC56}"/>
              </a:ext>
            </a:extLst>
          </p:cNvPr>
          <p:cNvSpPr>
            <a:spLocks noGrp="1"/>
          </p:cNvSpPr>
          <p:nvPr>
            <p:ph type="body" idx="1"/>
          </p:nvPr>
        </p:nvSpPr>
        <p:spPr/>
        <p:txBody>
          <a:bodyPr/>
          <a:lstStyle/>
          <a:p>
            <a:r>
              <a:rPr lang="en-US" dirty="0"/>
              <a:t>As before, We say that a VRF scheme is many-time-traceable if no efficient adversary can win the above game with non </a:t>
            </a:r>
            <a:r>
              <a:rPr lang="en-US" dirty="0" err="1"/>
              <a:t>negl</a:t>
            </a:r>
            <a:r>
              <a:rPr lang="en-US" dirty="0"/>
              <a:t> prob.</a:t>
            </a:r>
          </a:p>
        </p:txBody>
      </p:sp>
      <p:sp>
        <p:nvSpPr>
          <p:cNvPr id="4" name="Slide Number Placeholder 3">
            <a:extLst>
              <a:ext uri="{FF2B5EF4-FFF2-40B4-BE49-F238E27FC236}">
                <a16:creationId xmlns:a16="http://schemas.microsoft.com/office/drawing/2014/main" id="{17428A37-3A81-217D-B51F-F3D7C554D2D8}"/>
              </a:ext>
            </a:extLst>
          </p:cNvPr>
          <p:cNvSpPr>
            <a:spLocks noGrp="1"/>
          </p:cNvSpPr>
          <p:nvPr>
            <p:ph type="sldNum" sz="quarter" idx="5"/>
          </p:nvPr>
        </p:nvSpPr>
        <p:spPr/>
        <p:txBody>
          <a:bodyPr/>
          <a:lstStyle/>
          <a:p>
            <a:fld id="{ACCF84A6-B1F8-B540-BB1A-D60D4B0C8AFB}" type="slidenum">
              <a:rPr lang="en-US" smtClean="0"/>
              <a:t>22</a:t>
            </a:fld>
            <a:endParaRPr lang="en-US"/>
          </a:p>
        </p:txBody>
      </p:sp>
    </p:spTree>
    <p:extLst>
      <p:ext uri="{BB962C8B-B14F-4D97-AF65-F5344CB8AC3E}">
        <p14:creationId xmlns:p14="http://schemas.microsoft.com/office/powerpoint/2010/main" val="3561669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89393-3172-FAB6-847A-8437C44E85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E58976-B136-4116-1780-44A03E77A5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72DEB-2420-75ED-B84E-2885FC98ED22}"/>
              </a:ext>
            </a:extLst>
          </p:cNvPr>
          <p:cNvSpPr>
            <a:spLocks noGrp="1"/>
          </p:cNvSpPr>
          <p:nvPr>
            <p:ph type="body" idx="1"/>
          </p:nvPr>
        </p:nvSpPr>
        <p:spPr/>
        <p:txBody>
          <a:bodyPr/>
          <a:lstStyle/>
          <a:p>
            <a:r>
              <a:rPr lang="en-US" dirty="0"/>
              <a:t>Define, 1</a:t>
            </a:r>
            <a:r>
              <a:rPr lang="en-US" baseline="30000" dirty="0"/>
              <a:t>st</a:t>
            </a:r>
            <a:r>
              <a:rPr lang="en-US" dirty="0"/>
              <a:t> const of traceable VRF.</a:t>
            </a:r>
          </a:p>
        </p:txBody>
      </p:sp>
      <p:sp>
        <p:nvSpPr>
          <p:cNvPr id="4" name="Slide Number Placeholder 3">
            <a:extLst>
              <a:ext uri="{FF2B5EF4-FFF2-40B4-BE49-F238E27FC236}">
                <a16:creationId xmlns:a16="http://schemas.microsoft.com/office/drawing/2014/main" id="{7806C6B0-861F-7E35-5894-D956F9FD0521}"/>
              </a:ext>
            </a:extLst>
          </p:cNvPr>
          <p:cNvSpPr>
            <a:spLocks noGrp="1"/>
          </p:cNvSpPr>
          <p:nvPr>
            <p:ph type="sldNum" sz="quarter" idx="5"/>
          </p:nvPr>
        </p:nvSpPr>
        <p:spPr/>
        <p:txBody>
          <a:bodyPr/>
          <a:lstStyle/>
          <a:p>
            <a:fld id="{A5784410-4BB6-294E-8BE2-BB2265B3958E}" type="slidenum">
              <a:rPr lang="en-US" smtClean="0"/>
              <a:t>23</a:t>
            </a:fld>
            <a:endParaRPr lang="en-US"/>
          </a:p>
        </p:txBody>
      </p:sp>
    </p:spTree>
    <p:extLst>
      <p:ext uri="{BB962C8B-B14F-4D97-AF65-F5344CB8AC3E}">
        <p14:creationId xmlns:p14="http://schemas.microsoft.com/office/powerpoint/2010/main" val="3127656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see our construction, I </a:t>
            </a:r>
            <a:r>
              <a:rPr lang="en-US" dirty="0" err="1"/>
              <a:t>wanna</a:t>
            </a:r>
            <a:r>
              <a:rPr lang="en-US" dirty="0"/>
              <a:t> first explain why its non trivial. Specifically, standard threshold VRFs are actually not traceable. To explain that lets use our example of 4 parties, out of which the 1</a:t>
            </a:r>
            <a:r>
              <a:rPr lang="en-US" baseline="30000" dirty="0"/>
              <a:t>st</a:t>
            </a:r>
            <a:r>
              <a:rPr lang="en-US" dirty="0"/>
              <a:t> two combine their shares and make a box which takes z and t-f eval shares as input, here f is the number of sellers which is 2 in this example. </a:t>
            </a:r>
          </a:p>
          <a:p>
            <a:r>
              <a:rPr lang="en-US" dirty="0"/>
              <a:t>lets denote the set of input eval shares as T. Now lets consider a specific box, which has the following logic: it checks whether T contains a corrupt party’s share, specifically if T intersection with J is not empty, and if that’s the case, the box simply outputs bot. Otherwise, it gives us the correct eval by running Combine over the input shares and eval shares from key shares in the box.</a:t>
            </a:r>
          </a:p>
          <a:p>
            <a:r>
              <a:rPr lang="en-US" dirty="0"/>
              <a:t>Basically the box only works if we give it t-f eval shares from honest parties.</a:t>
            </a:r>
          </a:p>
        </p:txBody>
      </p:sp>
      <p:sp>
        <p:nvSpPr>
          <p:cNvPr id="4" name="Slide Number Placeholder 3"/>
          <p:cNvSpPr>
            <a:spLocks noGrp="1"/>
          </p:cNvSpPr>
          <p:nvPr>
            <p:ph type="sldNum" sz="quarter" idx="5"/>
          </p:nvPr>
        </p:nvSpPr>
        <p:spPr/>
        <p:txBody>
          <a:bodyPr/>
          <a:lstStyle/>
          <a:p>
            <a:fld id="{A5784410-4BB6-294E-8BE2-BB2265B3958E}" type="slidenum">
              <a:rPr lang="en-US" smtClean="0"/>
              <a:t>24</a:t>
            </a:fld>
            <a:endParaRPr lang="en-US"/>
          </a:p>
        </p:txBody>
      </p:sp>
    </p:spTree>
    <p:extLst>
      <p:ext uri="{BB962C8B-B14F-4D97-AF65-F5344CB8AC3E}">
        <p14:creationId xmlns:p14="http://schemas.microsoft.com/office/powerpoint/2010/main" val="3971839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cannot actually trace such a box.</a:t>
            </a:r>
          </a:p>
          <a:p>
            <a:r>
              <a:rPr lang="en-US" dirty="0"/>
              <a:t>the problem is that we don’t know who the honest parties are, so the best the tracer can do is to give evaluation shares of random parties as input to his box.</a:t>
            </a:r>
          </a:p>
          <a:p>
            <a:r>
              <a:rPr lang="en-US" dirty="0"/>
              <a:t>this means, that the probability that the tracer can get the box to output something meaningful is n-f choose t-f / n choose t-f. numerator denotes choosing t-f honest parties , and the denominator denotes choosing any t-f parties. This value is actually negligible for most values of </a:t>
            </a:r>
            <a:r>
              <a:rPr lang="en-US" dirty="0" err="1"/>
              <a:t>t,f</a:t>
            </a:r>
            <a:r>
              <a:rPr lang="en-US" dirty="0"/>
              <a:t>. for example, for t = 2n/3 and f = n/3,</a:t>
            </a:r>
          </a:p>
          <a:p>
            <a:r>
              <a:rPr lang="en-US" dirty="0"/>
              <a:t>In summary, if we use </a:t>
            </a:r>
            <a:r>
              <a:rPr lang="en-US" dirty="0" err="1"/>
              <a:t>shamir</a:t>
            </a:r>
            <a:r>
              <a:rPr lang="en-US" dirty="0"/>
              <a:t> secret sharing to share the eval key, the parties could make such a box, and then the tracer would need an exponential number of queries to this box to learn anything meaningful.</a:t>
            </a:r>
          </a:p>
          <a:p>
            <a:endParaRPr lang="en-US" dirty="0"/>
          </a:p>
          <a:p>
            <a:r>
              <a:rPr lang="en-US" dirty="0"/>
              <a:t>//  this probability is a small constant times 0.84^n, which is negligible!</a:t>
            </a:r>
          </a:p>
        </p:txBody>
      </p:sp>
      <p:sp>
        <p:nvSpPr>
          <p:cNvPr id="4" name="Slide Number Placeholder 3"/>
          <p:cNvSpPr>
            <a:spLocks noGrp="1"/>
          </p:cNvSpPr>
          <p:nvPr>
            <p:ph type="sldNum" sz="quarter" idx="5"/>
          </p:nvPr>
        </p:nvSpPr>
        <p:spPr/>
        <p:txBody>
          <a:bodyPr/>
          <a:lstStyle/>
          <a:p>
            <a:fld id="{ACCF84A6-B1F8-B540-BB1A-D60D4B0C8AFB}" type="slidenum">
              <a:rPr lang="en-US" smtClean="0"/>
              <a:t>25</a:t>
            </a:fld>
            <a:endParaRPr lang="en-US"/>
          </a:p>
        </p:txBody>
      </p:sp>
    </p:spTree>
    <p:extLst>
      <p:ext uri="{BB962C8B-B14F-4D97-AF65-F5344CB8AC3E}">
        <p14:creationId xmlns:p14="http://schemas.microsoft.com/office/powerpoint/2010/main" val="3528251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 in our work we use a traceable secret sharing scheme to share the ek. Specifically, we use a </a:t>
            </a:r>
            <a:r>
              <a:rPr lang="en-US" dirty="0" err="1"/>
              <a:t>shamir</a:t>
            </a:r>
            <a:r>
              <a:rPr lang="en-US" dirty="0"/>
              <a:t>-based scheme from this 2024 paper. Now I’ll briefly describe how they get around this impossibility.</a:t>
            </a:r>
          </a:p>
        </p:txBody>
      </p:sp>
      <p:sp>
        <p:nvSpPr>
          <p:cNvPr id="4" name="Slide Number Placeholder 3"/>
          <p:cNvSpPr>
            <a:spLocks noGrp="1"/>
          </p:cNvSpPr>
          <p:nvPr>
            <p:ph type="sldNum" sz="quarter" idx="5"/>
          </p:nvPr>
        </p:nvSpPr>
        <p:spPr/>
        <p:txBody>
          <a:bodyPr/>
          <a:lstStyle/>
          <a:p>
            <a:fld id="{A5784410-4BB6-294E-8BE2-BB2265B3958E}" type="slidenum">
              <a:rPr lang="en-US" smtClean="0"/>
              <a:t>26</a:t>
            </a:fld>
            <a:endParaRPr lang="en-US"/>
          </a:p>
        </p:txBody>
      </p:sp>
    </p:spTree>
    <p:extLst>
      <p:ext uri="{BB962C8B-B14F-4D97-AF65-F5344CB8AC3E}">
        <p14:creationId xmlns:p14="http://schemas.microsoft.com/office/powerpoint/2010/main" val="2020670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slightly modify </a:t>
            </a:r>
            <a:r>
              <a:rPr lang="en-US" dirty="0" err="1"/>
              <a:t>shamir</a:t>
            </a:r>
            <a:r>
              <a:rPr lang="en-US" dirty="0"/>
              <a:t> secret sharing -- to share a secret, which is the ek for us, we sample a random polynomial g of degree t-1 </a:t>
            </a:r>
            <a:r>
              <a:rPr lang="en-US" dirty="0" err="1"/>
              <a:t>s.t.</a:t>
            </a:r>
            <a:r>
              <a:rPr lang="en-US" dirty="0"/>
              <a:t> g(0)=ek, but additionally, we also sample x1,x2.... </a:t>
            </a:r>
            <a:r>
              <a:rPr lang="en-US" dirty="0" err="1"/>
              <a:t>xn</a:t>
            </a:r>
            <a:r>
              <a:rPr lang="en-US" dirty="0"/>
              <a:t> from the field F.</a:t>
            </a:r>
          </a:p>
          <a:p>
            <a:r>
              <a:rPr lang="en-US" dirty="0"/>
              <a:t>then, for party 1, instead of evaluating g at 1, we evaluate it at x1. more formally, share of party1 would be the tuple x1,g(x1), similarly sh2 would be x2,g(x2), and so on. lets see why this solves the problem:</a:t>
            </a:r>
          </a:p>
          <a:p>
            <a:r>
              <a:rPr lang="en-US" dirty="0"/>
              <a:t>we consider the same box as before, the inputs to this box would now be the tuple (xi, g(xi)). the inputs to this box would now be the tuple (xi, g(xi)). but the main thing is that the tracer can now run the box with random xi values because the box cannot identify which party does this share correspond to.</a:t>
            </a:r>
          </a:p>
        </p:txBody>
      </p:sp>
      <p:sp>
        <p:nvSpPr>
          <p:cNvPr id="4" name="Slide Number Placeholder 3"/>
          <p:cNvSpPr>
            <a:spLocks noGrp="1"/>
          </p:cNvSpPr>
          <p:nvPr>
            <p:ph type="sldNum" sz="quarter" idx="5"/>
          </p:nvPr>
        </p:nvSpPr>
        <p:spPr/>
        <p:txBody>
          <a:bodyPr/>
          <a:lstStyle/>
          <a:p>
            <a:fld id="{ACCF84A6-B1F8-B540-BB1A-D60D4B0C8AFB}" type="slidenum">
              <a:rPr lang="en-US" smtClean="0"/>
              <a:t>27</a:t>
            </a:fld>
            <a:endParaRPr lang="en-US"/>
          </a:p>
        </p:txBody>
      </p:sp>
    </p:spTree>
    <p:extLst>
      <p:ext uri="{BB962C8B-B14F-4D97-AF65-F5344CB8AC3E}">
        <p14:creationId xmlns:p14="http://schemas.microsoft.com/office/powerpoint/2010/main" val="4061782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change, the TSS scheme actually achieves </a:t>
            </a:r>
            <a:r>
              <a:rPr lang="en-US" dirty="0" err="1"/>
              <a:t>traceabiliity</a:t>
            </a:r>
            <a:r>
              <a:rPr lang="en-US" dirty="0"/>
              <a:t>, similar to our definition. Specifically, they consider the case where some f &lt; t parties holding secret shares sell a recon box, this box takes t-f secret shares as input, and outputs the reconstructed secret s. their TSS scheme has a trace algo, which given this box, outputs all the f parties who sold their shares, which is {1,2} in this example. I wont go into the more details.</a:t>
            </a:r>
          </a:p>
        </p:txBody>
      </p:sp>
      <p:sp>
        <p:nvSpPr>
          <p:cNvPr id="4" name="Slide Number Placeholder 3"/>
          <p:cNvSpPr>
            <a:spLocks noGrp="1"/>
          </p:cNvSpPr>
          <p:nvPr>
            <p:ph type="sldNum" sz="quarter" idx="5"/>
          </p:nvPr>
        </p:nvSpPr>
        <p:spPr/>
        <p:txBody>
          <a:bodyPr/>
          <a:lstStyle/>
          <a:p>
            <a:fld id="{A5784410-4BB6-294E-8BE2-BB2265B3958E}" type="slidenum">
              <a:rPr lang="en-US" smtClean="0"/>
              <a:t>28</a:t>
            </a:fld>
            <a:endParaRPr lang="en-US"/>
          </a:p>
        </p:txBody>
      </p:sp>
    </p:spTree>
    <p:extLst>
      <p:ext uri="{BB962C8B-B14F-4D97-AF65-F5344CB8AC3E}">
        <p14:creationId xmlns:p14="http://schemas.microsoft.com/office/powerpoint/2010/main" val="2626700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U might be wondering, if we have a traceable SS, then cant we simply get a traceable VRF if we just use traceable SS to split the evaluation key among the parties?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the TSS scheme that we just saw only </a:t>
            </a:r>
            <a:r>
              <a:rPr lang="en-US" sz="1200" dirty="0">
                <a:latin typeface="PT Serif" panose="020A0603040505020204" pitchFamily="18" charset="77"/>
              </a:rPr>
              <a:t>traces boxes which output the full secret!</a:t>
            </a:r>
            <a:endParaRPr lang="en-US" dirty="0"/>
          </a:p>
          <a:p>
            <a:r>
              <a:rPr lang="en-US" dirty="0"/>
              <a:t>But in our case, we get an evaluation box, which only gives us VRF evaluations at arbitrary inputs. So, we have to do something non trivial to be able to trace such boxes.</a:t>
            </a:r>
          </a:p>
        </p:txBody>
      </p:sp>
      <p:sp>
        <p:nvSpPr>
          <p:cNvPr id="4" name="Slide Number Placeholder 3"/>
          <p:cNvSpPr>
            <a:spLocks noGrp="1"/>
          </p:cNvSpPr>
          <p:nvPr>
            <p:ph type="sldNum" sz="quarter" idx="5"/>
          </p:nvPr>
        </p:nvSpPr>
        <p:spPr/>
        <p:txBody>
          <a:bodyPr/>
          <a:lstStyle/>
          <a:p>
            <a:fld id="{A5784410-4BB6-294E-8BE2-BB2265B3958E}" type="slidenum">
              <a:rPr lang="en-US" smtClean="0"/>
              <a:t>29</a:t>
            </a:fld>
            <a:endParaRPr lang="en-US"/>
          </a:p>
        </p:txBody>
      </p:sp>
    </p:spTree>
    <p:extLst>
      <p:ext uri="{BB962C8B-B14F-4D97-AF65-F5344CB8AC3E}">
        <p14:creationId xmlns:p14="http://schemas.microsoft.com/office/powerpoint/2010/main" val="300519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issue has inspired a lot of new research in enabling Accountability in threshold crypto. For example, accountable threshold signatures were defined in 2001 and there’s been a lot of work since then, a recent paper develops the theory of accountability for threshold decryption, secret sharing</a:t>
            </a:r>
          </a:p>
          <a:p>
            <a:r>
              <a:rPr lang="en-US" dirty="0"/>
              <a:t>and in this talk, we will focus on accountability in another threshold crypto primitive, and that Is verifiable random functions.</a:t>
            </a:r>
          </a:p>
        </p:txBody>
      </p:sp>
      <p:sp>
        <p:nvSpPr>
          <p:cNvPr id="4" name="Slide Number Placeholder 3"/>
          <p:cNvSpPr>
            <a:spLocks noGrp="1"/>
          </p:cNvSpPr>
          <p:nvPr>
            <p:ph type="sldNum" sz="quarter" idx="5"/>
          </p:nvPr>
        </p:nvSpPr>
        <p:spPr/>
        <p:txBody>
          <a:bodyPr/>
          <a:lstStyle/>
          <a:p>
            <a:fld id="{ACCF84A6-B1F8-B540-BB1A-D60D4B0C8AFB}" type="slidenum">
              <a:rPr lang="en-US" smtClean="0"/>
              <a:t>3</a:t>
            </a:fld>
            <a:endParaRPr lang="en-US"/>
          </a:p>
        </p:txBody>
      </p:sp>
    </p:spTree>
    <p:extLst>
      <p:ext uri="{BB962C8B-B14F-4D97-AF65-F5344CB8AC3E}">
        <p14:creationId xmlns:p14="http://schemas.microsoft.com/office/powerpoint/2010/main" val="255952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2</a:t>
            </a:r>
            <a:r>
              <a:rPr lang="en-US" baseline="30000" dirty="0"/>
              <a:t>nd</a:t>
            </a:r>
            <a:r>
              <a:rPr lang="en-US" dirty="0"/>
              <a:t> building block of our const, which is </a:t>
            </a:r>
            <a:r>
              <a:rPr lang="en-US" dirty="0" err="1"/>
              <a:t>paillier</a:t>
            </a:r>
            <a:r>
              <a:rPr lang="en-US" dirty="0"/>
              <a:t> based VRF.</a:t>
            </a:r>
          </a:p>
        </p:txBody>
      </p:sp>
      <p:sp>
        <p:nvSpPr>
          <p:cNvPr id="4" name="Slide Number Placeholder 3"/>
          <p:cNvSpPr>
            <a:spLocks noGrp="1"/>
          </p:cNvSpPr>
          <p:nvPr>
            <p:ph type="sldNum" sz="quarter" idx="5"/>
          </p:nvPr>
        </p:nvSpPr>
        <p:spPr/>
        <p:txBody>
          <a:bodyPr/>
          <a:lstStyle/>
          <a:p>
            <a:fld id="{A5784410-4BB6-294E-8BE2-BB2265B3958E}" type="slidenum">
              <a:rPr lang="en-US" smtClean="0"/>
              <a:t>30</a:t>
            </a:fld>
            <a:endParaRPr lang="en-US"/>
          </a:p>
        </p:txBody>
      </p:sp>
    </p:spTree>
    <p:extLst>
      <p:ext uri="{BB962C8B-B14F-4D97-AF65-F5344CB8AC3E}">
        <p14:creationId xmlns:p14="http://schemas.microsoft.com/office/powerpoint/2010/main" val="1889614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t>
            </a:r>
            <a:r>
              <a:rPr lang="en-US" dirty="0" err="1"/>
              <a:t>paillier</a:t>
            </a:r>
            <a:r>
              <a:rPr lang="en-US" dirty="0"/>
              <a:t> encryption. At a high level, we need an enc with 2 key properties. 1. additively homomorphic, 2. its ciphertext space should be sampleable.</a:t>
            </a:r>
          </a:p>
          <a:p>
            <a:r>
              <a:rPr lang="en-US" dirty="0"/>
              <a:t>Turns out </a:t>
            </a:r>
            <a:r>
              <a:rPr lang="en-US" dirty="0" err="1"/>
              <a:t>paillier</a:t>
            </a:r>
            <a:r>
              <a:rPr lang="en-US" dirty="0"/>
              <a:t> satisfies both of these, CT space is just ZN^2, where N is an RSA modulus, with </a:t>
            </a:r>
            <a:r>
              <a:rPr lang="en-US" dirty="0" err="1"/>
              <a:t>p,q</a:t>
            </a:r>
            <a:r>
              <a:rPr lang="en-US" dirty="0"/>
              <a:t> being safe primes.</a:t>
            </a:r>
          </a:p>
          <a:p>
            <a:r>
              <a:rPr lang="en-US" dirty="0"/>
              <a:t>so to sample a CT, we can just sample any element mod N^2.</a:t>
            </a:r>
          </a:p>
          <a:p>
            <a:r>
              <a:rPr lang="en-US" dirty="0"/>
              <a:t>Another key property of </a:t>
            </a:r>
            <a:r>
              <a:rPr lang="en-US" dirty="0" err="1"/>
              <a:t>Paillier</a:t>
            </a:r>
            <a:r>
              <a:rPr lang="en-US" dirty="0"/>
              <a:t> is that the element 1+N generates a subgroup of ZN2 where DL is easy!!</a:t>
            </a:r>
          </a:p>
          <a:p>
            <a:r>
              <a:rPr lang="en-US" dirty="0"/>
              <a:t>We’ll now see how these properties are crucial to our construction.</a:t>
            </a:r>
          </a:p>
        </p:txBody>
      </p:sp>
      <p:sp>
        <p:nvSpPr>
          <p:cNvPr id="4" name="Slide Number Placeholder 3"/>
          <p:cNvSpPr>
            <a:spLocks noGrp="1"/>
          </p:cNvSpPr>
          <p:nvPr>
            <p:ph type="sldNum" sz="quarter" idx="5"/>
          </p:nvPr>
        </p:nvSpPr>
        <p:spPr/>
        <p:txBody>
          <a:bodyPr/>
          <a:lstStyle/>
          <a:p>
            <a:fld id="{A5784410-4BB6-294E-8BE2-BB2265B3958E}" type="slidenum">
              <a:rPr lang="en-US" smtClean="0"/>
              <a:t>31</a:t>
            </a:fld>
            <a:endParaRPr lang="en-US"/>
          </a:p>
        </p:txBody>
      </p:sp>
    </p:spTree>
    <p:extLst>
      <p:ext uri="{BB962C8B-B14F-4D97-AF65-F5344CB8AC3E}">
        <p14:creationId xmlns:p14="http://schemas.microsoft.com/office/powerpoint/2010/main" val="2561758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first start with a quick overview of </a:t>
            </a:r>
            <a:r>
              <a:rPr lang="en-US" dirty="0" err="1"/>
              <a:t>paillier</a:t>
            </a:r>
            <a:r>
              <a:rPr lang="en-US" dirty="0"/>
              <a:t> encryption. So here the public key is an RSA modulus, N product of two safe primes. </a:t>
            </a:r>
            <a:r>
              <a:rPr lang="en-US" dirty="0" err="1"/>
              <a:t>Sk</a:t>
            </a:r>
            <a:r>
              <a:rPr lang="en-US" dirty="0"/>
              <a:t> is phi(N), similar to RSA.</a:t>
            </a:r>
          </a:p>
          <a:p>
            <a:r>
              <a:rPr lang="en-US" dirty="0"/>
              <a:t>To encrypt a msg : msg space is ZN, we sample r uniformly from ZN, and then we compute (1+N) to power m times </a:t>
            </a:r>
            <a:r>
              <a:rPr lang="en-US" dirty="0" err="1"/>
              <a:t>r^N</a:t>
            </a:r>
            <a:r>
              <a:rPr lang="en-US" dirty="0"/>
              <a:t> mod N^2. Here, 1+N is the generator of a subgroup with easy DL. And r can be thought of as the blinding factor.</a:t>
            </a:r>
          </a:p>
          <a:p>
            <a:r>
              <a:rPr lang="en-US" dirty="0"/>
              <a:t>To decrypt: we essentially </a:t>
            </a:r>
            <a:r>
              <a:rPr lang="en-US" dirty="0" err="1"/>
              <a:t>wanna</a:t>
            </a:r>
            <a:r>
              <a:rPr lang="en-US" dirty="0"/>
              <a:t> get rid of the r term so we can take discrete log. Formally, we raise </a:t>
            </a:r>
            <a:r>
              <a:rPr lang="en-US" dirty="0" err="1"/>
              <a:t>ct</a:t>
            </a:r>
            <a:r>
              <a:rPr lang="en-US" dirty="0"/>
              <a:t> to power phi(N). This gets rid of the r term, then to get </a:t>
            </a:r>
            <a:r>
              <a:rPr lang="en-US" dirty="0" err="1"/>
              <a:t>Dlog</a:t>
            </a:r>
            <a:r>
              <a:rPr lang="en-US" dirty="0"/>
              <a:t>, we evaluate LN of </a:t>
            </a:r>
            <a:r>
              <a:rPr lang="en-US" dirty="0" err="1"/>
              <a:t>c^phi</a:t>
            </a:r>
            <a:r>
              <a:rPr lang="en-US" dirty="0"/>
              <a:t>, expanding this, we simply subtract 1 and divide by N times phi(N). </a:t>
            </a:r>
          </a:p>
          <a:p>
            <a:r>
              <a:rPr lang="en-US" dirty="0"/>
              <a:t>Two key </a:t>
            </a:r>
            <a:r>
              <a:rPr lang="en-US" dirty="0" err="1"/>
              <a:t>proeprties</a:t>
            </a:r>
            <a:r>
              <a:rPr lang="en-US" dirty="0"/>
              <a:t> of </a:t>
            </a:r>
            <a:r>
              <a:rPr lang="en-US" dirty="0" err="1"/>
              <a:t>paillier</a:t>
            </a:r>
            <a:r>
              <a:rPr lang="en-US" dirty="0"/>
              <a:t> that I </a:t>
            </a:r>
            <a:r>
              <a:rPr lang="en-US" dirty="0" err="1"/>
              <a:t>wanna</a:t>
            </a:r>
            <a:r>
              <a:rPr lang="en-US" dirty="0"/>
              <a:t> highlight are 1. additively homomorphic enc, if u multiply 2 CTs, u get enc of m1+m2. 2. it has sampleable CT space, what I mean by that is that each element </a:t>
            </a:r>
            <a:r>
              <a:rPr lang="en-US" dirty="0" err="1"/>
              <a:t>iin</a:t>
            </a:r>
            <a:r>
              <a:rPr lang="en-US" dirty="0"/>
              <a:t> ZN^2, is a valid CT.</a:t>
            </a:r>
          </a:p>
          <a:p>
            <a:r>
              <a:rPr lang="en-US" dirty="0"/>
              <a:t>We’ll see why these 2 properties are helpful for our construction.</a:t>
            </a:r>
          </a:p>
        </p:txBody>
      </p:sp>
      <p:sp>
        <p:nvSpPr>
          <p:cNvPr id="4" name="Slide Number Placeholder 3"/>
          <p:cNvSpPr>
            <a:spLocks noGrp="1"/>
          </p:cNvSpPr>
          <p:nvPr>
            <p:ph type="sldNum" sz="quarter" idx="5"/>
          </p:nvPr>
        </p:nvSpPr>
        <p:spPr/>
        <p:txBody>
          <a:bodyPr/>
          <a:lstStyle/>
          <a:p>
            <a:fld id="{A5784410-4BB6-294E-8BE2-BB2265B3958E}" type="slidenum">
              <a:rPr lang="en-US" smtClean="0"/>
              <a:t>32</a:t>
            </a:fld>
            <a:endParaRPr lang="en-US"/>
          </a:p>
        </p:txBody>
      </p:sp>
    </p:spTree>
    <p:extLst>
      <p:ext uri="{BB962C8B-B14F-4D97-AF65-F5344CB8AC3E}">
        <p14:creationId xmlns:p14="http://schemas.microsoft.com/office/powerpoint/2010/main" val="2561758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we can use </a:t>
            </a:r>
            <a:r>
              <a:rPr lang="en-US" dirty="0" err="1"/>
              <a:t>pailier</a:t>
            </a:r>
            <a:r>
              <a:rPr lang="en-US" dirty="0"/>
              <a:t> enc to construct a VRF. This was formally specified in the </a:t>
            </a:r>
            <a:r>
              <a:rPr lang="en-US" dirty="0" err="1"/>
              <a:t>eVRF</a:t>
            </a:r>
            <a:r>
              <a:rPr lang="en-US" dirty="0"/>
              <a:t> paper by </a:t>
            </a:r>
            <a:r>
              <a:rPr lang="en-US" dirty="0" err="1"/>
              <a:t>boneh</a:t>
            </a:r>
            <a:r>
              <a:rPr lang="en-US" dirty="0"/>
              <a:t> et al in 2024.</a:t>
            </a:r>
          </a:p>
          <a:p>
            <a:r>
              <a:rPr lang="en-US" dirty="0"/>
              <a:t>In one line, This is essentially a full domain hash over the ciphertext space. More formally, the </a:t>
            </a:r>
            <a:r>
              <a:rPr lang="en-US" dirty="0" err="1"/>
              <a:t>vk</a:t>
            </a:r>
            <a:r>
              <a:rPr lang="en-US" dirty="0"/>
              <a:t> will be an RSA modulus N (</a:t>
            </a:r>
            <a:r>
              <a:rPr lang="en-US" dirty="0" err="1"/>
              <a:t>p,q</a:t>
            </a:r>
            <a:r>
              <a:rPr lang="en-US" dirty="0"/>
              <a:t> are safe primes: so p=2p’+1, where p’ is prime, same for q), </a:t>
            </a:r>
            <a:r>
              <a:rPr lang="en-US" dirty="0" err="1"/>
              <a:t>vk</a:t>
            </a:r>
            <a:r>
              <a:rPr lang="en-US" dirty="0"/>
              <a:t> is N, ek is phi(N).</a:t>
            </a:r>
          </a:p>
          <a:p>
            <a:r>
              <a:rPr lang="en-US" dirty="0"/>
              <a:t>Then, to evaluate the VRF at any input z, we hash z into the CT space, which is ZN^2, note we can do this because CT space is sampleable. </a:t>
            </a:r>
          </a:p>
          <a:p>
            <a:r>
              <a:rPr lang="en-US" dirty="0"/>
              <a:t>Then, the eval is just the dec of this CT. formally, this is LN (</a:t>
            </a:r>
            <a:r>
              <a:rPr lang="en-US" dirty="0" err="1"/>
              <a:t>c^phiN</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prove the evaluation of this VRF, we want a NIZK proof of Discrete log equality, to prove that we raised CT to the right 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Turns out, because </a:t>
            </a:r>
            <a:r>
              <a:rPr lang="en-US" dirty="0" err="1"/>
              <a:t>paillier</a:t>
            </a:r>
            <a:r>
              <a:rPr lang="en-US" dirty="0"/>
              <a:t> is additively homomorphic, we can use very simple sigma protocols when working in the group of quadratic residues modulo N^2, so we just restrict the hash to that group.</a:t>
            </a:r>
          </a:p>
        </p:txBody>
      </p:sp>
      <p:sp>
        <p:nvSpPr>
          <p:cNvPr id="4" name="Slide Number Placeholder 3"/>
          <p:cNvSpPr>
            <a:spLocks noGrp="1"/>
          </p:cNvSpPr>
          <p:nvPr>
            <p:ph type="sldNum" sz="quarter" idx="5"/>
          </p:nvPr>
        </p:nvSpPr>
        <p:spPr/>
        <p:txBody>
          <a:bodyPr/>
          <a:lstStyle/>
          <a:p>
            <a:fld id="{A5784410-4BB6-294E-8BE2-BB2265B3958E}" type="slidenum">
              <a:rPr lang="en-US" smtClean="0"/>
              <a:t>33</a:t>
            </a:fld>
            <a:endParaRPr lang="en-US"/>
          </a:p>
        </p:txBody>
      </p:sp>
    </p:spTree>
    <p:extLst>
      <p:ext uri="{BB962C8B-B14F-4D97-AF65-F5344CB8AC3E}">
        <p14:creationId xmlns:p14="http://schemas.microsoft.com/office/powerpoint/2010/main" val="375115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start with our </a:t>
            </a:r>
            <a:r>
              <a:rPr lang="en-US" dirty="0" err="1"/>
              <a:t>paillier</a:t>
            </a:r>
            <a:r>
              <a:rPr lang="en-US" dirty="0"/>
              <a:t> based traceable threshold VRF construction.</a:t>
            </a:r>
          </a:p>
          <a:p>
            <a:r>
              <a:rPr lang="en-US" dirty="0"/>
              <a:t>Starting with </a:t>
            </a:r>
            <a:r>
              <a:rPr lang="en-US" dirty="0" err="1"/>
              <a:t>FucnSamp</a:t>
            </a:r>
            <a:r>
              <a:rPr lang="en-US" dirty="0"/>
              <a:t>, </a:t>
            </a:r>
          </a:p>
          <a:p>
            <a:r>
              <a:rPr lang="en-US" dirty="0"/>
              <a:t>For the proofs, we samples a random element v in QR mod N^2, and now the ek is same as before</a:t>
            </a:r>
          </a:p>
          <a:p>
            <a:r>
              <a:rPr lang="en-US" dirty="0"/>
              <a:t>But </a:t>
            </a:r>
            <a:r>
              <a:rPr lang="en-US" dirty="0" err="1"/>
              <a:t>vk</a:t>
            </a:r>
            <a:r>
              <a:rPr lang="en-US" dirty="0"/>
              <a:t> contains N, along with v, and v^g0…. V^gt-1. this is the setup for the evaluation proofs. one key thing to remember about this setup is that we can use these terms to compute </a:t>
            </a:r>
            <a:r>
              <a:rPr lang="en-US" dirty="0" err="1"/>
              <a:t>v^g</a:t>
            </a:r>
            <a:r>
              <a:rPr lang="en-US" dirty="0"/>
              <a:t>(x) for any x, we’ll see how this is useful in a bit.</a:t>
            </a:r>
          </a:p>
        </p:txBody>
      </p:sp>
      <p:sp>
        <p:nvSpPr>
          <p:cNvPr id="4" name="Slide Number Placeholder 3"/>
          <p:cNvSpPr>
            <a:spLocks noGrp="1"/>
          </p:cNvSpPr>
          <p:nvPr>
            <p:ph type="sldNum" sz="quarter" idx="5"/>
          </p:nvPr>
        </p:nvSpPr>
        <p:spPr/>
        <p:txBody>
          <a:bodyPr/>
          <a:lstStyle/>
          <a:p>
            <a:fld id="{A5784410-4BB6-294E-8BE2-BB2265B3958E}" type="slidenum">
              <a:rPr lang="en-US" smtClean="0"/>
              <a:t>34</a:t>
            </a:fld>
            <a:endParaRPr lang="en-US"/>
          </a:p>
        </p:txBody>
      </p:sp>
    </p:spTree>
    <p:extLst>
      <p:ext uri="{BB962C8B-B14F-4D97-AF65-F5344CB8AC3E}">
        <p14:creationId xmlns:p14="http://schemas.microsoft.com/office/powerpoint/2010/main" val="3424659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see our construction PTV, stands for traceable </a:t>
            </a:r>
            <a:r>
              <a:rPr lang="en-US" dirty="0" err="1"/>
              <a:t>paillier</a:t>
            </a:r>
            <a:r>
              <a:rPr lang="en-US" dirty="0"/>
              <a:t> based VRF. As I showed before,</a:t>
            </a:r>
          </a:p>
          <a:p>
            <a:r>
              <a:rPr lang="en-US" dirty="0"/>
              <a:t>We’ll Use traceable </a:t>
            </a:r>
            <a:r>
              <a:rPr lang="en-US" dirty="0" err="1"/>
              <a:t>shamir</a:t>
            </a:r>
            <a:r>
              <a:rPr lang="en-US" dirty="0"/>
              <a:t> to secret share the evaluation key. </a:t>
            </a:r>
            <a:r>
              <a:rPr lang="en-US" dirty="0" err="1"/>
              <a:t>KeyShareGen</a:t>
            </a:r>
            <a:r>
              <a:rPr lang="en-US" dirty="0"/>
              <a:t>: poly over </a:t>
            </a:r>
            <a:r>
              <a:rPr lang="en-US" dirty="0" err="1"/>
              <a:t>Z_Np’q</a:t>
            </a:r>
            <a:r>
              <a:rPr lang="en-US" dirty="0"/>
              <a:t>’, this is not prime, but a product of 4 prime groups, so everything works pretty much the same as usual.</a:t>
            </a:r>
          </a:p>
          <a:p>
            <a:r>
              <a:rPr lang="en-US" dirty="0"/>
              <a:t>Ok so for party 1, we sample x1 uniformly from ZN, then party1 gets x1 and eval of g at x1, similarly for all other parties.</a:t>
            </a:r>
          </a:p>
          <a:p>
            <a:r>
              <a:rPr lang="en-US" dirty="0"/>
              <a:t>To Eval a share: party I hashes the input z, then raises to power g(xi). Additionally, to prove that this is a valid share, it also computes a proof of DL equality, for this tuple: H(z) and </a:t>
            </a:r>
            <a:r>
              <a:rPr lang="en-US" dirty="0" err="1"/>
              <a:t>yi</a:t>
            </a:r>
            <a:r>
              <a:rPr lang="en-US" dirty="0"/>
              <a:t> hat, and also v, </a:t>
            </a:r>
            <a:r>
              <a:rPr lang="en-US" dirty="0" err="1"/>
              <a:t>v^g</a:t>
            </a:r>
            <a:r>
              <a:rPr lang="en-US" dirty="0"/>
              <a:t>(xi) : recall we can compute this from the terms in the </a:t>
            </a:r>
            <a:r>
              <a:rPr lang="en-US" dirty="0" err="1"/>
              <a:t>vk</a:t>
            </a:r>
            <a:r>
              <a:rPr lang="en-US" dirty="0"/>
              <a:t>.</a:t>
            </a:r>
          </a:p>
        </p:txBody>
      </p:sp>
      <p:sp>
        <p:nvSpPr>
          <p:cNvPr id="4" name="Slide Number Placeholder 3"/>
          <p:cNvSpPr>
            <a:spLocks noGrp="1"/>
          </p:cNvSpPr>
          <p:nvPr>
            <p:ph type="sldNum" sz="quarter" idx="5"/>
          </p:nvPr>
        </p:nvSpPr>
        <p:spPr/>
        <p:txBody>
          <a:bodyPr/>
          <a:lstStyle/>
          <a:p>
            <a:fld id="{A5784410-4BB6-294E-8BE2-BB2265B3958E}" type="slidenum">
              <a:rPr lang="en-US" smtClean="0"/>
              <a:t>35</a:t>
            </a:fld>
            <a:endParaRPr lang="en-US"/>
          </a:p>
        </p:txBody>
      </p:sp>
    </p:spTree>
    <p:extLst>
      <p:ext uri="{BB962C8B-B14F-4D97-AF65-F5344CB8AC3E}">
        <p14:creationId xmlns:p14="http://schemas.microsoft.com/office/powerpoint/2010/main" val="965102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as u might expect, we do </a:t>
            </a:r>
            <a:r>
              <a:rPr lang="en-US" dirty="0" err="1"/>
              <a:t>lagrange</a:t>
            </a:r>
            <a:r>
              <a:rPr lang="en-US" dirty="0"/>
              <a:t> interpolation in the exponent. So we’ll raise </a:t>
            </a:r>
            <a:r>
              <a:rPr lang="en-US" dirty="0" err="1"/>
              <a:t>yi</a:t>
            </a:r>
            <a:r>
              <a:rPr lang="en-US" dirty="0"/>
              <a:t> to power </a:t>
            </a:r>
            <a:r>
              <a:rPr lang="en-US" dirty="0" err="1"/>
              <a:t>lambda_i</a:t>
            </a:r>
            <a:r>
              <a:rPr lang="en-US" dirty="0"/>
              <a:t> which is </a:t>
            </a:r>
            <a:r>
              <a:rPr lang="en-US" dirty="0" err="1"/>
              <a:t>lagrange</a:t>
            </a:r>
            <a:r>
              <a:rPr lang="en-US" dirty="0"/>
              <a:t> </a:t>
            </a:r>
            <a:r>
              <a:rPr lang="en-US" dirty="0" err="1"/>
              <a:t>coeff</a:t>
            </a:r>
            <a:r>
              <a:rPr lang="en-US" dirty="0"/>
              <a:t> for xi.</a:t>
            </a:r>
          </a:p>
          <a:p>
            <a:r>
              <a:rPr lang="en-US" dirty="0"/>
              <a:t>But we need to be careful because </a:t>
            </a:r>
            <a:r>
              <a:rPr lang="en-US" dirty="0" err="1"/>
              <a:t>lambda_xi</a:t>
            </a:r>
            <a:r>
              <a:rPr lang="en-US" dirty="0"/>
              <a:t>, but this has denominators: in ZN^2: because it’s a group of unknown order, we cannot compute roots.</a:t>
            </a:r>
          </a:p>
          <a:p>
            <a:r>
              <a:rPr lang="en-US" dirty="0"/>
              <a:t>So, we compute nu first which is the product of all the denominator terms.</a:t>
            </a:r>
          </a:p>
          <a:p>
            <a:r>
              <a:rPr lang="en-US" dirty="0"/>
              <a:t>Then we raise </a:t>
            </a:r>
            <a:r>
              <a:rPr lang="en-US" dirty="0" err="1"/>
              <a:t>yi_hat</a:t>
            </a:r>
            <a:r>
              <a:rPr lang="en-US" dirty="0"/>
              <a:t> to nu times </a:t>
            </a:r>
            <a:r>
              <a:rPr lang="en-US" dirty="0" err="1"/>
              <a:t>lambda_xi</a:t>
            </a:r>
            <a:r>
              <a:rPr lang="en-US" dirty="0"/>
              <a:t>, so there’s no denominators.</a:t>
            </a:r>
          </a:p>
          <a:p>
            <a:r>
              <a:rPr lang="en-US" dirty="0"/>
              <a:t>Lastly, we do LN(d) and then divide by nu to get rid of this extra factor</a:t>
            </a:r>
          </a:p>
        </p:txBody>
      </p:sp>
      <p:sp>
        <p:nvSpPr>
          <p:cNvPr id="4" name="Slide Number Placeholder 3"/>
          <p:cNvSpPr>
            <a:spLocks noGrp="1"/>
          </p:cNvSpPr>
          <p:nvPr>
            <p:ph type="sldNum" sz="quarter" idx="5"/>
          </p:nvPr>
        </p:nvSpPr>
        <p:spPr/>
        <p:txBody>
          <a:bodyPr/>
          <a:lstStyle/>
          <a:p>
            <a:fld id="{A5784410-4BB6-294E-8BE2-BB2265B3958E}" type="slidenum">
              <a:rPr lang="en-US" smtClean="0"/>
              <a:t>36</a:t>
            </a:fld>
            <a:endParaRPr lang="en-US"/>
          </a:p>
        </p:txBody>
      </p:sp>
    </p:spTree>
    <p:extLst>
      <p:ext uri="{BB962C8B-B14F-4D97-AF65-F5344CB8AC3E}">
        <p14:creationId xmlns:p14="http://schemas.microsoft.com/office/powerpoint/2010/main" val="244554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seen the VRF Eval and Combine functions, correctness is trivial. Uniqueness is also straightforward because we’re essentially decrypting a CT, so there can only be one unique decryption.</a:t>
            </a:r>
          </a:p>
          <a:p>
            <a:r>
              <a:rPr lang="en-US" dirty="0" err="1"/>
              <a:t>Pseudorand</a:t>
            </a:r>
            <a:r>
              <a:rPr lang="en-US" dirty="0"/>
              <a:t>: prove this based on SS of </a:t>
            </a:r>
            <a:r>
              <a:rPr lang="en-US" dirty="0" err="1"/>
              <a:t>paillier</a:t>
            </a:r>
            <a:endParaRPr lang="en-US" dirty="0"/>
          </a:p>
          <a:p>
            <a:r>
              <a:rPr lang="en-US" dirty="0"/>
              <a:t>Next, lets see how we can trace an eval box in our construction.</a:t>
            </a:r>
          </a:p>
        </p:txBody>
      </p:sp>
      <p:sp>
        <p:nvSpPr>
          <p:cNvPr id="4" name="Slide Number Placeholder 3"/>
          <p:cNvSpPr>
            <a:spLocks noGrp="1"/>
          </p:cNvSpPr>
          <p:nvPr>
            <p:ph type="sldNum" sz="quarter" idx="5"/>
          </p:nvPr>
        </p:nvSpPr>
        <p:spPr/>
        <p:txBody>
          <a:bodyPr/>
          <a:lstStyle/>
          <a:p>
            <a:fld id="{A5784410-4BB6-294E-8BE2-BB2265B3958E}" type="slidenum">
              <a:rPr lang="en-US" smtClean="0"/>
              <a:t>37</a:t>
            </a:fld>
            <a:endParaRPr lang="en-US"/>
          </a:p>
        </p:txBody>
      </p:sp>
    </p:spTree>
    <p:extLst>
      <p:ext uri="{BB962C8B-B14F-4D97-AF65-F5344CB8AC3E}">
        <p14:creationId xmlns:p14="http://schemas.microsoft.com/office/powerpoint/2010/main" val="1021817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that, lets look at the eval box in more detail: recall that we said that a box E is good if it can give the correct eval at z given enough eval shares. For this example where the box has two key shares, and the threshold is 3, the box will take in one more eval share as input along with z, lets say (x, H(z)^g(x)) and it will output the full evaluation y*. But what is this y*? If the box E is good with respect to epsilon-delta, then this implies that y* is equal to LN of </a:t>
            </a:r>
            <a:r>
              <a:rPr lang="en-US" dirty="0" err="1"/>
              <a:t>lagrange</a:t>
            </a:r>
            <a:r>
              <a:rPr lang="en-US" dirty="0"/>
              <a:t> interpolation of the input share with eval shares from ek1,ek2 with probability epsilon*delta. More formally, the y* is equal to LN of H(z) to power g(x)*nu*</a:t>
            </a:r>
            <a:r>
              <a:rPr lang="en-US" dirty="0" err="1"/>
              <a:t>lambda_x</a:t>
            </a:r>
            <a:r>
              <a:rPr lang="en-US" dirty="0"/>
              <a:t> + w1 times nu times lambda x1 + w2 times nu times lambda x2 with probability epsilon*delta. For now, lets assume that epsilon and delta are 1, i.e. E is a perfect box.</a:t>
            </a:r>
          </a:p>
        </p:txBody>
      </p:sp>
      <p:sp>
        <p:nvSpPr>
          <p:cNvPr id="4" name="Slide Number Placeholder 3"/>
          <p:cNvSpPr>
            <a:spLocks noGrp="1"/>
          </p:cNvSpPr>
          <p:nvPr>
            <p:ph type="sldNum" sz="quarter" idx="5"/>
          </p:nvPr>
        </p:nvSpPr>
        <p:spPr/>
        <p:txBody>
          <a:bodyPr/>
          <a:lstStyle/>
          <a:p>
            <a:fld id="{A5784410-4BB6-294E-8BE2-BB2265B3958E}" type="slidenum">
              <a:rPr lang="en-US" smtClean="0"/>
              <a:t>38</a:t>
            </a:fld>
            <a:endParaRPr lang="en-US"/>
          </a:p>
        </p:txBody>
      </p:sp>
    </p:spTree>
    <p:extLst>
      <p:ext uri="{BB962C8B-B14F-4D97-AF65-F5344CB8AC3E}">
        <p14:creationId xmlns:p14="http://schemas.microsoft.com/office/powerpoint/2010/main" val="339973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the box is perfect, y* is equal to the interpolation in the exponent, I’m simplifying it here: we’ll get H(z) to power nu times g(0) which is </a:t>
            </a:r>
            <a:r>
              <a:rPr lang="en-US" dirty="0" err="1"/>
              <a:t>p’q</a:t>
            </a:r>
            <a:r>
              <a:rPr lang="en-US" dirty="0"/>
              <a:t>’. And then we get the DL. </a:t>
            </a:r>
          </a:p>
          <a:p>
            <a:r>
              <a:rPr lang="en-US" dirty="0"/>
              <a:t>Now, lets run the box with slightly different input: we run it with the same z, same x, but I change the eval share to H(z)^g(x) * (1+N). lets say the box outputs y1*. Now again because the box is perfect, y1* must be the LN of interpolation of this share with shares of ek1 and ek2. more formally, y1* must be H(z)^g(x) times nu times </a:t>
            </a:r>
            <a:r>
              <a:rPr lang="en-US" dirty="0" err="1"/>
              <a:t>lambda_x</a:t>
            </a:r>
            <a:r>
              <a:rPr lang="en-US" dirty="0"/>
              <a:t> multiplied with (1+N)^nu times </a:t>
            </a:r>
            <a:r>
              <a:rPr lang="en-US" dirty="0" err="1"/>
              <a:t>lambda_x</a:t>
            </a:r>
            <a:r>
              <a:rPr lang="en-US" dirty="0"/>
              <a:t>, and the other terms remain the same as before. I’ve simplified this again, we get LN of H(z)^nu times </a:t>
            </a:r>
            <a:r>
              <a:rPr lang="en-US" dirty="0" err="1"/>
              <a:t>p’q</a:t>
            </a:r>
            <a:r>
              <a:rPr lang="en-US" dirty="0"/>
              <a:t>’ </a:t>
            </a:r>
            <a:r>
              <a:rPr lang="en-US" dirty="0" err="1"/>
              <a:t>mult</a:t>
            </a:r>
            <a:r>
              <a:rPr lang="en-US" dirty="0"/>
              <a:t> by the (1+N) term. Recall 1+N generates a </a:t>
            </a:r>
            <a:r>
              <a:rPr lang="en-US" dirty="0" err="1"/>
              <a:t>Dlog</a:t>
            </a:r>
            <a:r>
              <a:rPr lang="en-US" dirty="0"/>
              <a:t> easy group, so</a:t>
            </a:r>
          </a:p>
          <a:p>
            <a:r>
              <a:rPr lang="en-US" dirty="0"/>
              <a:t>If we compare this to the above box, we see that y1* is basically equal to y* + lambda x.</a:t>
            </a:r>
          </a:p>
        </p:txBody>
      </p:sp>
      <p:sp>
        <p:nvSpPr>
          <p:cNvPr id="4" name="Slide Number Placeholder 3"/>
          <p:cNvSpPr>
            <a:spLocks noGrp="1"/>
          </p:cNvSpPr>
          <p:nvPr>
            <p:ph type="sldNum" sz="quarter" idx="5"/>
          </p:nvPr>
        </p:nvSpPr>
        <p:spPr/>
        <p:txBody>
          <a:bodyPr/>
          <a:lstStyle/>
          <a:p>
            <a:fld id="{A5784410-4BB6-294E-8BE2-BB2265B3958E}" type="slidenum">
              <a:rPr lang="en-US" smtClean="0"/>
              <a:t>39</a:t>
            </a:fld>
            <a:endParaRPr lang="en-US"/>
          </a:p>
        </p:txBody>
      </p:sp>
    </p:spTree>
    <p:extLst>
      <p:ext uri="{BB962C8B-B14F-4D97-AF65-F5344CB8AC3E}">
        <p14:creationId xmlns:p14="http://schemas.microsoft.com/office/powerpoint/2010/main" val="1920026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lets start with a high level overview of Verifiable random functions. We start with an algorithm </a:t>
            </a:r>
            <a:r>
              <a:rPr lang="en-US" dirty="0" err="1"/>
              <a:t>FucnSamp</a:t>
            </a:r>
            <a:r>
              <a:rPr lang="en-US" dirty="0"/>
              <a:t>, which stands for function sampling. This outputs an evaluation key ek, and a public </a:t>
            </a:r>
            <a:r>
              <a:rPr lang="en-US" dirty="0" err="1"/>
              <a:t>vk</a:t>
            </a:r>
            <a:r>
              <a:rPr lang="en-US" dirty="0"/>
              <a:t>. We can evaluate the function t any input z by running the Eval algorithm, which outputs y, the eval and a proof pi. Anyone can publicly verify that y is the right eval by running the </a:t>
            </a:r>
            <a:r>
              <a:rPr lang="en-US" dirty="0" err="1"/>
              <a:t>Vf</a:t>
            </a:r>
            <a:r>
              <a:rPr lang="en-US" dirty="0"/>
              <a:t> algo with </a:t>
            </a:r>
            <a:r>
              <a:rPr lang="en-US" dirty="0" err="1"/>
              <a:t>vk,z,y</a:t>
            </a:r>
            <a:r>
              <a:rPr lang="en-US" dirty="0"/>
              <a:t> and pi.</a:t>
            </a:r>
          </a:p>
          <a:p>
            <a:r>
              <a:rPr lang="en-US" dirty="0"/>
              <a:t>The 2 key properties of </a:t>
            </a:r>
            <a:r>
              <a:rPr lang="en-US" dirty="0" err="1"/>
              <a:t>vRFs</a:t>
            </a:r>
            <a:r>
              <a:rPr lang="en-US" dirty="0"/>
              <a:t>, are, as the name suggests, 1. , 2. </a:t>
            </a:r>
          </a:p>
        </p:txBody>
      </p:sp>
      <p:sp>
        <p:nvSpPr>
          <p:cNvPr id="4" name="Slide Number Placeholder 3"/>
          <p:cNvSpPr>
            <a:spLocks noGrp="1"/>
          </p:cNvSpPr>
          <p:nvPr>
            <p:ph type="sldNum" sz="quarter" idx="5"/>
          </p:nvPr>
        </p:nvSpPr>
        <p:spPr/>
        <p:txBody>
          <a:bodyPr/>
          <a:lstStyle/>
          <a:p>
            <a:fld id="{A5784410-4BB6-294E-8BE2-BB2265B3958E}" type="slidenum">
              <a:rPr lang="en-US" smtClean="0"/>
              <a:t>4</a:t>
            </a:fld>
            <a:endParaRPr lang="en-US"/>
          </a:p>
        </p:txBody>
      </p:sp>
    </p:spTree>
    <p:extLst>
      <p:ext uri="{BB962C8B-B14F-4D97-AF65-F5344CB8AC3E}">
        <p14:creationId xmlns:p14="http://schemas.microsoft.com/office/powerpoint/2010/main" val="4010590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expand lambda x, so we get y1* - y* is equal to x1x2 divided by x1-x times x2-x mod N. If we invert this, we get that y1*-y* inverse is equal to x1-x times x2-x divided by x1x2. ok </a:t>
            </a:r>
            <a:r>
              <a:rPr lang="en-US" dirty="0" err="1"/>
              <a:t>lemme</a:t>
            </a:r>
            <a:r>
              <a:rPr lang="en-US" dirty="0"/>
              <a:t> now define a polynomial h(Y) as the product of </a:t>
            </a:r>
            <a:r>
              <a:rPr lang="en-US" dirty="0" err="1"/>
              <a:t>xk</a:t>
            </a:r>
            <a:r>
              <a:rPr lang="en-US" dirty="0"/>
              <a:t> – Y divided by </a:t>
            </a:r>
            <a:r>
              <a:rPr lang="en-US" dirty="0" err="1"/>
              <a:t>xk</a:t>
            </a:r>
            <a:r>
              <a:rPr lang="en-US" dirty="0"/>
              <a:t> for all corrupt parties in J.</a:t>
            </a:r>
          </a:p>
          <a:p>
            <a:r>
              <a:rPr lang="en-US" dirty="0"/>
              <a:t>So, basically, by running the box two times, we have found the </a:t>
            </a:r>
            <a:r>
              <a:rPr lang="en-US" dirty="0" err="1"/>
              <a:t>evauation</a:t>
            </a:r>
            <a:r>
              <a:rPr lang="en-US" dirty="0"/>
              <a:t> of h(Y) at Y = small x. Notice that this polynomial h is a degree f polynomial, where f is the number of sellers, and each of its roots correspond to a seller: so in our example, x1 and x2 are the roots of h(x) since parties 1 and 2 are corrupt.</a:t>
            </a:r>
          </a:p>
          <a:p>
            <a:endParaRPr lang="en-US" dirty="0"/>
          </a:p>
          <a:p>
            <a:r>
              <a:rPr lang="en-US" dirty="0"/>
              <a:t>We can exploit this fact to trace: first, we get evaluations of h(Y) at f different points, with these f evaluations, we can get interpolate to get all coefficients of h(Y). Then, for each party I, the tracer checks if xi is a root of this polynomial i.e. if h(xi) = 0, and this basically means that party </a:t>
            </a:r>
            <a:r>
              <a:rPr lang="en-US" dirty="0" err="1"/>
              <a:t>i</a:t>
            </a:r>
            <a:r>
              <a:rPr lang="en-US" dirty="0"/>
              <a:t> is bad. So we add </a:t>
            </a:r>
            <a:r>
              <a:rPr lang="en-US" dirty="0" err="1"/>
              <a:t>i</a:t>
            </a:r>
            <a:r>
              <a:rPr lang="en-US" dirty="0"/>
              <a:t> to </a:t>
            </a:r>
            <a:r>
              <a:rPr lang="en-US" dirty="0" err="1"/>
              <a:t>Jhat</a:t>
            </a:r>
            <a:r>
              <a:rPr lang="en-US" dirty="0"/>
              <a:t>, which is the set of parties to blame. And that’s it. We can trace a perfect box back to all the parties who manufactured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5784410-4BB6-294E-8BE2-BB2265B3958E}" type="slidenum">
              <a:rPr lang="en-US" smtClean="0"/>
              <a:t>40</a:t>
            </a:fld>
            <a:endParaRPr lang="en-US"/>
          </a:p>
        </p:txBody>
      </p:sp>
    </p:spTree>
    <p:extLst>
      <p:ext uri="{BB962C8B-B14F-4D97-AF65-F5344CB8AC3E}">
        <p14:creationId xmlns:p14="http://schemas.microsoft.com/office/powerpoint/2010/main" val="4017227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imperfect boxes?</a:t>
            </a:r>
          </a:p>
          <a:p>
            <a:r>
              <a:rPr lang="en-US" dirty="0"/>
              <a:t>Lets see why the tracing algorithm I just showed you cant work for imperfect boxes. So at a high level, we did 2 queries to the box, for an input z, and an x, with shares H(z)^g(x) </a:t>
            </a:r>
            <a:r>
              <a:rPr lang="en-US" dirty="0" err="1"/>
              <a:t>andH</a:t>
            </a:r>
            <a:r>
              <a:rPr lang="en-US" dirty="0"/>
              <a:t>(z)^g(x) times (1+N), and we got one evaluation of the polynomial h.</a:t>
            </a:r>
          </a:p>
          <a:p>
            <a:r>
              <a:rPr lang="en-US" dirty="0"/>
              <a:t>But the problem is that if E is imperfect, it may sometimes give you the wrong output, meaning, that y* or y1* may be wrong with some </a:t>
            </a:r>
            <a:r>
              <a:rPr lang="en-US" dirty="0" err="1"/>
              <a:t>probabilitiy</a:t>
            </a:r>
            <a:r>
              <a:rPr lang="en-US" dirty="0"/>
              <a:t>, also when I say wrong, I mean that the output wont be the correct evaluation that you would expect based on </a:t>
            </a:r>
            <a:r>
              <a:rPr lang="en-US" dirty="0" err="1"/>
              <a:t>lagrange</a:t>
            </a:r>
            <a:r>
              <a:rPr lang="en-US" dirty="0"/>
              <a:t> interpolation. And if y* or y1* is wrong, then the evaluation h(x) that we got may be wrong! So if we interpolate these wrong evaluations, we might get a polynomial completely different from h, and we might end up blaming honest parties!</a:t>
            </a:r>
          </a:p>
        </p:txBody>
      </p:sp>
      <p:sp>
        <p:nvSpPr>
          <p:cNvPr id="4" name="Slide Number Placeholder 3"/>
          <p:cNvSpPr>
            <a:spLocks noGrp="1"/>
          </p:cNvSpPr>
          <p:nvPr>
            <p:ph type="sldNum" sz="quarter" idx="5"/>
          </p:nvPr>
        </p:nvSpPr>
        <p:spPr/>
        <p:txBody>
          <a:bodyPr/>
          <a:lstStyle/>
          <a:p>
            <a:fld id="{A5784410-4BB6-294E-8BE2-BB2265B3958E}" type="slidenum">
              <a:rPr lang="en-US" smtClean="0"/>
              <a:t>41</a:t>
            </a:fld>
            <a:endParaRPr lang="en-US"/>
          </a:p>
        </p:txBody>
      </p:sp>
    </p:spTree>
    <p:extLst>
      <p:ext uri="{BB962C8B-B14F-4D97-AF65-F5344CB8AC3E}">
        <p14:creationId xmlns:p14="http://schemas.microsoft.com/office/powerpoint/2010/main" val="2765212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we can use list decoding of reed Solomon codes. Lemme quickly explain what that is. Lets say we have a bunch of points : x1,z1, z2,z2 and so on till </a:t>
            </a:r>
            <a:r>
              <a:rPr lang="en-US" dirty="0" err="1"/>
              <a:t>xM</a:t>
            </a:r>
            <a:r>
              <a:rPr lang="en-US" dirty="0"/>
              <a:t> </a:t>
            </a:r>
            <a:r>
              <a:rPr lang="en-US" dirty="0" err="1"/>
              <a:t>zM</a:t>
            </a:r>
            <a:r>
              <a:rPr lang="en-US" dirty="0"/>
              <a:t>, </a:t>
            </a:r>
          </a:p>
          <a:p>
            <a:r>
              <a:rPr lang="en-US" dirty="0"/>
              <a:t>Then, list decoding is an algorithm that takes this list of points, along with parameters f and C, and it outputs all the polynomials, lets call them g1 to </a:t>
            </a:r>
            <a:r>
              <a:rPr lang="en-US" dirty="0" err="1"/>
              <a:t>gy</a:t>
            </a:r>
            <a:r>
              <a:rPr lang="en-US" dirty="0"/>
              <a:t>, </a:t>
            </a:r>
            <a:r>
              <a:rPr lang="en-US" dirty="0" err="1"/>
              <a:t>s.t.</a:t>
            </a:r>
            <a:r>
              <a:rPr lang="en-US" dirty="0"/>
              <a:t> they are of degree f, and they pass through at least C points in the list L. this is great because the polynomial that we want, h, also has degree f and because the box is good, h(x) does match up with many of the points in this list, so h does belong to this list P.</a:t>
            </a:r>
          </a:p>
          <a:p>
            <a:r>
              <a:rPr lang="en-US" dirty="0"/>
              <a:t>But there is one problem here, unfortunately, there is no known list dec algo for polys over ZN, or any groups of unknown order in general.</a:t>
            </a:r>
          </a:p>
          <a:p>
            <a:r>
              <a:rPr lang="en-US" dirty="0"/>
              <a:t>In one sentence: list decoding uses polynomial factorization, but there is no way to do that over ZN</a:t>
            </a:r>
          </a:p>
        </p:txBody>
      </p:sp>
      <p:sp>
        <p:nvSpPr>
          <p:cNvPr id="4" name="Slide Number Placeholder 3"/>
          <p:cNvSpPr>
            <a:spLocks noGrp="1"/>
          </p:cNvSpPr>
          <p:nvPr>
            <p:ph type="sldNum" sz="quarter" idx="5"/>
          </p:nvPr>
        </p:nvSpPr>
        <p:spPr/>
        <p:txBody>
          <a:bodyPr/>
          <a:lstStyle/>
          <a:p>
            <a:fld id="{A5784410-4BB6-294E-8BE2-BB2265B3958E}" type="slidenum">
              <a:rPr lang="en-US" smtClean="0"/>
              <a:t>42</a:t>
            </a:fld>
            <a:endParaRPr lang="en-US"/>
          </a:p>
        </p:txBody>
      </p:sp>
    </p:spTree>
    <p:extLst>
      <p:ext uri="{BB962C8B-B14F-4D97-AF65-F5344CB8AC3E}">
        <p14:creationId xmlns:p14="http://schemas.microsoft.com/office/powerpoint/2010/main" val="1059059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solve this issue, lets now look at how list decoding works for reed Solomon codes. Lets consider this example, where we have three points x1z1… x3z3, lets say f=1 and C=2, i.e. we want deg 1 polys passing through </a:t>
            </a:r>
            <a:r>
              <a:rPr lang="en-US" dirty="0" err="1"/>
              <a:t>atleast</a:t>
            </a:r>
            <a:r>
              <a:rPr lang="en-US" dirty="0"/>
              <a:t>. 2points. Here, we have exactly three such polynomials g1,g2,g3.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observation used in list decoding is that for each point, lets say x1z1, there’s some polynomial in P </a:t>
            </a:r>
            <a:r>
              <a:rPr lang="en-US" dirty="0" err="1"/>
              <a:t>s.t.</a:t>
            </a:r>
            <a:r>
              <a:rPr lang="en-US" dirty="0"/>
              <a:t> this point lies on that polynomial. E.g. here, x1z1 lies on g1 and g2, i.e. g1 at x1 is z1, and so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important implication of this fact is that if we define a bivariate poly, Q(</a:t>
            </a:r>
            <a:r>
              <a:rPr lang="en-US" dirty="0" err="1"/>
              <a:t>x,z</a:t>
            </a:r>
            <a:r>
              <a:rPr lang="en-US" dirty="0"/>
              <a:t>), which is the product of (z-</a:t>
            </a:r>
            <a:r>
              <a:rPr lang="en-US" dirty="0" err="1"/>
              <a:t>gj</a:t>
            </a:r>
            <a:r>
              <a:rPr lang="en-US" dirty="0"/>
              <a:t>(x)) for all </a:t>
            </a:r>
            <a:r>
              <a:rPr lang="en-US" dirty="0" err="1"/>
              <a:t>gj</a:t>
            </a:r>
            <a:r>
              <a:rPr lang="en-US" dirty="0"/>
              <a:t> polynomials in the list P, then this polynomial evaluates to 0 at all points!!! E.g. x1,z1: is on g1, means that z1 is equal to g1(x1), so Q will evaluate to 0, sim for all other points!!!</a:t>
            </a:r>
          </a:p>
        </p:txBody>
      </p:sp>
      <p:sp>
        <p:nvSpPr>
          <p:cNvPr id="4" name="Slide Number Placeholder 3"/>
          <p:cNvSpPr>
            <a:spLocks noGrp="1"/>
          </p:cNvSpPr>
          <p:nvPr>
            <p:ph type="sldNum" sz="quarter" idx="5"/>
          </p:nvPr>
        </p:nvSpPr>
        <p:spPr/>
        <p:txBody>
          <a:bodyPr/>
          <a:lstStyle/>
          <a:p>
            <a:fld id="{A5784410-4BB6-294E-8BE2-BB2265B3958E}" type="slidenum">
              <a:rPr lang="en-US" smtClean="0"/>
              <a:t>43</a:t>
            </a:fld>
            <a:endParaRPr lang="en-US"/>
          </a:p>
        </p:txBody>
      </p:sp>
    </p:spTree>
    <p:extLst>
      <p:ext uri="{BB962C8B-B14F-4D97-AF65-F5344CB8AC3E}">
        <p14:creationId xmlns:p14="http://schemas.microsoft.com/office/powerpoint/2010/main" val="216023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based on that observation, here’s the high level overview of list decoding for RS. Note there’s multiple algos for list decoding, but they all follow this blueprint.</a:t>
            </a:r>
          </a:p>
          <a:p>
            <a:r>
              <a:rPr lang="en-US" dirty="0"/>
              <a:t>Ok 1. we compute a low-deg bivariate Q, </a:t>
            </a:r>
            <a:r>
              <a:rPr lang="en-US" dirty="0" err="1"/>
              <a:t>s.t.</a:t>
            </a:r>
            <a:r>
              <a:rPr lang="en-US" dirty="0"/>
              <a:t> its 0 at all points. From the last slide, we know that this Q must have z-</a:t>
            </a:r>
            <a:r>
              <a:rPr lang="en-US" dirty="0" err="1"/>
              <a:t>gj</a:t>
            </a:r>
            <a:r>
              <a:rPr lang="en-US" dirty="0"/>
              <a:t>(x) as a factor for all polys </a:t>
            </a:r>
            <a:r>
              <a:rPr lang="en-US" dirty="0" err="1"/>
              <a:t>gj</a:t>
            </a:r>
            <a:r>
              <a:rPr lang="en-US" dirty="0"/>
              <a:t> in P.</a:t>
            </a:r>
          </a:p>
          <a:p>
            <a:r>
              <a:rPr lang="en-US" dirty="0"/>
              <a:t>So step2. we simply factor Q to get all the </a:t>
            </a:r>
            <a:r>
              <a:rPr lang="en-US" dirty="0" err="1"/>
              <a:t>gj</a:t>
            </a:r>
            <a:r>
              <a:rPr lang="en-US" dirty="0"/>
              <a:t> polynomials. </a:t>
            </a:r>
          </a:p>
          <a:p>
            <a:r>
              <a:rPr lang="en-US" dirty="0"/>
              <a:t>Now lets see what happens if we operate over ZN. 1</a:t>
            </a:r>
            <a:r>
              <a:rPr lang="en-US" baseline="30000" dirty="0"/>
              <a:t>st</a:t>
            </a:r>
            <a:r>
              <a:rPr lang="en-US" dirty="0"/>
              <a:t> step: linear interpolation, we can do. But 2</a:t>
            </a:r>
            <a:r>
              <a:rPr lang="en-US" baseline="30000" dirty="0"/>
              <a:t>nd</a:t>
            </a:r>
            <a:r>
              <a:rPr lang="en-US" dirty="0"/>
              <a:t> step: factoring polys is the problem – it involves non linear operations that cannot be done over a group of unknown order!!! </a:t>
            </a:r>
          </a:p>
        </p:txBody>
      </p:sp>
      <p:sp>
        <p:nvSpPr>
          <p:cNvPr id="4" name="Slide Number Placeholder 3"/>
          <p:cNvSpPr>
            <a:spLocks noGrp="1"/>
          </p:cNvSpPr>
          <p:nvPr>
            <p:ph type="sldNum" sz="quarter" idx="5"/>
          </p:nvPr>
        </p:nvSpPr>
        <p:spPr/>
        <p:txBody>
          <a:bodyPr/>
          <a:lstStyle/>
          <a:p>
            <a:fld id="{A5784410-4BB6-294E-8BE2-BB2265B3958E}" type="slidenum">
              <a:rPr lang="en-US" smtClean="0"/>
              <a:t>44</a:t>
            </a:fld>
            <a:endParaRPr lang="en-US"/>
          </a:p>
        </p:txBody>
      </p:sp>
    </p:spTree>
    <p:extLst>
      <p:ext uri="{BB962C8B-B14F-4D97-AF65-F5344CB8AC3E}">
        <p14:creationId xmlns:p14="http://schemas.microsoft.com/office/powerpoint/2010/main" val="146689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solve this issue, the Key observation we make is that we don’t need full list decoding for our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what I mean by that. Recall that the poly that we want, is h(X) which is equal to prod (xi-X) for corrupt parties </a:t>
            </a:r>
            <a:r>
              <a:rPr lang="en-US" dirty="0" err="1"/>
              <a:t>i</a:t>
            </a:r>
            <a:r>
              <a:rPr lang="en-US" dirty="0"/>
              <a:t>. As we also saw before, h(x) is in the list P because its degree is f, and because the box E is good, h does agree with many of the points in the list L. This means that z-h(x) must be a factor of Q.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for each corrupt party I in J, we know xi is a root, in other words, h(xi)=0 for all corrupt </a:t>
            </a:r>
            <a:r>
              <a:rPr lang="en-US" dirty="0" err="1"/>
              <a:t>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consider Q(</a:t>
            </a:r>
            <a:r>
              <a:rPr lang="en-US" dirty="0" err="1"/>
              <a:t>xi,z</a:t>
            </a:r>
            <a:r>
              <a:rPr lang="en-US" dirty="0"/>
              <a:t>). This is equal to z times q(</a:t>
            </a:r>
            <a:r>
              <a:rPr lang="en-US" dirty="0" err="1"/>
              <a:t>x,z</a:t>
            </a:r>
            <a:r>
              <a:rPr lang="en-US" dirty="0"/>
              <a:t>). In other words, Q(xi,0) is 0 for all corrupt parties </a:t>
            </a:r>
            <a:r>
              <a:rPr lang="en-US" dirty="0" err="1"/>
              <a:t>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paper, we prove that this is not true for honest parties with high probability.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gives us an easy way to trace the corrupt parties!!</a:t>
            </a:r>
          </a:p>
        </p:txBody>
      </p:sp>
      <p:sp>
        <p:nvSpPr>
          <p:cNvPr id="4" name="Slide Number Placeholder 3"/>
          <p:cNvSpPr>
            <a:spLocks noGrp="1"/>
          </p:cNvSpPr>
          <p:nvPr>
            <p:ph type="sldNum" sz="quarter" idx="5"/>
          </p:nvPr>
        </p:nvSpPr>
        <p:spPr/>
        <p:txBody>
          <a:bodyPr/>
          <a:lstStyle/>
          <a:p>
            <a:fld id="{A5784410-4BB6-294E-8BE2-BB2265B3958E}" type="slidenum">
              <a:rPr lang="en-US" smtClean="0"/>
              <a:t>45</a:t>
            </a:fld>
            <a:endParaRPr lang="en-US"/>
          </a:p>
        </p:txBody>
      </p:sp>
    </p:spTree>
    <p:extLst>
      <p:ext uri="{BB962C8B-B14F-4D97-AF65-F5344CB8AC3E}">
        <p14:creationId xmlns:p14="http://schemas.microsoft.com/office/powerpoint/2010/main" val="4207158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full tracing algorithm:</a:t>
            </a:r>
          </a:p>
          <a:p>
            <a:pPr marL="228600" indent="-228600">
              <a:buAutoNum type="arabicPeriod"/>
            </a:pPr>
            <a:r>
              <a:rPr lang="en-US" dirty="0"/>
              <a:t>we will get evaluations of h(Y) at M different values of x. Note that some of these evaluations will be wrong because E is imperfect, but many of them will also be correct.</a:t>
            </a:r>
          </a:p>
          <a:p>
            <a:pPr marL="228600" indent="-228600">
              <a:buAutoNum type="arabicPeriod"/>
            </a:pPr>
            <a:r>
              <a:rPr lang="en-US" dirty="0"/>
              <a:t>Then, we compute a low-deg bivariate poly Q </a:t>
            </a:r>
            <a:r>
              <a:rPr lang="en-US" dirty="0" err="1"/>
              <a:t>s.t.</a:t>
            </a:r>
            <a:r>
              <a:rPr lang="en-US" dirty="0"/>
              <a:t> Q(</a:t>
            </a:r>
            <a:r>
              <a:rPr lang="en-US" dirty="0" err="1"/>
              <a:t>xi,zi</a:t>
            </a:r>
            <a:r>
              <a:rPr lang="en-US" dirty="0"/>
              <a:t>)=0 for all M points.</a:t>
            </a:r>
          </a:p>
          <a:p>
            <a:pPr marL="228600" indent="-228600">
              <a:buAutoNum type="arabicPeriod"/>
            </a:pPr>
            <a:r>
              <a:rPr lang="en-US" dirty="0"/>
              <a:t>Lastly, for each party I, we check if Q(xi,0) evaluates to 0, if so, we add I to </a:t>
            </a:r>
            <a:r>
              <a:rPr lang="en-US" dirty="0" err="1"/>
              <a:t>Jhat</a:t>
            </a:r>
            <a:r>
              <a:rPr lang="en-US" dirty="0"/>
              <a:t>, which is the set of corrupt parties</a:t>
            </a:r>
          </a:p>
        </p:txBody>
      </p:sp>
      <p:sp>
        <p:nvSpPr>
          <p:cNvPr id="4" name="Slide Number Placeholder 3"/>
          <p:cNvSpPr>
            <a:spLocks noGrp="1"/>
          </p:cNvSpPr>
          <p:nvPr>
            <p:ph type="sldNum" sz="quarter" idx="5"/>
          </p:nvPr>
        </p:nvSpPr>
        <p:spPr/>
        <p:txBody>
          <a:bodyPr/>
          <a:lstStyle/>
          <a:p>
            <a:fld id="{A5784410-4BB6-294E-8BE2-BB2265B3958E}" type="slidenum">
              <a:rPr lang="en-US" smtClean="0"/>
              <a:t>46</a:t>
            </a:fld>
            <a:endParaRPr lang="en-US"/>
          </a:p>
        </p:txBody>
      </p:sp>
    </p:spTree>
    <p:extLst>
      <p:ext uri="{BB962C8B-B14F-4D97-AF65-F5344CB8AC3E}">
        <p14:creationId xmlns:p14="http://schemas.microsoft.com/office/powerpoint/2010/main" val="13230103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the desc of our tracing algo. But there is one issue which I did not talk about. Recall that, to get one eval of h(x), we run the box twice, with different inputs: </a:t>
            </a:r>
            <a:r>
              <a:rPr lang="en-US" dirty="0" err="1"/>
              <a:t>z,x</a:t>
            </a:r>
            <a:r>
              <a:rPr lang="en-US" dirty="0"/>
              <a:t> are the same, but we first give H(z)^g(x) which is the correct evaluation share for input z, but in the 2</a:t>
            </a:r>
            <a:r>
              <a:rPr lang="en-US" baseline="30000" dirty="0"/>
              <a:t>nd</a:t>
            </a:r>
            <a:r>
              <a:rPr lang="en-US" dirty="0"/>
              <a:t> run, we give as input H(z)^g(x) times (1+N) : this is clearly a wrong evaluation share. But this means that the tracer needs to produce a valid proof for this invalid eval share, so that it can get the eval box to work, because the box can just refuse to work if we give it an eval share that doesn’t verify.</a:t>
            </a:r>
          </a:p>
        </p:txBody>
      </p:sp>
      <p:sp>
        <p:nvSpPr>
          <p:cNvPr id="4" name="Slide Number Placeholder 3"/>
          <p:cNvSpPr>
            <a:spLocks noGrp="1"/>
          </p:cNvSpPr>
          <p:nvPr>
            <p:ph type="sldNum" sz="quarter" idx="5"/>
          </p:nvPr>
        </p:nvSpPr>
        <p:spPr/>
        <p:txBody>
          <a:bodyPr/>
          <a:lstStyle/>
          <a:p>
            <a:fld id="{A5784410-4BB6-294E-8BE2-BB2265B3958E}" type="slidenum">
              <a:rPr lang="en-US" smtClean="0"/>
              <a:t>47</a:t>
            </a:fld>
            <a:endParaRPr lang="en-US"/>
          </a:p>
        </p:txBody>
      </p:sp>
    </p:spTree>
    <p:extLst>
      <p:ext uri="{BB962C8B-B14F-4D97-AF65-F5344CB8AC3E}">
        <p14:creationId xmlns:p14="http://schemas.microsoft.com/office/powerpoint/2010/main" val="14628370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we will add a trapdoor in the </a:t>
            </a:r>
            <a:r>
              <a:rPr lang="en-US" dirty="0" err="1"/>
              <a:t>tk</a:t>
            </a:r>
            <a:r>
              <a:rPr lang="en-US" dirty="0"/>
              <a:t> so it can generate proofs for arbitrary statements. Specifically, consider a group G where DL is hard. Let a be its generator. Then, we sample a random number r, and set b equal to </a:t>
            </a:r>
            <a:r>
              <a:rPr lang="en-US" dirty="0" err="1"/>
              <a:t>a^r</a:t>
            </a:r>
            <a:r>
              <a:rPr lang="en-US" dirty="0"/>
              <a:t>. then, we give r to the tracer as part of the tracing key, and importantly, no one else knows r.</a:t>
            </a:r>
          </a:p>
          <a:p>
            <a:r>
              <a:rPr lang="en-US" dirty="0"/>
              <a:t>Then, we modify the evaluation proof to be a NIZK proof of</a:t>
            </a:r>
          </a:p>
          <a:p>
            <a:r>
              <a:rPr lang="en-US" dirty="0"/>
              <a:t>Either DL equality, same as before, OR proof of knowledge of r. So now the parties evaluating shares will use the left branch to produce proofs, and the tracer can now generate proof for any statement using the right branch because it knows r. so that’s how we get around the problem of invalid shares.</a:t>
            </a:r>
          </a:p>
          <a:p>
            <a:r>
              <a:rPr lang="en-US" dirty="0"/>
              <a:t>BUT, this creates a new problem: trace can generate valid evaluation proof for any input, and any arbitrary evaluation, this means it can easily break uniqueness for all inputs!</a:t>
            </a:r>
          </a:p>
        </p:txBody>
      </p:sp>
      <p:sp>
        <p:nvSpPr>
          <p:cNvPr id="4" name="Slide Number Placeholder 3"/>
          <p:cNvSpPr>
            <a:spLocks noGrp="1"/>
          </p:cNvSpPr>
          <p:nvPr>
            <p:ph type="sldNum" sz="quarter" idx="5"/>
          </p:nvPr>
        </p:nvSpPr>
        <p:spPr/>
        <p:txBody>
          <a:bodyPr/>
          <a:lstStyle/>
          <a:p>
            <a:fld id="{A5784410-4BB6-294E-8BE2-BB2265B3958E}" type="slidenum">
              <a:rPr lang="en-US" smtClean="0"/>
              <a:t>48</a:t>
            </a:fld>
            <a:endParaRPr lang="en-US"/>
          </a:p>
        </p:txBody>
      </p:sp>
    </p:spTree>
    <p:extLst>
      <p:ext uri="{BB962C8B-B14F-4D97-AF65-F5344CB8AC3E}">
        <p14:creationId xmlns:p14="http://schemas.microsoft.com/office/powerpoint/2010/main" val="2827015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a:t>
            </a:r>
            <a:r>
              <a:rPr lang="en-US" dirty="0" err="1"/>
              <a:t>thm</a:t>
            </a:r>
            <a:r>
              <a:rPr lang="en-US" dirty="0"/>
              <a:t> that formally proves tracing security for our scheme, I don’t expect you to read or understand this </a:t>
            </a:r>
            <a:r>
              <a:rPr lang="en-US" dirty="0" err="1"/>
              <a:t>thm</a:t>
            </a:r>
            <a:r>
              <a:rPr lang="en-US" dirty="0"/>
              <a:t> right now, but the high level takeaway would be that if an adv breaks traceability for our scheme, we can use it to break the factoring problem, + a few statistical terms.</a:t>
            </a:r>
          </a:p>
        </p:txBody>
      </p:sp>
      <p:sp>
        <p:nvSpPr>
          <p:cNvPr id="4" name="Slide Number Placeholder 3"/>
          <p:cNvSpPr>
            <a:spLocks noGrp="1"/>
          </p:cNvSpPr>
          <p:nvPr>
            <p:ph type="sldNum" sz="quarter" idx="5"/>
          </p:nvPr>
        </p:nvSpPr>
        <p:spPr/>
        <p:txBody>
          <a:bodyPr/>
          <a:lstStyle/>
          <a:p>
            <a:fld id="{ACCF84A6-B1F8-B540-BB1A-D60D4B0C8AFB}" type="slidenum">
              <a:rPr lang="en-US" smtClean="0"/>
              <a:t>49</a:t>
            </a:fld>
            <a:endParaRPr lang="en-US"/>
          </a:p>
        </p:txBody>
      </p:sp>
    </p:spTree>
    <p:extLst>
      <p:ext uri="{BB962C8B-B14F-4D97-AF65-F5344CB8AC3E}">
        <p14:creationId xmlns:p14="http://schemas.microsoft.com/office/powerpoint/2010/main" val="3443416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 we focus on threshold VRFs, at a high level, the ek is distributed among many parties for better fault tolerance. In our example here, we have n=4 parties and t=3.</a:t>
            </a:r>
          </a:p>
          <a:p>
            <a:r>
              <a:rPr lang="en-US" dirty="0"/>
              <a:t>We have an algo </a:t>
            </a:r>
            <a:r>
              <a:rPr lang="en-US" dirty="0" err="1"/>
              <a:t>KeyShareGen</a:t>
            </a:r>
            <a:r>
              <a:rPr lang="en-US" dirty="0"/>
              <a:t> which outputs the ek shares of all parties, ek1 to </a:t>
            </a:r>
            <a:r>
              <a:rPr lang="en-US" dirty="0" err="1"/>
              <a:t>ekn</a:t>
            </a:r>
            <a:r>
              <a:rPr lang="en-US" dirty="0"/>
              <a:t>. </a:t>
            </a:r>
          </a:p>
          <a:p>
            <a:r>
              <a:rPr lang="en-US" dirty="0"/>
              <a:t>Then, to evaluate the </a:t>
            </a:r>
            <a:r>
              <a:rPr lang="en-US" dirty="0" err="1"/>
              <a:t>func</a:t>
            </a:r>
            <a:r>
              <a:rPr lang="en-US" dirty="0"/>
              <a:t> at any input z, we can send it to any 3 parties, lets say parties 1,2 and 4, they each run the Eval algo to get one share of the eval along with a proof.</a:t>
            </a:r>
          </a:p>
          <a:p>
            <a:r>
              <a:rPr lang="en-US" dirty="0"/>
              <a:t>The 3 shares can then be combined using the Combine algo, to get the full eval y and a proof pi.</a:t>
            </a:r>
          </a:p>
        </p:txBody>
      </p:sp>
      <p:sp>
        <p:nvSpPr>
          <p:cNvPr id="4" name="Slide Number Placeholder 3"/>
          <p:cNvSpPr>
            <a:spLocks noGrp="1"/>
          </p:cNvSpPr>
          <p:nvPr>
            <p:ph type="sldNum" sz="quarter" idx="5"/>
          </p:nvPr>
        </p:nvSpPr>
        <p:spPr/>
        <p:txBody>
          <a:bodyPr/>
          <a:lstStyle/>
          <a:p>
            <a:fld id="{A5784410-4BB6-294E-8BE2-BB2265B3958E}" type="slidenum">
              <a:rPr lang="en-US" smtClean="0"/>
              <a:t>5</a:t>
            </a:fld>
            <a:endParaRPr lang="en-US"/>
          </a:p>
        </p:txBody>
      </p:sp>
    </p:spTree>
    <p:extLst>
      <p:ext uri="{BB962C8B-B14F-4D97-AF65-F5344CB8AC3E}">
        <p14:creationId xmlns:p14="http://schemas.microsoft.com/office/powerpoint/2010/main" val="1904535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recall that we defined many-time trac, which was a stronger and more realistic notion. I’ll just briefly mention why its non trivial to achieve. So recall that </a:t>
            </a:r>
            <a:r>
              <a:rPr lang="en-US" dirty="0" err="1"/>
              <a:t>tk</a:t>
            </a:r>
            <a:r>
              <a:rPr lang="en-US" dirty="0"/>
              <a:t> has xi, and these need to be secret because if these are public, an adv can easily blame honest parties using their xi’s. but, if the adv can see VRF evaluations, then, it can see the eval shares, which contain xi!!! So they’re not secret anymore…</a:t>
            </a:r>
          </a:p>
          <a:p>
            <a:r>
              <a:rPr lang="en-US" dirty="0"/>
              <a:t>You can see our paper for how we get around this issue.</a:t>
            </a:r>
          </a:p>
        </p:txBody>
      </p:sp>
      <p:sp>
        <p:nvSpPr>
          <p:cNvPr id="4" name="Slide Number Placeholder 3"/>
          <p:cNvSpPr>
            <a:spLocks noGrp="1"/>
          </p:cNvSpPr>
          <p:nvPr>
            <p:ph type="sldNum" sz="quarter" idx="5"/>
          </p:nvPr>
        </p:nvSpPr>
        <p:spPr/>
        <p:txBody>
          <a:bodyPr/>
          <a:lstStyle/>
          <a:p>
            <a:fld id="{A5784410-4BB6-294E-8BE2-BB2265B3958E}" type="slidenum">
              <a:rPr lang="en-US" smtClean="0"/>
              <a:t>50</a:t>
            </a:fld>
            <a:endParaRPr lang="en-US"/>
          </a:p>
        </p:txBody>
      </p:sp>
    </p:spTree>
    <p:extLst>
      <p:ext uri="{BB962C8B-B14F-4D97-AF65-F5344CB8AC3E}">
        <p14:creationId xmlns:p14="http://schemas.microsoft.com/office/powerpoint/2010/main" val="32064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gave definitions for traceable threshold VRFs. And we saw our </a:t>
            </a:r>
            <a:r>
              <a:rPr lang="en-US" dirty="0" err="1"/>
              <a:t>paillier</a:t>
            </a:r>
            <a:r>
              <a:rPr lang="en-US" dirty="0"/>
              <a:t>-enc based construction at a high level, but you can look at our paper for more details.</a:t>
            </a:r>
          </a:p>
        </p:txBody>
      </p:sp>
      <p:sp>
        <p:nvSpPr>
          <p:cNvPr id="4" name="Slide Number Placeholder 3"/>
          <p:cNvSpPr>
            <a:spLocks noGrp="1"/>
          </p:cNvSpPr>
          <p:nvPr>
            <p:ph type="sldNum" sz="quarter" idx="5"/>
          </p:nvPr>
        </p:nvSpPr>
        <p:spPr/>
        <p:txBody>
          <a:bodyPr/>
          <a:lstStyle/>
          <a:p>
            <a:fld id="{ACCF84A6-B1F8-B540-BB1A-D60D4B0C8AFB}" type="slidenum">
              <a:rPr lang="en-US" smtClean="0"/>
              <a:t>51</a:t>
            </a:fld>
            <a:endParaRPr lang="en-US"/>
          </a:p>
        </p:txBody>
      </p:sp>
    </p:spTree>
    <p:extLst>
      <p:ext uri="{BB962C8B-B14F-4D97-AF65-F5344CB8AC3E}">
        <p14:creationId xmlns:p14="http://schemas.microsoft.com/office/powerpoint/2010/main" val="2166916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still a lot of open problems in this space, </a:t>
            </a:r>
          </a:p>
          <a:p>
            <a:r>
              <a:rPr lang="en-US" dirty="0"/>
              <a:t>1. , 2. , 3. non-</a:t>
            </a:r>
            <a:r>
              <a:rPr lang="en-US" dirty="0" err="1"/>
              <a:t>imputability</a:t>
            </a:r>
            <a:r>
              <a:rPr lang="en-US" dirty="0"/>
              <a:t>, malicious tracer shouldn't be able to blame honest parties.</a:t>
            </a:r>
          </a:p>
        </p:txBody>
      </p:sp>
      <p:sp>
        <p:nvSpPr>
          <p:cNvPr id="4" name="Slide Number Placeholder 3"/>
          <p:cNvSpPr>
            <a:spLocks noGrp="1"/>
          </p:cNvSpPr>
          <p:nvPr>
            <p:ph type="sldNum" sz="quarter" idx="5"/>
          </p:nvPr>
        </p:nvSpPr>
        <p:spPr/>
        <p:txBody>
          <a:bodyPr/>
          <a:lstStyle/>
          <a:p>
            <a:fld id="{ACCF84A6-B1F8-B540-BB1A-D60D4B0C8AFB}" type="slidenum">
              <a:rPr lang="en-US" smtClean="0"/>
              <a:t>52</a:t>
            </a:fld>
            <a:endParaRPr lang="en-US"/>
          </a:p>
        </p:txBody>
      </p:sp>
    </p:spTree>
    <p:extLst>
      <p:ext uri="{BB962C8B-B14F-4D97-AF65-F5344CB8AC3E}">
        <p14:creationId xmlns:p14="http://schemas.microsoft.com/office/powerpoint/2010/main" val="1039724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1fa850bd56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1fa850bd56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Thankyou!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Threshold VRFs are being used in a lot of applications, the two big ones are </a:t>
            </a:r>
          </a:p>
          <a:p>
            <a:r>
              <a:rPr lang="en-US" dirty="0"/>
              <a:t>1. </a:t>
            </a:r>
            <a:r>
              <a:rPr lang="en-US" dirty="0" err="1"/>
              <a:t>Dist</a:t>
            </a:r>
            <a:r>
              <a:rPr lang="en-US" dirty="0"/>
              <a:t> Rand Beacons, further used in consensus and on-chain apps like poker.</a:t>
            </a:r>
          </a:p>
          <a:p>
            <a:r>
              <a:rPr lang="en-US" dirty="0"/>
              <a:t>2. Also in deter wallets, for doing key derivation.</a:t>
            </a:r>
          </a:p>
        </p:txBody>
      </p:sp>
      <p:sp>
        <p:nvSpPr>
          <p:cNvPr id="4" name="Slide Number Placeholder 3"/>
          <p:cNvSpPr>
            <a:spLocks noGrp="1"/>
          </p:cNvSpPr>
          <p:nvPr>
            <p:ph type="sldNum" sz="quarter" idx="5"/>
          </p:nvPr>
        </p:nvSpPr>
        <p:spPr/>
        <p:txBody>
          <a:bodyPr/>
          <a:lstStyle/>
          <a:p>
            <a:fld id="{A5784410-4BB6-294E-8BE2-BB2265B3958E}" type="slidenum">
              <a:rPr lang="en-US" smtClean="0"/>
              <a:t>6</a:t>
            </a:fld>
            <a:endParaRPr lang="en-US"/>
          </a:p>
        </p:txBody>
      </p:sp>
    </p:spTree>
    <p:extLst>
      <p:ext uri="{BB962C8B-B14F-4D97-AF65-F5344CB8AC3E}">
        <p14:creationId xmlns:p14="http://schemas.microsoft.com/office/powerpoint/2010/main" val="3915794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motivate traceability, as we saw before, the question we ask is, what if an adv offers to buy the evaluation key shares of some parties? In our example here, lets say parties 1 and 2 sell their eval shares in exchange for money. Here f is the number of parties who sell their shares, and we assume f is less than t.</a:t>
            </a:r>
          </a:p>
          <a:p>
            <a:r>
              <a:rPr lang="en-US" dirty="0"/>
              <a:t>In such a scenario, If a whistleblower releases these leaked shares, then We would like to have some mechanism to hold the parties accountable for this leakage.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this simple example, where the parties simply gives their share to the adv, if this share is leaked, the we can trivially identify the selling party.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lets consider </a:t>
            </a:r>
            <a:r>
              <a:rPr lang="en-US" dirty="0" err="1"/>
              <a:t>shamir</a:t>
            </a:r>
            <a:r>
              <a:rPr lang="en-US" dirty="0"/>
              <a:t> secret sharing, this is the most commonly used method of sharing a secret. Here, we sample a rand poly g of deg t-1, and we set g(0) to be the secret value s. then, each party gets one point on this polynomial. E.g. key share of party1 would be (1,g(1)) and the share of party 2 would be (2,g(2)) – </a:t>
            </a:r>
            <a:r>
              <a:rPr lang="en-US" dirty="0" err="1"/>
              <a:t>becase</a:t>
            </a:r>
            <a:r>
              <a:rPr lang="en-US" dirty="0"/>
              <a:t> the polynomial is of deg t-1, any t points are enough to completely determine the polynomial. Back to this example, lets see what happens if the parties just directly give their shares to the adv. Now if a whistleblower tells us that (1,g(1)) was leaked, we already know that party 1 sold its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this does not mean that we are done, because the parties can do something smarter:</a:t>
            </a:r>
          </a:p>
        </p:txBody>
      </p:sp>
      <p:sp>
        <p:nvSpPr>
          <p:cNvPr id="4" name="Slide Number Placeholder 3"/>
          <p:cNvSpPr>
            <a:spLocks noGrp="1"/>
          </p:cNvSpPr>
          <p:nvPr>
            <p:ph type="sldNum" sz="quarter" idx="5"/>
          </p:nvPr>
        </p:nvSpPr>
        <p:spPr/>
        <p:txBody>
          <a:bodyPr/>
          <a:lstStyle/>
          <a:p>
            <a:fld id="{A5784410-4BB6-294E-8BE2-BB2265B3958E}" type="slidenum">
              <a:rPr lang="en-US" smtClean="0"/>
              <a:t>7</a:t>
            </a:fld>
            <a:endParaRPr lang="en-US"/>
          </a:p>
        </p:txBody>
      </p:sp>
    </p:spTree>
    <p:extLst>
      <p:ext uri="{BB962C8B-B14F-4D97-AF65-F5344CB8AC3E}">
        <p14:creationId xmlns:p14="http://schemas.microsoft.com/office/powerpoint/2010/main" val="77264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parties 1 and 2 can cloak their secret shares and give an evaluation box to the adversary. e.g. they can use obfuscation. This box is a stateless algorithm, it takes as input a value z at which you want to evaluate the function, and t-f evaluation shares for this input, e.g. here, we are giving it one evaluation share, </a:t>
            </a:r>
            <a:r>
              <a:rPr lang="en-US" dirty="0" err="1"/>
              <a:t>w.r.t.</a:t>
            </a:r>
            <a:r>
              <a:rPr lang="en-US" dirty="0"/>
              <a:t> the 3</a:t>
            </a:r>
            <a:r>
              <a:rPr lang="en-US" baseline="30000" dirty="0"/>
              <a:t>rd</a:t>
            </a:r>
            <a:r>
              <a:rPr lang="en-US" dirty="0"/>
              <a:t> party, so we give y3,pi3 as input, and this box then outputs the full VRF evaluation y at z.</a:t>
            </a:r>
          </a:p>
          <a:p>
            <a:r>
              <a:rPr lang="en-US" dirty="0"/>
              <a:t>In such a scenario, the goal is that a tracer can trace this box to the parties who manufactured it.</a:t>
            </a:r>
          </a:p>
        </p:txBody>
      </p:sp>
      <p:sp>
        <p:nvSpPr>
          <p:cNvPr id="4" name="Slide Number Placeholder 3"/>
          <p:cNvSpPr>
            <a:spLocks noGrp="1"/>
          </p:cNvSpPr>
          <p:nvPr>
            <p:ph type="sldNum" sz="quarter" idx="5"/>
          </p:nvPr>
        </p:nvSpPr>
        <p:spPr/>
        <p:txBody>
          <a:bodyPr/>
          <a:lstStyle/>
          <a:p>
            <a:fld id="{A5784410-4BB6-294E-8BE2-BB2265B3958E}" type="slidenum">
              <a:rPr lang="en-US" smtClean="0"/>
              <a:t>8</a:t>
            </a:fld>
            <a:endParaRPr lang="en-US"/>
          </a:p>
        </p:txBody>
      </p:sp>
    </p:spTree>
    <p:extLst>
      <p:ext uri="{BB962C8B-B14F-4D97-AF65-F5344CB8AC3E}">
        <p14:creationId xmlns:p14="http://schemas.microsoft.com/office/powerpoint/2010/main" val="1004380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notion of traceability is important in all the applications:</a:t>
            </a:r>
          </a:p>
          <a:p>
            <a:r>
              <a:rPr lang="en-US" dirty="0"/>
              <a:t>e.g. beacons used in online games, like poker. Now if one of the players uses this box to see future randomness values, it can essentially win the game </a:t>
            </a:r>
            <a:r>
              <a:rPr lang="en-US" dirty="0" err="1"/>
              <a:t>everytime</a:t>
            </a:r>
            <a:r>
              <a:rPr lang="en-US" dirty="0"/>
              <a:t>!!</a:t>
            </a:r>
          </a:p>
        </p:txBody>
      </p:sp>
      <p:sp>
        <p:nvSpPr>
          <p:cNvPr id="4" name="Slide Number Placeholder 3"/>
          <p:cNvSpPr>
            <a:spLocks noGrp="1"/>
          </p:cNvSpPr>
          <p:nvPr>
            <p:ph type="sldNum" sz="quarter" idx="5"/>
          </p:nvPr>
        </p:nvSpPr>
        <p:spPr/>
        <p:txBody>
          <a:bodyPr/>
          <a:lstStyle/>
          <a:p>
            <a:fld id="{A5784410-4BB6-294E-8BE2-BB2265B3958E}" type="slidenum">
              <a:rPr lang="en-US" smtClean="0"/>
              <a:t>9</a:t>
            </a:fld>
            <a:endParaRPr lang="en-US"/>
          </a:p>
        </p:txBody>
      </p:sp>
    </p:spTree>
    <p:extLst>
      <p:ext uri="{BB962C8B-B14F-4D97-AF65-F5344CB8AC3E}">
        <p14:creationId xmlns:p14="http://schemas.microsoft.com/office/powerpoint/2010/main" val="1029429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2068-A08B-69B3-2AC6-A2782A98B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D89F8B-3F04-7C39-17DA-295268A396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D6723F-CBAA-EDD9-3AC0-348F04910A5A}"/>
              </a:ext>
            </a:extLst>
          </p:cNvPr>
          <p:cNvSpPr>
            <a:spLocks noGrp="1"/>
          </p:cNvSpPr>
          <p:nvPr>
            <p:ph type="dt" sz="half" idx="10"/>
          </p:nvPr>
        </p:nvSpPr>
        <p:spPr/>
        <p:txBody>
          <a:bodyPr/>
          <a:lstStyle/>
          <a:p>
            <a:fld id="{BAA83C79-C684-B845-9E15-72BFAA19054F}" type="datetimeFigureOut">
              <a:rPr lang="en-US" smtClean="0"/>
              <a:t>4/14/25</a:t>
            </a:fld>
            <a:endParaRPr lang="en-US"/>
          </a:p>
        </p:txBody>
      </p:sp>
      <p:sp>
        <p:nvSpPr>
          <p:cNvPr id="5" name="Footer Placeholder 4">
            <a:extLst>
              <a:ext uri="{FF2B5EF4-FFF2-40B4-BE49-F238E27FC236}">
                <a16:creationId xmlns:a16="http://schemas.microsoft.com/office/drawing/2014/main" id="{AB811620-4AC8-CAD7-E0C5-A03339FF3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DF40E-782B-92FC-049D-21DDEB7DE6ED}"/>
              </a:ext>
            </a:extLst>
          </p:cNvPr>
          <p:cNvSpPr>
            <a:spLocks noGrp="1"/>
          </p:cNvSpPr>
          <p:nvPr>
            <p:ph type="sldNum" sz="quarter" idx="12"/>
          </p:nvPr>
        </p:nvSpPr>
        <p:spPr/>
        <p:txBody>
          <a:bodyPr/>
          <a:lstStyle/>
          <a:p>
            <a:fld id="{7C9A424C-5B4B-B346-A167-7FD93F13324C}" type="slidenum">
              <a:rPr lang="en-US" smtClean="0"/>
              <a:t>‹#›</a:t>
            </a:fld>
            <a:endParaRPr lang="en-US"/>
          </a:p>
        </p:txBody>
      </p:sp>
    </p:spTree>
    <p:extLst>
      <p:ext uri="{BB962C8B-B14F-4D97-AF65-F5344CB8AC3E}">
        <p14:creationId xmlns:p14="http://schemas.microsoft.com/office/powerpoint/2010/main" val="3995334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E9B1-3F19-1B10-2CD2-01BEE0519D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389264-687C-CE3D-60AF-DFB724C696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7D7D1-C076-A4E1-C16A-71590F78C71C}"/>
              </a:ext>
            </a:extLst>
          </p:cNvPr>
          <p:cNvSpPr>
            <a:spLocks noGrp="1"/>
          </p:cNvSpPr>
          <p:nvPr>
            <p:ph type="dt" sz="half" idx="10"/>
          </p:nvPr>
        </p:nvSpPr>
        <p:spPr/>
        <p:txBody>
          <a:bodyPr/>
          <a:lstStyle/>
          <a:p>
            <a:fld id="{BAA83C79-C684-B845-9E15-72BFAA19054F}" type="datetimeFigureOut">
              <a:rPr lang="en-US" smtClean="0"/>
              <a:t>4/14/25</a:t>
            </a:fld>
            <a:endParaRPr lang="en-US"/>
          </a:p>
        </p:txBody>
      </p:sp>
      <p:sp>
        <p:nvSpPr>
          <p:cNvPr id="5" name="Footer Placeholder 4">
            <a:extLst>
              <a:ext uri="{FF2B5EF4-FFF2-40B4-BE49-F238E27FC236}">
                <a16:creationId xmlns:a16="http://schemas.microsoft.com/office/drawing/2014/main" id="{FB65D03F-EB6F-898B-6AB9-817452A25E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FD4AB-8F75-6418-6CCD-2AAB3C2C1C9F}"/>
              </a:ext>
            </a:extLst>
          </p:cNvPr>
          <p:cNvSpPr>
            <a:spLocks noGrp="1"/>
          </p:cNvSpPr>
          <p:nvPr>
            <p:ph type="sldNum" sz="quarter" idx="12"/>
          </p:nvPr>
        </p:nvSpPr>
        <p:spPr/>
        <p:txBody>
          <a:bodyPr/>
          <a:lstStyle/>
          <a:p>
            <a:fld id="{7C9A424C-5B4B-B346-A167-7FD93F13324C}" type="slidenum">
              <a:rPr lang="en-US" smtClean="0"/>
              <a:t>‹#›</a:t>
            </a:fld>
            <a:endParaRPr lang="en-US"/>
          </a:p>
        </p:txBody>
      </p:sp>
    </p:spTree>
    <p:extLst>
      <p:ext uri="{BB962C8B-B14F-4D97-AF65-F5344CB8AC3E}">
        <p14:creationId xmlns:p14="http://schemas.microsoft.com/office/powerpoint/2010/main" val="2173664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248952-BF2D-D126-8BC2-CFF6CFBA6A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8690C0-A463-6729-5B4B-21A96D9251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105DC4-5CFD-E7D2-AE2C-0D3F8C87368F}"/>
              </a:ext>
            </a:extLst>
          </p:cNvPr>
          <p:cNvSpPr>
            <a:spLocks noGrp="1"/>
          </p:cNvSpPr>
          <p:nvPr>
            <p:ph type="dt" sz="half" idx="10"/>
          </p:nvPr>
        </p:nvSpPr>
        <p:spPr/>
        <p:txBody>
          <a:bodyPr/>
          <a:lstStyle/>
          <a:p>
            <a:fld id="{BAA83C79-C684-B845-9E15-72BFAA19054F}" type="datetimeFigureOut">
              <a:rPr lang="en-US" smtClean="0"/>
              <a:t>4/14/25</a:t>
            </a:fld>
            <a:endParaRPr lang="en-US"/>
          </a:p>
        </p:txBody>
      </p:sp>
      <p:sp>
        <p:nvSpPr>
          <p:cNvPr id="5" name="Footer Placeholder 4">
            <a:extLst>
              <a:ext uri="{FF2B5EF4-FFF2-40B4-BE49-F238E27FC236}">
                <a16:creationId xmlns:a16="http://schemas.microsoft.com/office/drawing/2014/main" id="{08F3C972-F58A-CC20-671D-BAD9D8CED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C7EBE-3F86-B986-B00E-F33AD9E3EF86}"/>
              </a:ext>
            </a:extLst>
          </p:cNvPr>
          <p:cNvSpPr>
            <a:spLocks noGrp="1"/>
          </p:cNvSpPr>
          <p:nvPr>
            <p:ph type="sldNum" sz="quarter" idx="12"/>
          </p:nvPr>
        </p:nvSpPr>
        <p:spPr/>
        <p:txBody>
          <a:bodyPr/>
          <a:lstStyle/>
          <a:p>
            <a:fld id="{7C9A424C-5B4B-B346-A167-7FD93F13324C}" type="slidenum">
              <a:rPr lang="en-US" smtClean="0"/>
              <a:t>‹#›</a:t>
            </a:fld>
            <a:endParaRPr lang="en-US"/>
          </a:p>
        </p:txBody>
      </p:sp>
    </p:spTree>
    <p:extLst>
      <p:ext uri="{BB962C8B-B14F-4D97-AF65-F5344CB8AC3E}">
        <p14:creationId xmlns:p14="http://schemas.microsoft.com/office/powerpoint/2010/main" val="1276337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01733" y="130800"/>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17367" y="894400"/>
            <a:ext cx="11726800" cy="52180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6401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ADE2-5BE6-AC65-C0C7-7153BDE90157}"/>
              </a:ext>
            </a:extLst>
          </p:cNvPr>
          <p:cNvSpPr>
            <a:spLocks noGrp="1"/>
          </p:cNvSpPr>
          <p:nvPr>
            <p:ph type="title"/>
          </p:nvPr>
        </p:nvSpPr>
        <p:spPr>
          <a:xfrm>
            <a:off x="261258" y="201839"/>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3FD30D2-D65C-E70C-C27A-1B2934878843}"/>
              </a:ext>
            </a:extLst>
          </p:cNvPr>
          <p:cNvSpPr>
            <a:spLocks noGrp="1"/>
          </p:cNvSpPr>
          <p:nvPr>
            <p:ph idx="1"/>
          </p:nvPr>
        </p:nvSpPr>
        <p:spPr>
          <a:xfrm>
            <a:off x="261258" y="166233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09FCA-A89D-079C-4265-2639870F3259}"/>
              </a:ext>
            </a:extLst>
          </p:cNvPr>
          <p:cNvSpPr>
            <a:spLocks noGrp="1"/>
          </p:cNvSpPr>
          <p:nvPr>
            <p:ph type="dt" sz="half" idx="10"/>
          </p:nvPr>
        </p:nvSpPr>
        <p:spPr>
          <a:xfrm>
            <a:off x="261258" y="6193064"/>
            <a:ext cx="2743200" cy="365125"/>
          </a:xfrm>
        </p:spPr>
        <p:txBody>
          <a:bodyPr/>
          <a:lstStyle/>
          <a:p>
            <a:fld id="{BAA83C79-C684-B845-9E15-72BFAA19054F}" type="datetimeFigureOut">
              <a:rPr lang="en-US" smtClean="0"/>
              <a:t>4/14/25</a:t>
            </a:fld>
            <a:endParaRPr lang="en-US"/>
          </a:p>
        </p:txBody>
      </p:sp>
      <p:sp>
        <p:nvSpPr>
          <p:cNvPr id="5" name="Footer Placeholder 4">
            <a:extLst>
              <a:ext uri="{FF2B5EF4-FFF2-40B4-BE49-F238E27FC236}">
                <a16:creationId xmlns:a16="http://schemas.microsoft.com/office/drawing/2014/main" id="{D614453C-E342-3C1D-A9E7-B3EA61DBF726}"/>
              </a:ext>
            </a:extLst>
          </p:cNvPr>
          <p:cNvSpPr>
            <a:spLocks noGrp="1"/>
          </p:cNvSpPr>
          <p:nvPr>
            <p:ph type="ftr" sz="quarter" idx="11"/>
          </p:nvPr>
        </p:nvSpPr>
        <p:spPr>
          <a:xfrm>
            <a:off x="3461658" y="6193064"/>
            <a:ext cx="4114800" cy="365125"/>
          </a:xfrm>
        </p:spPr>
        <p:txBody>
          <a:bodyPr/>
          <a:lstStyle/>
          <a:p>
            <a:endParaRPr lang="en-US"/>
          </a:p>
        </p:txBody>
      </p:sp>
      <p:sp>
        <p:nvSpPr>
          <p:cNvPr id="6" name="Slide Number Placeholder 5">
            <a:extLst>
              <a:ext uri="{FF2B5EF4-FFF2-40B4-BE49-F238E27FC236}">
                <a16:creationId xmlns:a16="http://schemas.microsoft.com/office/drawing/2014/main" id="{5E6655D9-FFA3-FFF4-DF1F-80C3FE10BAC3}"/>
              </a:ext>
            </a:extLst>
          </p:cNvPr>
          <p:cNvSpPr>
            <a:spLocks noGrp="1"/>
          </p:cNvSpPr>
          <p:nvPr>
            <p:ph type="sldNum" sz="quarter" idx="12"/>
          </p:nvPr>
        </p:nvSpPr>
        <p:spPr>
          <a:xfrm>
            <a:off x="8033658" y="6193064"/>
            <a:ext cx="2743200" cy="365125"/>
          </a:xfrm>
        </p:spPr>
        <p:txBody>
          <a:bodyPr/>
          <a:lstStyle/>
          <a:p>
            <a:fld id="{7C9A424C-5B4B-B346-A167-7FD93F13324C}" type="slidenum">
              <a:rPr lang="en-US" smtClean="0"/>
              <a:t>‹#›</a:t>
            </a:fld>
            <a:endParaRPr lang="en-US"/>
          </a:p>
        </p:txBody>
      </p:sp>
    </p:spTree>
    <p:extLst>
      <p:ext uri="{BB962C8B-B14F-4D97-AF65-F5344CB8AC3E}">
        <p14:creationId xmlns:p14="http://schemas.microsoft.com/office/powerpoint/2010/main" val="610813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5391-E7C4-DA6B-97F4-8E4EE56BD3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17F00A-30EB-A6C6-C6DB-D08940F81D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70EEA7-C6F7-B86F-C224-7EFE26D445E2}"/>
              </a:ext>
            </a:extLst>
          </p:cNvPr>
          <p:cNvSpPr>
            <a:spLocks noGrp="1"/>
          </p:cNvSpPr>
          <p:nvPr>
            <p:ph type="dt" sz="half" idx="10"/>
          </p:nvPr>
        </p:nvSpPr>
        <p:spPr/>
        <p:txBody>
          <a:bodyPr/>
          <a:lstStyle/>
          <a:p>
            <a:fld id="{BAA83C79-C684-B845-9E15-72BFAA19054F}" type="datetimeFigureOut">
              <a:rPr lang="en-US" smtClean="0"/>
              <a:t>4/14/25</a:t>
            </a:fld>
            <a:endParaRPr lang="en-US"/>
          </a:p>
        </p:txBody>
      </p:sp>
      <p:sp>
        <p:nvSpPr>
          <p:cNvPr id="5" name="Footer Placeholder 4">
            <a:extLst>
              <a:ext uri="{FF2B5EF4-FFF2-40B4-BE49-F238E27FC236}">
                <a16:creationId xmlns:a16="http://schemas.microsoft.com/office/drawing/2014/main" id="{54D5BCF7-5307-4DA2-7A92-FCDCEF9B2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024978-31EB-1905-9B67-9D2F25107049}"/>
              </a:ext>
            </a:extLst>
          </p:cNvPr>
          <p:cNvSpPr>
            <a:spLocks noGrp="1"/>
          </p:cNvSpPr>
          <p:nvPr>
            <p:ph type="sldNum" sz="quarter" idx="12"/>
          </p:nvPr>
        </p:nvSpPr>
        <p:spPr/>
        <p:txBody>
          <a:bodyPr/>
          <a:lstStyle/>
          <a:p>
            <a:fld id="{7C9A424C-5B4B-B346-A167-7FD93F13324C}" type="slidenum">
              <a:rPr lang="en-US" smtClean="0"/>
              <a:t>‹#›</a:t>
            </a:fld>
            <a:endParaRPr lang="en-US"/>
          </a:p>
        </p:txBody>
      </p:sp>
    </p:spTree>
    <p:extLst>
      <p:ext uri="{BB962C8B-B14F-4D97-AF65-F5344CB8AC3E}">
        <p14:creationId xmlns:p14="http://schemas.microsoft.com/office/powerpoint/2010/main" val="1237827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B082F-2783-5428-1920-5AAEF475B2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B03C35-1222-9B9B-68EA-9F25AFC3DA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DEF1BF-641A-E891-55AD-07BE623425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9084E8-E75F-07AB-7334-F870EB701425}"/>
              </a:ext>
            </a:extLst>
          </p:cNvPr>
          <p:cNvSpPr>
            <a:spLocks noGrp="1"/>
          </p:cNvSpPr>
          <p:nvPr>
            <p:ph type="dt" sz="half" idx="10"/>
          </p:nvPr>
        </p:nvSpPr>
        <p:spPr/>
        <p:txBody>
          <a:bodyPr/>
          <a:lstStyle/>
          <a:p>
            <a:fld id="{BAA83C79-C684-B845-9E15-72BFAA19054F}" type="datetimeFigureOut">
              <a:rPr lang="en-US" smtClean="0"/>
              <a:t>4/14/25</a:t>
            </a:fld>
            <a:endParaRPr lang="en-US"/>
          </a:p>
        </p:txBody>
      </p:sp>
      <p:sp>
        <p:nvSpPr>
          <p:cNvPr id="6" name="Footer Placeholder 5">
            <a:extLst>
              <a:ext uri="{FF2B5EF4-FFF2-40B4-BE49-F238E27FC236}">
                <a16:creationId xmlns:a16="http://schemas.microsoft.com/office/drawing/2014/main" id="{E41DA62A-3881-DFB4-7CA7-8CBACCD1F2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374E88-32DC-E986-AD02-FBAADAE540C7}"/>
              </a:ext>
            </a:extLst>
          </p:cNvPr>
          <p:cNvSpPr>
            <a:spLocks noGrp="1"/>
          </p:cNvSpPr>
          <p:nvPr>
            <p:ph type="sldNum" sz="quarter" idx="12"/>
          </p:nvPr>
        </p:nvSpPr>
        <p:spPr/>
        <p:txBody>
          <a:bodyPr/>
          <a:lstStyle/>
          <a:p>
            <a:fld id="{7C9A424C-5B4B-B346-A167-7FD93F13324C}" type="slidenum">
              <a:rPr lang="en-US" smtClean="0"/>
              <a:t>‹#›</a:t>
            </a:fld>
            <a:endParaRPr lang="en-US"/>
          </a:p>
        </p:txBody>
      </p:sp>
    </p:spTree>
    <p:extLst>
      <p:ext uri="{BB962C8B-B14F-4D97-AF65-F5344CB8AC3E}">
        <p14:creationId xmlns:p14="http://schemas.microsoft.com/office/powerpoint/2010/main" val="414975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CCF9B-C2C6-5980-4A72-DEB81EEE28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8318CF-8067-472C-F193-5C5F78D223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9FE3D1-94BA-5A3F-9FA5-B652702F9B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909086-7598-87D9-1EF0-3F7B053889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4A4C03-0D23-CD6B-15AB-0BD5012DC4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9C17A7-3BEE-8187-77BA-03BF1C52087D}"/>
              </a:ext>
            </a:extLst>
          </p:cNvPr>
          <p:cNvSpPr>
            <a:spLocks noGrp="1"/>
          </p:cNvSpPr>
          <p:nvPr>
            <p:ph type="dt" sz="half" idx="10"/>
          </p:nvPr>
        </p:nvSpPr>
        <p:spPr/>
        <p:txBody>
          <a:bodyPr/>
          <a:lstStyle/>
          <a:p>
            <a:fld id="{BAA83C79-C684-B845-9E15-72BFAA19054F}" type="datetimeFigureOut">
              <a:rPr lang="en-US" smtClean="0"/>
              <a:t>4/14/25</a:t>
            </a:fld>
            <a:endParaRPr lang="en-US"/>
          </a:p>
        </p:txBody>
      </p:sp>
      <p:sp>
        <p:nvSpPr>
          <p:cNvPr id="8" name="Footer Placeholder 7">
            <a:extLst>
              <a:ext uri="{FF2B5EF4-FFF2-40B4-BE49-F238E27FC236}">
                <a16:creationId xmlns:a16="http://schemas.microsoft.com/office/drawing/2014/main" id="{415F354A-8D41-0A4E-7D01-9385A5493A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609FE0-7B30-4D3D-9E48-E5B4402886DD}"/>
              </a:ext>
            </a:extLst>
          </p:cNvPr>
          <p:cNvSpPr>
            <a:spLocks noGrp="1"/>
          </p:cNvSpPr>
          <p:nvPr>
            <p:ph type="sldNum" sz="quarter" idx="12"/>
          </p:nvPr>
        </p:nvSpPr>
        <p:spPr/>
        <p:txBody>
          <a:bodyPr/>
          <a:lstStyle/>
          <a:p>
            <a:fld id="{7C9A424C-5B4B-B346-A167-7FD93F13324C}" type="slidenum">
              <a:rPr lang="en-US" smtClean="0"/>
              <a:t>‹#›</a:t>
            </a:fld>
            <a:endParaRPr lang="en-US"/>
          </a:p>
        </p:txBody>
      </p:sp>
    </p:spTree>
    <p:extLst>
      <p:ext uri="{BB962C8B-B14F-4D97-AF65-F5344CB8AC3E}">
        <p14:creationId xmlns:p14="http://schemas.microsoft.com/office/powerpoint/2010/main" val="3985158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D037-7DF9-1C74-34A4-6CF8D536BD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EB7375-C82F-E427-FF14-C02D9FF11A7F}"/>
              </a:ext>
            </a:extLst>
          </p:cNvPr>
          <p:cNvSpPr>
            <a:spLocks noGrp="1"/>
          </p:cNvSpPr>
          <p:nvPr>
            <p:ph type="dt" sz="half" idx="10"/>
          </p:nvPr>
        </p:nvSpPr>
        <p:spPr/>
        <p:txBody>
          <a:bodyPr/>
          <a:lstStyle/>
          <a:p>
            <a:fld id="{BAA83C79-C684-B845-9E15-72BFAA19054F}" type="datetimeFigureOut">
              <a:rPr lang="en-US" smtClean="0"/>
              <a:t>4/14/25</a:t>
            </a:fld>
            <a:endParaRPr lang="en-US"/>
          </a:p>
        </p:txBody>
      </p:sp>
      <p:sp>
        <p:nvSpPr>
          <p:cNvPr id="4" name="Footer Placeholder 3">
            <a:extLst>
              <a:ext uri="{FF2B5EF4-FFF2-40B4-BE49-F238E27FC236}">
                <a16:creationId xmlns:a16="http://schemas.microsoft.com/office/drawing/2014/main" id="{29C0DCDF-C80F-9001-989E-AAF2444780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00950B-5769-95FB-5BE7-6B7C56F52127}"/>
              </a:ext>
            </a:extLst>
          </p:cNvPr>
          <p:cNvSpPr>
            <a:spLocks noGrp="1"/>
          </p:cNvSpPr>
          <p:nvPr>
            <p:ph type="sldNum" sz="quarter" idx="12"/>
          </p:nvPr>
        </p:nvSpPr>
        <p:spPr/>
        <p:txBody>
          <a:bodyPr/>
          <a:lstStyle/>
          <a:p>
            <a:fld id="{7C9A424C-5B4B-B346-A167-7FD93F13324C}" type="slidenum">
              <a:rPr lang="en-US" smtClean="0"/>
              <a:t>‹#›</a:t>
            </a:fld>
            <a:endParaRPr lang="en-US"/>
          </a:p>
        </p:txBody>
      </p:sp>
    </p:spTree>
    <p:extLst>
      <p:ext uri="{BB962C8B-B14F-4D97-AF65-F5344CB8AC3E}">
        <p14:creationId xmlns:p14="http://schemas.microsoft.com/office/powerpoint/2010/main" val="287018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D39F67-F811-6769-BCCC-733E7F8B0BBF}"/>
              </a:ext>
            </a:extLst>
          </p:cNvPr>
          <p:cNvSpPr>
            <a:spLocks noGrp="1"/>
          </p:cNvSpPr>
          <p:nvPr>
            <p:ph type="dt" sz="half" idx="10"/>
          </p:nvPr>
        </p:nvSpPr>
        <p:spPr/>
        <p:txBody>
          <a:bodyPr/>
          <a:lstStyle/>
          <a:p>
            <a:fld id="{BAA83C79-C684-B845-9E15-72BFAA19054F}" type="datetimeFigureOut">
              <a:rPr lang="en-US" smtClean="0"/>
              <a:t>4/14/25</a:t>
            </a:fld>
            <a:endParaRPr lang="en-US"/>
          </a:p>
        </p:txBody>
      </p:sp>
      <p:sp>
        <p:nvSpPr>
          <p:cNvPr id="3" name="Footer Placeholder 2">
            <a:extLst>
              <a:ext uri="{FF2B5EF4-FFF2-40B4-BE49-F238E27FC236}">
                <a16:creationId xmlns:a16="http://schemas.microsoft.com/office/drawing/2014/main" id="{07A92AF2-D513-DDB6-559F-527A983975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AEBC26-0A08-3AA0-3491-0CFC6FAB23E7}"/>
              </a:ext>
            </a:extLst>
          </p:cNvPr>
          <p:cNvSpPr>
            <a:spLocks noGrp="1"/>
          </p:cNvSpPr>
          <p:nvPr>
            <p:ph type="sldNum" sz="quarter" idx="12"/>
          </p:nvPr>
        </p:nvSpPr>
        <p:spPr/>
        <p:txBody>
          <a:bodyPr/>
          <a:lstStyle/>
          <a:p>
            <a:fld id="{7C9A424C-5B4B-B346-A167-7FD93F13324C}" type="slidenum">
              <a:rPr lang="en-US" smtClean="0"/>
              <a:t>‹#›</a:t>
            </a:fld>
            <a:endParaRPr lang="en-US"/>
          </a:p>
        </p:txBody>
      </p:sp>
    </p:spTree>
    <p:extLst>
      <p:ext uri="{BB962C8B-B14F-4D97-AF65-F5344CB8AC3E}">
        <p14:creationId xmlns:p14="http://schemas.microsoft.com/office/powerpoint/2010/main" val="3892579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B922-051F-3FDB-72F4-713BCDC779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9669F2-6850-FAF5-80FC-A231FC0704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223E51-C1D5-19A7-3C8F-C1F0422BD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F7FDC2-4160-1053-848B-A319E8DFBB23}"/>
              </a:ext>
            </a:extLst>
          </p:cNvPr>
          <p:cNvSpPr>
            <a:spLocks noGrp="1"/>
          </p:cNvSpPr>
          <p:nvPr>
            <p:ph type="dt" sz="half" idx="10"/>
          </p:nvPr>
        </p:nvSpPr>
        <p:spPr/>
        <p:txBody>
          <a:bodyPr/>
          <a:lstStyle/>
          <a:p>
            <a:fld id="{BAA83C79-C684-B845-9E15-72BFAA19054F}" type="datetimeFigureOut">
              <a:rPr lang="en-US" smtClean="0"/>
              <a:t>4/14/25</a:t>
            </a:fld>
            <a:endParaRPr lang="en-US"/>
          </a:p>
        </p:txBody>
      </p:sp>
      <p:sp>
        <p:nvSpPr>
          <p:cNvPr id="6" name="Footer Placeholder 5">
            <a:extLst>
              <a:ext uri="{FF2B5EF4-FFF2-40B4-BE49-F238E27FC236}">
                <a16:creationId xmlns:a16="http://schemas.microsoft.com/office/drawing/2014/main" id="{3449C9B5-47E8-443B-0195-D8CB1CD318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6544D-1A85-90AC-787D-403BB1BB7054}"/>
              </a:ext>
            </a:extLst>
          </p:cNvPr>
          <p:cNvSpPr>
            <a:spLocks noGrp="1"/>
          </p:cNvSpPr>
          <p:nvPr>
            <p:ph type="sldNum" sz="quarter" idx="12"/>
          </p:nvPr>
        </p:nvSpPr>
        <p:spPr/>
        <p:txBody>
          <a:bodyPr/>
          <a:lstStyle/>
          <a:p>
            <a:fld id="{7C9A424C-5B4B-B346-A167-7FD93F13324C}" type="slidenum">
              <a:rPr lang="en-US" smtClean="0"/>
              <a:t>‹#›</a:t>
            </a:fld>
            <a:endParaRPr lang="en-US"/>
          </a:p>
        </p:txBody>
      </p:sp>
    </p:spTree>
    <p:extLst>
      <p:ext uri="{BB962C8B-B14F-4D97-AF65-F5344CB8AC3E}">
        <p14:creationId xmlns:p14="http://schemas.microsoft.com/office/powerpoint/2010/main" val="3401748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4F560-5732-94B7-CBE8-BFB48C2B6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7F14C3-928C-4331-9E60-E86EBD872A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BCFAAC-D408-1187-229D-C5D9B05956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C560F7-D0EC-B3DA-5C67-F33FE4B03C08}"/>
              </a:ext>
            </a:extLst>
          </p:cNvPr>
          <p:cNvSpPr>
            <a:spLocks noGrp="1"/>
          </p:cNvSpPr>
          <p:nvPr>
            <p:ph type="dt" sz="half" idx="10"/>
          </p:nvPr>
        </p:nvSpPr>
        <p:spPr/>
        <p:txBody>
          <a:bodyPr/>
          <a:lstStyle/>
          <a:p>
            <a:fld id="{BAA83C79-C684-B845-9E15-72BFAA19054F}" type="datetimeFigureOut">
              <a:rPr lang="en-US" smtClean="0"/>
              <a:t>4/14/25</a:t>
            </a:fld>
            <a:endParaRPr lang="en-US"/>
          </a:p>
        </p:txBody>
      </p:sp>
      <p:sp>
        <p:nvSpPr>
          <p:cNvPr id="6" name="Footer Placeholder 5">
            <a:extLst>
              <a:ext uri="{FF2B5EF4-FFF2-40B4-BE49-F238E27FC236}">
                <a16:creationId xmlns:a16="http://schemas.microsoft.com/office/drawing/2014/main" id="{9A87F74F-9020-01C1-9197-D4F16A5EF9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34EF3-BE0F-E99B-AEBA-CBE3A534859E}"/>
              </a:ext>
            </a:extLst>
          </p:cNvPr>
          <p:cNvSpPr>
            <a:spLocks noGrp="1"/>
          </p:cNvSpPr>
          <p:nvPr>
            <p:ph type="sldNum" sz="quarter" idx="12"/>
          </p:nvPr>
        </p:nvSpPr>
        <p:spPr/>
        <p:txBody>
          <a:bodyPr/>
          <a:lstStyle/>
          <a:p>
            <a:fld id="{7C9A424C-5B4B-B346-A167-7FD93F13324C}" type="slidenum">
              <a:rPr lang="en-US" smtClean="0"/>
              <a:t>‹#›</a:t>
            </a:fld>
            <a:endParaRPr lang="en-US"/>
          </a:p>
        </p:txBody>
      </p:sp>
    </p:spTree>
    <p:extLst>
      <p:ext uri="{BB962C8B-B14F-4D97-AF65-F5344CB8AC3E}">
        <p14:creationId xmlns:p14="http://schemas.microsoft.com/office/powerpoint/2010/main" val="4242572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767F2A-0560-A8F7-4942-365AB8F3F8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9B9124-FBBC-5DAC-7A63-80B4FCD4BE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B86B2-C255-97D1-6EE1-854C9B0AD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A83C79-C684-B845-9E15-72BFAA19054F}" type="datetimeFigureOut">
              <a:rPr lang="en-US" smtClean="0"/>
              <a:t>4/14/25</a:t>
            </a:fld>
            <a:endParaRPr lang="en-US"/>
          </a:p>
        </p:txBody>
      </p:sp>
      <p:sp>
        <p:nvSpPr>
          <p:cNvPr id="5" name="Footer Placeholder 4">
            <a:extLst>
              <a:ext uri="{FF2B5EF4-FFF2-40B4-BE49-F238E27FC236}">
                <a16:creationId xmlns:a16="http://schemas.microsoft.com/office/drawing/2014/main" id="{67FFA4AF-F2E7-4DA2-726F-C3E6016577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EBFB10-8CA7-B900-DE7F-F9E7E94FF9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9A424C-5B4B-B346-A167-7FD93F13324C}" type="slidenum">
              <a:rPr lang="en-US" smtClean="0"/>
              <a:t>‹#›</a:t>
            </a:fld>
            <a:endParaRPr lang="en-US"/>
          </a:p>
        </p:txBody>
      </p:sp>
    </p:spTree>
    <p:extLst>
      <p:ext uri="{BB962C8B-B14F-4D97-AF65-F5344CB8AC3E}">
        <p14:creationId xmlns:p14="http://schemas.microsoft.com/office/powerpoint/2010/main" val="1448043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2.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7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701.png"/><Relationship Id="rId4" Type="http://schemas.openxmlformats.org/officeDocument/2006/relationships/image" Target="../media/image690.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52.png"/><Relationship Id="rId12"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6.jpg"/><Relationship Id="rId5" Type="http://schemas.openxmlformats.org/officeDocument/2006/relationships/image" Target="../media/image2.png"/><Relationship Id="rId15" Type="http://schemas.openxmlformats.org/officeDocument/2006/relationships/image" Target="../media/image78.png"/><Relationship Id="rId10" Type="http://schemas.openxmlformats.org/officeDocument/2006/relationships/image" Target="../media/image39.png"/><Relationship Id="rId4" Type="http://schemas.openxmlformats.org/officeDocument/2006/relationships/image" Target="../media/image51.png"/><Relationship Id="rId9" Type="http://schemas.openxmlformats.org/officeDocument/2006/relationships/image" Target="../media/image53.png"/><Relationship Id="rId14"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5.png"/><Relationship Id="rId7" Type="http://schemas.openxmlformats.org/officeDocument/2006/relationships/image" Target="../media/image81.png"/><Relationship Id="rId12"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3.png"/><Relationship Id="rId5" Type="http://schemas.openxmlformats.org/officeDocument/2006/relationships/image" Target="../media/image79.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jp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5.png"/><Relationship Id="rId7"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3.png"/><Relationship Id="rId5" Type="http://schemas.openxmlformats.org/officeDocument/2006/relationships/image" Target="../media/image89.png"/><Relationship Id="rId10" Type="http://schemas.openxmlformats.org/officeDocument/2006/relationships/image" Target="../media/image92.png"/><Relationship Id="rId4" Type="http://schemas.openxmlformats.org/officeDocument/2006/relationships/image" Target="../media/image80.png"/><Relationship Id="rId9" Type="http://schemas.openxmlformats.org/officeDocument/2006/relationships/image" Target="../media/image9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00.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6.jpg"/><Relationship Id="rId5" Type="http://schemas.openxmlformats.org/officeDocument/2006/relationships/image" Target="../media/image96.png"/><Relationship Id="rId15" Type="http://schemas.openxmlformats.org/officeDocument/2006/relationships/image" Target="../media/image102.png"/><Relationship Id="rId10" Type="http://schemas.openxmlformats.org/officeDocument/2006/relationships/image" Target="../media/image5.png"/><Relationship Id="rId4" Type="http://schemas.openxmlformats.org/officeDocument/2006/relationships/image" Target="../media/image95.png"/><Relationship Id="rId9" Type="http://schemas.openxmlformats.org/officeDocument/2006/relationships/image" Target="../media/image3.png"/><Relationship Id="rId14" Type="http://schemas.openxmlformats.org/officeDocument/2006/relationships/image" Target="../media/image101.png"/></Relationships>
</file>

<file path=ppt/slides/_rels/slide2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3.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00.png"/><Relationship Id="rId4" Type="http://schemas.openxmlformats.org/officeDocument/2006/relationships/image" Target="../media/image10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6.jpg"/><Relationship Id="rId3" Type="http://schemas.openxmlformats.org/officeDocument/2006/relationships/image" Target="../media/image99.png"/><Relationship Id="rId7" Type="http://schemas.openxmlformats.org/officeDocument/2006/relationships/image" Target="../media/image109.png"/><Relationship Id="rId12" Type="http://schemas.openxmlformats.org/officeDocument/2006/relationships/image" Target="../media/image5.png"/><Relationship Id="rId2" Type="http://schemas.openxmlformats.org/officeDocument/2006/relationships/notesSlide" Target="../notesSlides/notesSlide27.xml"/><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3.png"/><Relationship Id="rId5" Type="http://schemas.openxmlformats.org/officeDocument/2006/relationships/image" Target="../media/image107.png"/><Relationship Id="rId15" Type="http://schemas.openxmlformats.org/officeDocument/2006/relationships/image" Target="../media/image113.png"/><Relationship Id="rId10" Type="http://schemas.openxmlformats.org/officeDocument/2006/relationships/image" Target="../media/image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00.png"/></Relationships>
</file>

<file path=ppt/slides/_rels/slide28.xml.rels><?xml version="1.0" encoding="UTF-8" standalone="yes"?>
<Relationships xmlns="http://schemas.openxmlformats.org/package/2006/relationships"><Relationship Id="rId8" Type="http://schemas.openxmlformats.org/officeDocument/2006/relationships/image" Target="../media/image981.png"/><Relationship Id="rId13" Type="http://schemas.openxmlformats.org/officeDocument/2006/relationships/image" Target="../media/image1021.png"/><Relationship Id="rId18" Type="http://schemas.openxmlformats.org/officeDocument/2006/relationships/image" Target="../media/image115.png"/><Relationship Id="rId3" Type="http://schemas.openxmlformats.org/officeDocument/2006/relationships/image" Target="../media/image1110.png"/><Relationship Id="rId7" Type="http://schemas.openxmlformats.org/officeDocument/2006/relationships/image" Target="../media/image114.png"/><Relationship Id="rId12" Type="http://schemas.openxmlformats.org/officeDocument/2006/relationships/image" Target="../media/image11.png"/><Relationship Id="rId17" Type="http://schemas.openxmlformats.org/officeDocument/2006/relationships/image" Target="../media/image6.jpg"/><Relationship Id="rId2" Type="http://schemas.openxmlformats.org/officeDocument/2006/relationships/notesSlide" Target="../notesSlides/notesSlide28.xml"/><Relationship Id="rId16" Type="http://schemas.openxmlformats.org/officeDocument/2006/relationships/image" Target="../media/image5.png"/><Relationship Id="rId20"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131.png"/><Relationship Id="rId11" Type="http://schemas.openxmlformats.org/officeDocument/2006/relationships/image" Target="../media/image1011.png"/><Relationship Id="rId5" Type="http://schemas.openxmlformats.org/officeDocument/2006/relationships/image" Target="../media/image117.png"/><Relationship Id="rId15" Type="http://schemas.openxmlformats.org/officeDocument/2006/relationships/image" Target="../media/image3.png"/><Relationship Id="rId10" Type="http://schemas.openxmlformats.org/officeDocument/2006/relationships/image" Target="../media/image1001.png"/><Relationship Id="rId19" Type="http://schemas.openxmlformats.org/officeDocument/2006/relationships/image" Target="../media/image116.png"/><Relationship Id="rId4" Type="http://schemas.openxmlformats.org/officeDocument/2006/relationships/image" Target="../media/image1061.png"/><Relationship Id="rId9" Type="http://schemas.openxmlformats.org/officeDocument/2006/relationships/image" Target="../media/image990.png"/><Relationship Id="rId1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20.png"/></Relationships>
</file>

<file path=ppt/slides/_rels/slide35.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29.png"/><Relationship Id="rId3" Type="http://schemas.openxmlformats.org/officeDocument/2006/relationships/image" Target="../media/image123.png"/><Relationship Id="rId7" Type="http://schemas.openxmlformats.org/officeDocument/2006/relationships/image" Target="../media/image5.png"/><Relationship Id="rId12"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27.png"/><Relationship Id="rId5" Type="http://schemas.openxmlformats.org/officeDocument/2006/relationships/image" Target="../media/image2.png"/><Relationship Id="rId10" Type="http://schemas.openxmlformats.org/officeDocument/2006/relationships/image" Target="../media/image126.png"/><Relationship Id="rId4" Type="http://schemas.openxmlformats.org/officeDocument/2006/relationships/image" Target="../media/image124.png"/><Relationship Id="rId9"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1.png"/><Relationship Id="rId3" Type="http://schemas.openxmlformats.org/officeDocument/2006/relationships/image" Target="../media/image180.png"/><Relationship Id="rId7" Type="http://schemas.openxmlformats.org/officeDocument/2006/relationships/image" Target="../media/image3.png"/><Relationship Id="rId12" Type="http://schemas.openxmlformats.org/officeDocument/2006/relationships/image" Target="../media/image185.png"/><Relationship Id="rId17" Type="http://schemas.openxmlformats.org/officeDocument/2006/relationships/image" Target="../media/image1210.png"/><Relationship Id="rId2" Type="http://schemas.openxmlformats.org/officeDocument/2006/relationships/notesSlide" Target="../notesSlides/notesSlide38.xml"/><Relationship Id="rId16"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84.png"/><Relationship Id="rId5" Type="http://schemas.openxmlformats.org/officeDocument/2006/relationships/image" Target="../media/image182.png"/><Relationship Id="rId15" Type="http://schemas.openxmlformats.org/officeDocument/2006/relationships/image" Target="../media/image188.png"/><Relationship Id="rId10" Type="http://schemas.openxmlformats.org/officeDocument/2006/relationships/image" Target="../media/image183.png"/><Relationship Id="rId4" Type="http://schemas.openxmlformats.org/officeDocument/2006/relationships/image" Target="../media/image181.png"/><Relationship Id="rId9" Type="http://schemas.openxmlformats.org/officeDocument/2006/relationships/image" Target="../media/image6.jpg"/><Relationship Id="rId14" Type="http://schemas.openxmlformats.org/officeDocument/2006/relationships/image" Target="../media/image187.png"/></Relationships>
</file>

<file path=ppt/slides/_rels/slide39.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image" Target="../media/image670.png"/><Relationship Id="rId7" Type="http://schemas.openxmlformats.org/officeDocument/2006/relationships/image" Target="../media/image800.png"/><Relationship Id="rId12" Type="http://schemas.openxmlformats.org/officeDocument/2006/relationships/image" Target="../media/image85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0.png"/><Relationship Id="rId5" Type="http://schemas.openxmlformats.org/officeDocument/2006/relationships/image" Target="../media/image750.png"/><Relationship Id="rId10" Type="http://schemas.openxmlformats.org/officeDocument/2006/relationships/image" Target="../media/image830.png"/><Relationship Id="rId4" Type="http://schemas.openxmlformats.org/officeDocument/2006/relationships/image" Target="../media/image680.png"/><Relationship Id="rId9" Type="http://schemas.openxmlformats.org/officeDocument/2006/relationships/image" Target="../media/image82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10.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41.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2.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05.png"/><Relationship Id="rId11" Type="http://schemas.openxmlformats.org/officeDocument/2006/relationships/image" Target="../media/image196.png"/><Relationship Id="rId5" Type="http://schemas.openxmlformats.org/officeDocument/2006/relationships/image" Target="../media/image204.png"/><Relationship Id="rId10" Type="http://schemas.openxmlformats.org/officeDocument/2006/relationships/image" Target="../media/image195.png"/><Relationship Id="rId4" Type="http://schemas.openxmlformats.org/officeDocument/2006/relationships/image" Target="../media/image203.png"/><Relationship Id="rId9" Type="http://schemas.openxmlformats.org/officeDocument/2006/relationships/image" Target="../media/image194.png"/></Relationships>
</file>

<file path=ppt/slides/_rels/slide42.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7.png"/><Relationship Id="rId7" Type="http://schemas.openxmlformats.org/officeDocument/2006/relationships/image" Target="../media/image21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13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s>
</file>

<file path=ppt/slides/_rels/slide4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12.png"/><Relationship Id="rId4" Type="http://schemas.openxmlformats.org/officeDocument/2006/relationships/image" Target="../media/image200.png"/></Relationships>
</file>

<file path=ppt/slides/_rels/slide4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226.png"/><Relationship Id="rId4" Type="http://schemas.openxmlformats.org/officeDocument/2006/relationships/image" Target="../media/image134.png"/></Relationships>
</file>

<file path=ppt/slides/_rels/slide4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4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8.png"/><Relationship Id="rId5" Type="http://schemas.openxmlformats.org/officeDocument/2006/relationships/image" Target="../media/image233.png"/><Relationship Id="rId10" Type="http://schemas.openxmlformats.org/officeDocument/2006/relationships/image" Target="../media/image237.png"/><Relationship Id="rId4" Type="http://schemas.openxmlformats.org/officeDocument/2006/relationships/image" Target="../media/image232.png"/><Relationship Id="rId9" Type="http://schemas.openxmlformats.org/officeDocument/2006/relationships/image" Target="../media/image236.png"/></Relationships>
</file>

<file path=ppt/slides/_rels/slide48.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300.png"/><Relationship Id="rId4" Type="http://schemas.openxmlformats.org/officeDocument/2006/relationships/image" Target="../media/image1290.png"/></Relationships>
</file>

<file path=ppt/slides/_rels/slide49.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6.jpg"/><Relationship Id="rId2" Type="http://schemas.openxmlformats.org/officeDocument/2006/relationships/notesSlide" Target="../notesSlides/notesSlide5.xml"/><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5.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23.png"/><Relationship Id="rId1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18" Type="http://schemas.openxmlformats.org/officeDocument/2006/relationships/image" Target="../media/image45.png"/><Relationship Id="rId3" Type="http://schemas.openxmlformats.org/officeDocument/2006/relationships/image" Target="../media/image360.png"/><Relationship Id="rId21" Type="http://schemas.openxmlformats.org/officeDocument/2006/relationships/image" Target="../media/image48.png"/><Relationship Id="rId7" Type="http://schemas.openxmlformats.org/officeDocument/2006/relationships/image" Target="../media/image5.png"/><Relationship Id="rId12" Type="http://schemas.openxmlformats.org/officeDocument/2006/relationships/image" Target="../media/image11.png"/><Relationship Id="rId17" Type="http://schemas.openxmlformats.org/officeDocument/2006/relationships/image" Target="../media/image44.png"/><Relationship Id="rId2" Type="http://schemas.openxmlformats.org/officeDocument/2006/relationships/notesSlide" Target="../notesSlides/notesSlide7.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0.png"/><Relationship Id="rId11" Type="http://schemas.openxmlformats.org/officeDocument/2006/relationships/image" Target="../media/image40.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image" Target="../media/image6.jpg"/><Relationship Id="rId19" Type="http://schemas.openxmlformats.org/officeDocument/2006/relationships/image" Target="../media/image46.png"/><Relationship Id="rId4" Type="http://schemas.openxmlformats.org/officeDocument/2006/relationships/image" Target="../media/image2.png"/><Relationship Id="rId9" Type="http://schemas.openxmlformats.org/officeDocument/2006/relationships/image" Target="../media/image39.png"/><Relationship Id="rId14" Type="http://schemas.openxmlformats.org/officeDocument/2006/relationships/image" Target="../media/image42.png"/><Relationship Id="rId22"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18" Type="http://schemas.openxmlformats.org/officeDocument/2006/relationships/image" Target="../media/image57.png"/><Relationship Id="rId7" Type="http://schemas.openxmlformats.org/officeDocument/2006/relationships/image" Target="../media/image52.png"/><Relationship Id="rId12" Type="http://schemas.openxmlformats.org/officeDocument/2006/relationships/image" Target="../media/image40.png"/><Relationship Id="rId17" Type="http://schemas.openxmlformats.org/officeDocument/2006/relationships/image" Target="../media/image56.png"/><Relationship Id="rId2" Type="http://schemas.openxmlformats.org/officeDocument/2006/relationships/notesSlide" Target="../notesSlides/notesSlide8.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6.jpg"/><Relationship Id="rId5" Type="http://schemas.openxmlformats.org/officeDocument/2006/relationships/image" Target="../media/image2.png"/><Relationship Id="rId15" Type="http://schemas.openxmlformats.org/officeDocument/2006/relationships/image" Target="../media/image50.png"/><Relationship Id="rId10" Type="http://schemas.openxmlformats.org/officeDocument/2006/relationships/image" Target="../media/image39.png"/><Relationship Id="rId19" Type="http://schemas.openxmlformats.org/officeDocument/2006/relationships/image" Target="../media/image360.png"/><Relationship Id="rId4" Type="http://schemas.openxmlformats.org/officeDocument/2006/relationships/image" Target="../media/image51.png"/><Relationship Id="rId9" Type="http://schemas.openxmlformats.org/officeDocument/2006/relationships/image" Target="../media/image53.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CCD3-AF2C-0339-7CAC-9D7E580F2B0C}"/>
              </a:ext>
            </a:extLst>
          </p:cNvPr>
          <p:cNvSpPr>
            <a:spLocks noGrp="1"/>
          </p:cNvSpPr>
          <p:nvPr>
            <p:ph type="ctrTitle"/>
          </p:nvPr>
        </p:nvSpPr>
        <p:spPr>
          <a:xfrm>
            <a:off x="1524000" y="969964"/>
            <a:ext cx="9144000" cy="2387600"/>
          </a:xfrm>
        </p:spPr>
        <p:txBody>
          <a:bodyPr>
            <a:normAutofit/>
          </a:bodyPr>
          <a:lstStyle/>
          <a:p>
            <a:r>
              <a:rPr lang="en-US" b="0" i="0" dirty="0">
                <a:solidFill>
                  <a:srgbClr val="212529"/>
                </a:solidFill>
                <a:effectLst/>
                <a:latin typeface="PT Serif" panose="020A0603040505020204" pitchFamily="18" charset="77"/>
              </a:rPr>
              <a:t>Traceable Verifiable Random Functions</a:t>
            </a:r>
            <a:endParaRPr lang="en-US" dirty="0">
              <a:latin typeface="PT Serif" panose="020A0603040505020204" pitchFamily="18" charset="77"/>
            </a:endParaRPr>
          </a:p>
        </p:txBody>
      </p:sp>
      <p:sp>
        <p:nvSpPr>
          <p:cNvPr id="4" name="Google Shape;55;p13">
            <a:extLst>
              <a:ext uri="{FF2B5EF4-FFF2-40B4-BE49-F238E27FC236}">
                <a16:creationId xmlns:a16="http://schemas.microsoft.com/office/drawing/2014/main" id="{E8E521F2-4501-6795-0402-9C642BCDD6A2}"/>
              </a:ext>
            </a:extLst>
          </p:cNvPr>
          <p:cNvSpPr txBox="1">
            <a:spLocks/>
          </p:cNvSpPr>
          <p:nvPr/>
        </p:nvSpPr>
        <p:spPr>
          <a:xfrm>
            <a:off x="2062454" y="4033206"/>
            <a:ext cx="8520600" cy="792600"/>
          </a:xfrm>
          <a:prstGeom prst="rect">
            <a:avLst/>
          </a:prstGeom>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2800" dirty="0">
                <a:latin typeface="PT Serif" panose="020A0603040505020204" pitchFamily="18" charset="77"/>
              </a:rPr>
              <a:t>Dan </a:t>
            </a:r>
            <a:r>
              <a:rPr lang="en-US" sz="2800" dirty="0" err="1">
                <a:latin typeface="PT Serif" panose="020A0603040505020204" pitchFamily="18" charset="77"/>
              </a:rPr>
              <a:t>Boneh</a:t>
            </a:r>
            <a:r>
              <a:rPr lang="en-US" sz="2800" dirty="0">
                <a:latin typeface="PT Serif" panose="020A0603040505020204" pitchFamily="18" charset="77"/>
              </a:rPr>
              <a:t> , </a:t>
            </a:r>
            <a:r>
              <a:rPr lang="en-US" sz="2800" b="1" dirty="0">
                <a:latin typeface="PT Serif" panose="020A0603040505020204" pitchFamily="18" charset="77"/>
              </a:rPr>
              <a:t>Aditi Partap </a:t>
            </a:r>
            <a:r>
              <a:rPr lang="en-US" sz="2800" dirty="0">
                <a:latin typeface="PT Serif" panose="020A0603040505020204" pitchFamily="18" charset="77"/>
              </a:rPr>
              <a:t>, Lior </a:t>
            </a:r>
            <a:r>
              <a:rPr lang="en-US" sz="2800" dirty="0" err="1">
                <a:latin typeface="PT Serif" panose="020A0603040505020204" pitchFamily="18" charset="77"/>
              </a:rPr>
              <a:t>Rotem</a:t>
            </a:r>
            <a:endParaRPr lang="en-US" sz="2800" dirty="0">
              <a:latin typeface="PT Serif" panose="020A0603040505020204" pitchFamily="18" charset="77"/>
            </a:endParaRPr>
          </a:p>
        </p:txBody>
      </p:sp>
      <p:pic>
        <p:nvPicPr>
          <p:cNvPr id="5" name="Google Shape;56;p13">
            <a:extLst>
              <a:ext uri="{FF2B5EF4-FFF2-40B4-BE49-F238E27FC236}">
                <a16:creationId xmlns:a16="http://schemas.microsoft.com/office/drawing/2014/main" id="{8AAB318F-5747-B70F-5C5E-41E60BCA095B}"/>
              </a:ext>
            </a:extLst>
          </p:cNvPr>
          <p:cNvPicPr preferRelativeResize="0"/>
          <p:nvPr/>
        </p:nvPicPr>
        <p:blipFill>
          <a:blip r:embed="rId3">
            <a:alphaModFix/>
          </a:blip>
          <a:stretch>
            <a:fillRect/>
          </a:stretch>
        </p:blipFill>
        <p:spPr>
          <a:xfrm>
            <a:off x="4634314" y="4825807"/>
            <a:ext cx="3376894" cy="792600"/>
          </a:xfrm>
          <a:prstGeom prst="rect">
            <a:avLst/>
          </a:prstGeom>
          <a:noFill/>
          <a:ln>
            <a:noFill/>
          </a:ln>
        </p:spPr>
      </p:pic>
      <p:cxnSp>
        <p:nvCxnSpPr>
          <p:cNvPr id="6" name="Straight Connector 5">
            <a:extLst>
              <a:ext uri="{FF2B5EF4-FFF2-40B4-BE49-F238E27FC236}">
                <a16:creationId xmlns:a16="http://schemas.microsoft.com/office/drawing/2014/main" id="{5B576745-5BCF-AD8B-A533-D453F0F7F6B6}"/>
              </a:ext>
            </a:extLst>
          </p:cNvPr>
          <p:cNvCxnSpPr>
            <a:cxnSpLocks/>
          </p:cNvCxnSpPr>
          <p:nvPr/>
        </p:nvCxnSpPr>
        <p:spPr>
          <a:xfrm>
            <a:off x="163672" y="6144345"/>
            <a:ext cx="522135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E144F2-7EA0-150F-AFFE-8318A9C778CD}"/>
              </a:ext>
            </a:extLst>
          </p:cNvPr>
          <p:cNvSpPr txBox="1"/>
          <p:nvPr/>
        </p:nvSpPr>
        <p:spPr>
          <a:xfrm>
            <a:off x="97412" y="6237471"/>
            <a:ext cx="5870712" cy="543675"/>
          </a:xfrm>
          <a:prstGeom prst="rect">
            <a:avLst/>
          </a:prstGeom>
          <a:noFill/>
        </p:spPr>
        <p:txBody>
          <a:bodyPr wrap="square" rtlCol="0">
            <a:spAutoFit/>
          </a:bodyPr>
          <a:lstStyle/>
          <a:p>
            <a:r>
              <a:rPr lang="en-US" sz="2933" dirty="0">
                <a:latin typeface="PT Serif" panose="020A0603040505020204" pitchFamily="18" charset="77"/>
              </a:rPr>
              <a:t>https://</a:t>
            </a:r>
            <a:r>
              <a:rPr lang="en-US" sz="2933" dirty="0" err="1">
                <a:latin typeface="PT Serif" panose="020A0603040505020204" pitchFamily="18" charset="77"/>
              </a:rPr>
              <a:t>eprint.iacr.org</a:t>
            </a:r>
            <a:r>
              <a:rPr lang="en-US" sz="2933" dirty="0">
                <a:latin typeface="PT Serif" panose="020A0603040505020204" pitchFamily="18" charset="77"/>
              </a:rPr>
              <a:t>/2025/312</a:t>
            </a:r>
          </a:p>
        </p:txBody>
      </p:sp>
    </p:spTree>
    <p:extLst>
      <p:ext uri="{BB962C8B-B14F-4D97-AF65-F5344CB8AC3E}">
        <p14:creationId xmlns:p14="http://schemas.microsoft.com/office/powerpoint/2010/main" val="1347384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94F4-29DC-0E80-FC75-EB66EF29CCC3}"/>
              </a:ext>
            </a:extLst>
          </p:cNvPr>
          <p:cNvSpPr>
            <a:spLocks noGrp="1"/>
          </p:cNvSpPr>
          <p:nvPr>
            <p:ph type="title"/>
          </p:nvPr>
        </p:nvSpPr>
        <p:spPr>
          <a:xfrm>
            <a:off x="427892" y="306509"/>
            <a:ext cx="10515600" cy="1325563"/>
          </a:xfrm>
        </p:spPr>
        <p:txBody>
          <a:bodyPr/>
          <a:lstStyle/>
          <a:p>
            <a:r>
              <a:rPr lang="en-US" dirty="0">
                <a:latin typeface="PT Serif" panose="020A0603040505020204" pitchFamily="18" charset="77"/>
              </a:rPr>
              <a:t>This work: Traceable VRFs</a:t>
            </a:r>
          </a:p>
        </p:txBody>
      </p:sp>
      <p:sp>
        <p:nvSpPr>
          <p:cNvPr id="3" name="Content Placeholder 2">
            <a:extLst>
              <a:ext uri="{FF2B5EF4-FFF2-40B4-BE49-F238E27FC236}">
                <a16:creationId xmlns:a16="http://schemas.microsoft.com/office/drawing/2014/main" id="{0FD1998D-8B1B-7A47-D5B3-B440B6A903BC}"/>
              </a:ext>
            </a:extLst>
          </p:cNvPr>
          <p:cNvSpPr>
            <a:spLocks noGrp="1"/>
          </p:cNvSpPr>
          <p:nvPr>
            <p:ph idx="1"/>
          </p:nvPr>
        </p:nvSpPr>
        <p:spPr>
          <a:xfrm>
            <a:off x="451338" y="1667241"/>
            <a:ext cx="10515600" cy="4351338"/>
          </a:xfrm>
        </p:spPr>
        <p:txBody>
          <a:bodyPr/>
          <a:lstStyle/>
          <a:p>
            <a:pPr>
              <a:lnSpc>
                <a:spcPct val="150000"/>
              </a:lnSpc>
            </a:pPr>
            <a:r>
              <a:rPr lang="en-US" dirty="0">
                <a:latin typeface="PT Serif" panose="020A0603040505020204" pitchFamily="18" charset="77"/>
              </a:rPr>
              <a:t>Define traceability for threshold VRFs</a:t>
            </a:r>
          </a:p>
          <a:p>
            <a:pPr>
              <a:lnSpc>
                <a:spcPct val="150000"/>
              </a:lnSpc>
            </a:pPr>
            <a:r>
              <a:rPr lang="en-US" dirty="0">
                <a:latin typeface="PT Serif" panose="020A0603040505020204" pitchFamily="18" charset="77"/>
              </a:rPr>
              <a:t>Construction from </a:t>
            </a:r>
            <a:r>
              <a:rPr lang="en-US" dirty="0" err="1">
                <a:latin typeface="PT Serif" panose="020A0603040505020204" pitchFamily="18" charset="77"/>
              </a:rPr>
              <a:t>Paillier</a:t>
            </a:r>
            <a:r>
              <a:rPr lang="en-US" dirty="0">
                <a:latin typeface="PT Serif" panose="020A0603040505020204" pitchFamily="18" charset="77"/>
              </a:rPr>
              <a:t> encryption</a:t>
            </a:r>
          </a:p>
        </p:txBody>
      </p:sp>
      <p:sp>
        <p:nvSpPr>
          <p:cNvPr id="4" name="Round Diagonal Corner Rectangle 3">
            <a:extLst>
              <a:ext uri="{FF2B5EF4-FFF2-40B4-BE49-F238E27FC236}">
                <a16:creationId xmlns:a16="http://schemas.microsoft.com/office/drawing/2014/main" id="{8702E33C-438B-C2E1-3DF7-06BF87A33FEA}"/>
              </a:ext>
            </a:extLst>
          </p:cNvPr>
          <p:cNvSpPr/>
          <p:nvPr/>
        </p:nvSpPr>
        <p:spPr>
          <a:xfrm>
            <a:off x="654303" y="1620349"/>
            <a:ext cx="8327761" cy="906187"/>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19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9AD5-2664-1095-0B73-AE93ABDD843B}"/>
              </a:ext>
            </a:extLst>
          </p:cNvPr>
          <p:cNvSpPr>
            <a:spLocks noGrp="1"/>
          </p:cNvSpPr>
          <p:nvPr>
            <p:ph type="title"/>
          </p:nvPr>
        </p:nvSpPr>
        <p:spPr>
          <a:xfrm>
            <a:off x="252047" y="95496"/>
            <a:ext cx="10515600" cy="1325563"/>
          </a:xfrm>
        </p:spPr>
        <p:txBody>
          <a:bodyPr/>
          <a:lstStyle/>
          <a:p>
            <a:r>
              <a:rPr lang="en-US" dirty="0">
                <a:latin typeface="PT Serif" panose="020A0603040505020204" pitchFamily="18" charset="77"/>
              </a:rPr>
              <a:t>Defining Traceable VRFs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6C64A9-EB5A-7A28-AEE3-8BD6FEDB49B3}"/>
                  </a:ext>
                </a:extLst>
              </p:cNvPr>
              <p:cNvSpPr>
                <a:spLocks noGrp="1"/>
              </p:cNvSpPr>
              <p:nvPr>
                <p:ph idx="1"/>
              </p:nvPr>
            </p:nvSpPr>
            <p:spPr>
              <a:xfrm>
                <a:off x="252046" y="1218403"/>
                <a:ext cx="10660595" cy="4869576"/>
              </a:xfrm>
            </p:spPr>
            <p:txBody>
              <a:bodyPr>
                <a:normAutofit/>
              </a:bodyPr>
              <a:lstStyle/>
              <a:p>
                <a:pPr>
                  <a:lnSpc>
                    <a:spcPct val="150000"/>
                  </a:lnSpc>
                </a:pPr>
                <a:r>
                  <a:rPr lang="en-US" sz="2600" dirty="0">
                    <a:solidFill>
                      <a:schemeClr val="tx1">
                        <a:lumMod val="95000"/>
                        <a:lumOff val="5000"/>
                      </a:schemeClr>
                    </a:solidFill>
                    <a:latin typeface="PT Serif" panose="020A0603040505020204" pitchFamily="18" charset="77"/>
                  </a:rPr>
                  <a:t>FuncSamp(</a:t>
                </a:r>
                <a14:m>
                  <m:oMath xmlns:m="http://schemas.openxmlformats.org/officeDocument/2006/math">
                    <m:r>
                      <a:rPr lang="en-US" sz="2600" i="1">
                        <a:solidFill>
                          <a:schemeClr val="tx1">
                            <a:lumMod val="95000"/>
                            <a:lumOff val="5000"/>
                          </a:schemeClr>
                        </a:solidFill>
                        <a:latin typeface="Cambria Math" panose="02040503050406030204" pitchFamily="18" charset="0"/>
                      </a:rPr>
                      <m:t>𝑛</m:t>
                    </m:r>
                    <m:r>
                      <a:rPr lang="en-US" sz="2600" i="1">
                        <a:solidFill>
                          <a:schemeClr val="tx1">
                            <a:lumMod val="95000"/>
                            <a:lumOff val="5000"/>
                          </a:schemeClr>
                        </a:solidFill>
                        <a:latin typeface="Cambria Math" panose="02040503050406030204" pitchFamily="18" charset="0"/>
                      </a:rPr>
                      <m:t> , </m:t>
                    </m:r>
                    <m:r>
                      <a:rPr lang="en-US" sz="2600" i="1">
                        <a:solidFill>
                          <a:schemeClr val="tx1">
                            <a:lumMod val="95000"/>
                            <a:lumOff val="5000"/>
                          </a:schemeClr>
                        </a:solidFill>
                        <a:latin typeface="Cambria Math" panose="02040503050406030204" pitchFamily="18" charset="0"/>
                      </a:rPr>
                      <m:t>𝑡</m:t>
                    </m:r>
                  </m:oMath>
                </a14:m>
                <a:r>
                  <a:rPr lang="en-US" sz="2600" dirty="0">
                    <a:solidFill>
                      <a:schemeClr val="tx1">
                        <a:lumMod val="95000"/>
                        <a:lumOff val="5000"/>
                      </a:schemeClr>
                    </a:solidFill>
                    <a:latin typeface="PT Serif" panose="020A0603040505020204" pitchFamily="18" charset="77"/>
                  </a:rPr>
                  <a:t>) </a:t>
                </a:r>
                <a14:m>
                  <m:oMath xmlns:m="http://schemas.openxmlformats.org/officeDocument/2006/math">
                    <m:r>
                      <a:rPr lang="en-US" sz="2600" b="0" i="1" smtClean="0">
                        <a:solidFill>
                          <a:schemeClr val="tx1">
                            <a:lumMod val="95000"/>
                            <a:lumOff val="5000"/>
                          </a:schemeClr>
                        </a:solidFill>
                        <a:latin typeface="Cambria Math" panose="02040503050406030204" pitchFamily="18" charset="0"/>
                      </a:rPr>
                      <m:t>→</m:t>
                    </m:r>
                    <m:d>
                      <m:dPr>
                        <m:ctrlPr>
                          <a:rPr lang="en-US" sz="2600" b="0" i="1" smtClean="0">
                            <a:solidFill>
                              <a:schemeClr val="tx1">
                                <a:lumMod val="95000"/>
                                <a:lumOff val="5000"/>
                              </a:schemeClr>
                            </a:solidFill>
                            <a:latin typeface="Cambria Math" panose="02040503050406030204" pitchFamily="18" charset="0"/>
                          </a:rPr>
                        </m:ctrlPr>
                      </m:dPr>
                      <m:e>
                        <m:r>
                          <a:rPr lang="en-US" sz="2600" b="0" i="1" smtClean="0">
                            <a:solidFill>
                              <a:schemeClr val="tx1">
                                <a:lumMod val="95000"/>
                                <a:lumOff val="5000"/>
                              </a:schemeClr>
                            </a:solidFill>
                            <a:latin typeface="Cambria Math" panose="02040503050406030204" pitchFamily="18" charset="0"/>
                          </a:rPr>
                          <m:t> </m:t>
                        </m:r>
                        <m:r>
                          <a:rPr lang="en-US" sz="2600" b="0" i="1" smtClean="0">
                            <a:solidFill>
                              <a:schemeClr val="tx1">
                                <a:lumMod val="95000"/>
                                <a:lumOff val="5000"/>
                              </a:schemeClr>
                            </a:solidFill>
                            <a:latin typeface="Cambria Math" panose="02040503050406030204" pitchFamily="18" charset="0"/>
                          </a:rPr>
                          <m:t>𝑒𝑘</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𝑣𝑘</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𝜌</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𝑡</m:t>
                        </m:r>
                        <m:sSub>
                          <m:sSubPr>
                            <m:ctrlPr>
                              <a:rPr lang="en-US" sz="2600" b="0" i="1" smtClean="0">
                                <a:solidFill>
                                  <a:schemeClr val="tx1">
                                    <a:lumMod val="95000"/>
                                    <a:lumOff val="5000"/>
                                  </a:schemeClr>
                                </a:solidFill>
                                <a:latin typeface="Cambria Math" panose="02040503050406030204" pitchFamily="18" charset="0"/>
                              </a:rPr>
                            </m:ctrlPr>
                          </m:sSubPr>
                          <m:e>
                            <m:r>
                              <a:rPr lang="en-US" sz="2600" b="0" i="1" smtClean="0">
                                <a:solidFill>
                                  <a:schemeClr val="tx1">
                                    <a:lumMod val="95000"/>
                                    <a:lumOff val="5000"/>
                                  </a:schemeClr>
                                </a:solidFill>
                                <a:latin typeface="Cambria Math" panose="02040503050406030204" pitchFamily="18" charset="0"/>
                              </a:rPr>
                              <m:t>𝑘</m:t>
                            </m:r>
                          </m:e>
                          <m:sub>
                            <m:r>
                              <a:rPr lang="en-US" sz="2600" b="0" i="1" smtClean="0">
                                <a:solidFill>
                                  <a:schemeClr val="tx1">
                                    <a:lumMod val="95000"/>
                                    <a:lumOff val="5000"/>
                                  </a:schemeClr>
                                </a:solidFill>
                                <a:latin typeface="Cambria Math" panose="02040503050406030204" pitchFamily="18" charset="0"/>
                              </a:rPr>
                              <m:t>0</m:t>
                            </m:r>
                          </m:sub>
                        </m:sSub>
                        <m:r>
                          <a:rPr lang="en-US" sz="2600" b="0" i="1" smtClean="0">
                            <a:solidFill>
                              <a:schemeClr val="tx1">
                                <a:lumMod val="95000"/>
                                <a:lumOff val="5000"/>
                              </a:schemeClr>
                            </a:solidFill>
                            <a:latin typeface="Cambria Math" panose="02040503050406030204" pitchFamily="18" charset="0"/>
                          </a:rPr>
                          <m:t> </m:t>
                        </m:r>
                      </m:e>
                    </m:d>
                  </m:oMath>
                </a14:m>
                <a:endParaRPr lang="en-US" sz="2600" b="0" dirty="0">
                  <a:solidFill>
                    <a:schemeClr val="tx1">
                      <a:lumMod val="95000"/>
                      <a:lumOff val="5000"/>
                    </a:schemeClr>
                  </a:solidFill>
                  <a:latin typeface="PT Serif" panose="020A0603040505020204" pitchFamily="18" charset="77"/>
                </a:endParaRPr>
              </a:p>
              <a:p>
                <a:pPr>
                  <a:lnSpc>
                    <a:spcPct val="150000"/>
                  </a:lnSpc>
                </a:pPr>
                <a:r>
                  <a:rPr lang="en-US" sz="2600" dirty="0" err="1">
                    <a:solidFill>
                      <a:schemeClr val="tx1">
                        <a:lumMod val="95000"/>
                        <a:lumOff val="5000"/>
                      </a:schemeClr>
                    </a:solidFill>
                    <a:latin typeface="PT Serif" panose="020A0603040505020204" pitchFamily="18" charset="77"/>
                  </a:rPr>
                  <a:t>KeyShareGen</a:t>
                </a:r>
                <a:r>
                  <a:rPr lang="en-US" sz="2600" dirty="0">
                    <a:solidFill>
                      <a:schemeClr val="tx1">
                        <a:lumMod val="95000"/>
                        <a:lumOff val="5000"/>
                      </a:schemeClr>
                    </a:solidFill>
                    <a:latin typeface="PT Serif" panose="020A0603040505020204" pitchFamily="18" charset="77"/>
                  </a:rPr>
                  <a:t>(</a:t>
                </a:r>
                <a14:m>
                  <m:oMath xmlns:m="http://schemas.openxmlformats.org/officeDocument/2006/math">
                    <m:r>
                      <a:rPr lang="en-US" sz="2600" b="0" i="1" smtClean="0">
                        <a:solidFill>
                          <a:schemeClr val="tx1">
                            <a:lumMod val="95000"/>
                            <a:lumOff val="5000"/>
                          </a:schemeClr>
                        </a:solidFill>
                        <a:latin typeface="Cambria Math" panose="02040503050406030204" pitchFamily="18" charset="0"/>
                      </a:rPr>
                      <m:t> </m:t>
                    </m:r>
                    <m:r>
                      <a:rPr lang="en-US" sz="2600" b="0" i="1" smtClean="0">
                        <a:solidFill>
                          <a:schemeClr val="tx1">
                            <a:lumMod val="95000"/>
                            <a:lumOff val="5000"/>
                          </a:schemeClr>
                        </a:solidFill>
                        <a:latin typeface="Cambria Math" panose="02040503050406030204" pitchFamily="18" charset="0"/>
                      </a:rPr>
                      <m:t>𝑒𝑘</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𝑛</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𝑡</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𝜌</m:t>
                    </m:r>
                    <m:r>
                      <a:rPr lang="en-US" sz="2600" b="0" i="1" smtClean="0">
                        <a:solidFill>
                          <a:schemeClr val="tx1">
                            <a:lumMod val="95000"/>
                            <a:lumOff val="5000"/>
                          </a:schemeClr>
                        </a:solidFill>
                        <a:latin typeface="Cambria Math" panose="02040503050406030204" pitchFamily="18" charset="0"/>
                      </a:rPr>
                      <m:t> ;</m:t>
                    </m:r>
                    <m:sSub>
                      <m:sSubPr>
                        <m:ctrlPr>
                          <a:rPr lang="en-US" sz="2600" b="0" i="1" smtClean="0">
                            <a:solidFill>
                              <a:schemeClr val="tx1">
                                <a:lumMod val="95000"/>
                                <a:lumOff val="5000"/>
                              </a:schemeClr>
                            </a:solidFill>
                            <a:latin typeface="Cambria Math" panose="02040503050406030204" pitchFamily="18" charset="0"/>
                          </a:rPr>
                        </m:ctrlPr>
                      </m:sSubPr>
                      <m:e>
                        <m:r>
                          <a:rPr lang="en-US" sz="2600" b="0" i="1" smtClean="0">
                            <a:solidFill>
                              <a:schemeClr val="tx1">
                                <a:lumMod val="95000"/>
                                <a:lumOff val="5000"/>
                              </a:schemeClr>
                            </a:solidFill>
                            <a:latin typeface="Cambria Math" panose="02040503050406030204" pitchFamily="18" charset="0"/>
                          </a:rPr>
                          <m:t>𝑟</m:t>
                        </m:r>
                      </m:e>
                      <m:sub>
                        <m:r>
                          <a:rPr lang="en-US" sz="2600" b="0" i="1" smtClean="0">
                            <a:solidFill>
                              <a:schemeClr val="tx1">
                                <a:lumMod val="95000"/>
                                <a:lumOff val="5000"/>
                              </a:schemeClr>
                            </a:solidFill>
                            <a:latin typeface="Cambria Math" panose="02040503050406030204" pitchFamily="18" charset="0"/>
                          </a:rPr>
                          <m:t>𝑖</m:t>
                        </m:r>
                      </m:sub>
                    </m:sSub>
                  </m:oMath>
                </a14:m>
                <a:r>
                  <a:rPr lang="en-US" sz="2600" dirty="0">
                    <a:solidFill>
                      <a:schemeClr val="tx1">
                        <a:lumMod val="95000"/>
                        <a:lumOff val="5000"/>
                      </a:schemeClr>
                    </a:solidFill>
                    <a:latin typeface="PT Serif" panose="020A0603040505020204" pitchFamily="18" charset="77"/>
                  </a:rPr>
                  <a:t>) </a:t>
                </a:r>
                <a14:m>
                  <m:oMath xmlns:m="http://schemas.openxmlformats.org/officeDocument/2006/math">
                    <m:r>
                      <a:rPr lang="en-US" sz="2600" b="0" i="1" smtClean="0">
                        <a:solidFill>
                          <a:schemeClr val="tx1">
                            <a:lumMod val="95000"/>
                            <a:lumOff val="5000"/>
                          </a:schemeClr>
                        </a:solidFill>
                        <a:latin typeface="Cambria Math" panose="02040503050406030204" pitchFamily="18" charset="0"/>
                      </a:rPr>
                      <m:t>→( </m:t>
                    </m:r>
                    <m:r>
                      <a:rPr lang="en-US" sz="2600" b="0" i="1" smtClean="0">
                        <a:solidFill>
                          <a:schemeClr val="tx1">
                            <a:lumMod val="95000"/>
                            <a:lumOff val="5000"/>
                          </a:schemeClr>
                        </a:solidFill>
                        <a:latin typeface="Cambria Math" panose="02040503050406030204" pitchFamily="18" charset="0"/>
                      </a:rPr>
                      <m:t>𝑒</m:t>
                    </m:r>
                    <m:sSub>
                      <m:sSubPr>
                        <m:ctrlPr>
                          <a:rPr lang="en-US" sz="2600" b="0" i="1" smtClean="0">
                            <a:solidFill>
                              <a:schemeClr val="tx1">
                                <a:lumMod val="95000"/>
                                <a:lumOff val="5000"/>
                              </a:schemeClr>
                            </a:solidFill>
                            <a:latin typeface="Cambria Math" panose="02040503050406030204" pitchFamily="18" charset="0"/>
                          </a:rPr>
                        </m:ctrlPr>
                      </m:sSubPr>
                      <m:e>
                        <m:r>
                          <a:rPr lang="en-US" sz="2600" b="0" i="1" smtClean="0">
                            <a:solidFill>
                              <a:schemeClr val="tx1">
                                <a:lumMod val="95000"/>
                                <a:lumOff val="5000"/>
                              </a:schemeClr>
                            </a:solidFill>
                            <a:latin typeface="Cambria Math" panose="02040503050406030204" pitchFamily="18" charset="0"/>
                          </a:rPr>
                          <m:t>𝑘</m:t>
                        </m:r>
                      </m:e>
                      <m:sub>
                        <m:r>
                          <a:rPr lang="en-US" sz="2600" b="0" i="1" smtClean="0">
                            <a:solidFill>
                              <a:schemeClr val="tx1">
                                <a:lumMod val="95000"/>
                                <a:lumOff val="5000"/>
                              </a:schemeClr>
                            </a:solidFill>
                            <a:latin typeface="Cambria Math" panose="02040503050406030204" pitchFamily="18" charset="0"/>
                          </a:rPr>
                          <m:t>𝑖</m:t>
                        </m:r>
                      </m:sub>
                    </m:sSub>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𝑡</m:t>
                    </m:r>
                    <m:sSub>
                      <m:sSubPr>
                        <m:ctrlPr>
                          <a:rPr lang="en-US" sz="2600" b="0" i="1" smtClean="0">
                            <a:solidFill>
                              <a:schemeClr val="tx1">
                                <a:lumMod val="95000"/>
                                <a:lumOff val="5000"/>
                              </a:schemeClr>
                            </a:solidFill>
                            <a:latin typeface="Cambria Math" panose="02040503050406030204" pitchFamily="18" charset="0"/>
                          </a:rPr>
                        </m:ctrlPr>
                      </m:sSubPr>
                      <m:e>
                        <m:r>
                          <a:rPr lang="en-US" sz="2600" b="0" i="1" smtClean="0">
                            <a:solidFill>
                              <a:schemeClr val="tx1">
                                <a:lumMod val="95000"/>
                                <a:lumOff val="5000"/>
                              </a:schemeClr>
                            </a:solidFill>
                            <a:latin typeface="Cambria Math" panose="02040503050406030204" pitchFamily="18" charset="0"/>
                          </a:rPr>
                          <m:t>𝑘</m:t>
                        </m:r>
                      </m:e>
                      <m:sub>
                        <m:r>
                          <a:rPr lang="en-US" sz="2600" b="0" i="1" smtClean="0">
                            <a:solidFill>
                              <a:schemeClr val="tx1">
                                <a:lumMod val="95000"/>
                                <a:lumOff val="5000"/>
                              </a:schemeClr>
                            </a:solidFill>
                            <a:latin typeface="Cambria Math" panose="02040503050406030204" pitchFamily="18" charset="0"/>
                          </a:rPr>
                          <m:t>𝑖</m:t>
                        </m:r>
                      </m:sub>
                    </m:sSub>
                    <m:r>
                      <a:rPr lang="en-US" sz="2600" b="0" i="1" smtClean="0">
                        <a:solidFill>
                          <a:schemeClr val="tx1">
                            <a:lumMod val="95000"/>
                            <a:lumOff val="5000"/>
                          </a:schemeClr>
                        </a:solidFill>
                        <a:latin typeface="Cambria Math" panose="02040503050406030204" pitchFamily="18" charset="0"/>
                      </a:rPr>
                      <m:t> )</m:t>
                    </m:r>
                  </m:oMath>
                </a14:m>
                <a:endParaRPr lang="en-US" sz="2600" dirty="0">
                  <a:solidFill>
                    <a:schemeClr val="tx1">
                      <a:lumMod val="95000"/>
                      <a:lumOff val="5000"/>
                    </a:schemeClr>
                  </a:solidFill>
                </a:endParaRPr>
              </a:p>
              <a:p>
                <a:pPr>
                  <a:lnSpc>
                    <a:spcPct val="150000"/>
                  </a:lnSpc>
                </a:pPr>
                <a:r>
                  <a:rPr lang="en-US" sz="2400" dirty="0">
                    <a:solidFill>
                      <a:schemeClr val="tx1">
                        <a:lumMod val="95000"/>
                        <a:lumOff val="5000"/>
                      </a:schemeClr>
                    </a:solidFill>
                    <a:latin typeface="PT Serif" panose="020A0603040505020204" pitchFamily="18" charset="77"/>
                  </a:rPr>
                  <a:t>Eval(</a:t>
                </a:r>
                <a14:m>
                  <m:oMath xmlns:m="http://schemas.openxmlformats.org/officeDocument/2006/math">
                    <m:r>
                      <a:rPr lang="en-US" sz="2400">
                        <a:solidFill>
                          <a:schemeClr val="tx1">
                            <a:lumMod val="95000"/>
                            <a:lumOff val="5000"/>
                          </a:schemeClr>
                        </a:solidFill>
                        <a:latin typeface="Cambria Math" panose="02040503050406030204" pitchFamily="18" charset="0"/>
                      </a:rPr>
                      <m:t> </m:t>
                    </m:r>
                    <m:r>
                      <a:rPr lang="en-US" sz="2400" i="1">
                        <a:solidFill>
                          <a:schemeClr val="tx1">
                            <a:lumMod val="95000"/>
                            <a:lumOff val="5000"/>
                          </a:schemeClr>
                        </a:solidFill>
                        <a:latin typeface="Cambria Math" panose="02040503050406030204" pitchFamily="18" charset="0"/>
                      </a:rPr>
                      <m:t>𝑒</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𝑘</m:t>
                        </m:r>
                      </m:e>
                      <m:sub>
                        <m:r>
                          <a:rPr lang="en-US" sz="2400" i="1">
                            <a:solidFill>
                              <a:schemeClr val="tx1">
                                <a:lumMod val="95000"/>
                                <a:lumOff val="5000"/>
                              </a:schemeClr>
                            </a:solidFill>
                            <a:latin typeface="Cambria Math" panose="02040503050406030204" pitchFamily="18" charset="0"/>
                          </a:rPr>
                          <m:t>𝑖</m:t>
                        </m:r>
                      </m:sub>
                    </m:sSub>
                    <m:r>
                      <a:rPr lang="en-US" sz="2400" i="1">
                        <a:solidFill>
                          <a:schemeClr val="tx1">
                            <a:lumMod val="95000"/>
                            <a:lumOff val="5000"/>
                          </a:schemeClr>
                        </a:solidFill>
                        <a:latin typeface="Cambria Math" panose="02040503050406030204" pitchFamily="18" charset="0"/>
                      </a:rPr>
                      <m:t> , </m:t>
                    </m:r>
                    <m:r>
                      <a:rPr lang="en-US" sz="2400" i="1">
                        <a:solidFill>
                          <a:schemeClr val="tx1">
                            <a:lumMod val="95000"/>
                            <a:lumOff val="5000"/>
                          </a:schemeClr>
                        </a:solidFill>
                        <a:latin typeface="Cambria Math" panose="02040503050406030204" pitchFamily="18" charset="0"/>
                      </a:rPr>
                      <m:t>𝑣𝑘</m:t>
                    </m:r>
                    <m:r>
                      <a:rPr lang="en-US" sz="2400" i="1">
                        <a:solidFill>
                          <a:schemeClr val="tx1">
                            <a:lumMod val="95000"/>
                            <a:lumOff val="5000"/>
                          </a:schemeClr>
                        </a:solidFill>
                        <a:latin typeface="Cambria Math" panose="02040503050406030204" pitchFamily="18" charset="0"/>
                      </a:rPr>
                      <m:t> , </m:t>
                    </m:r>
                    <m:r>
                      <a:rPr lang="en-US" sz="2400" i="1">
                        <a:solidFill>
                          <a:schemeClr val="tx1">
                            <a:lumMod val="95000"/>
                            <a:lumOff val="5000"/>
                          </a:schemeClr>
                        </a:solidFill>
                        <a:latin typeface="Cambria Math" panose="02040503050406030204" pitchFamily="18" charset="0"/>
                      </a:rPr>
                      <m:t>𝑧</m:t>
                    </m:r>
                    <m:r>
                      <a:rPr lang="en-US" sz="2400" i="1">
                        <a:solidFill>
                          <a:schemeClr val="tx1">
                            <a:lumMod val="95000"/>
                            <a:lumOff val="5000"/>
                          </a:schemeClr>
                        </a:solidFill>
                        <a:latin typeface="Cambria Math" panose="02040503050406030204" pitchFamily="18" charset="0"/>
                      </a:rPr>
                      <m:t> </m:t>
                    </m:r>
                  </m:oMath>
                </a14:m>
                <a:r>
                  <a:rPr lang="en-US" sz="2400" dirty="0">
                    <a:solidFill>
                      <a:schemeClr val="tx1">
                        <a:lumMod val="95000"/>
                        <a:lumOff val="5000"/>
                      </a:schemeClr>
                    </a:solidFill>
                    <a:latin typeface="PT Serif" panose="020A0603040505020204" pitchFamily="18" charset="77"/>
                  </a:rPr>
                  <a:t>) 			</a:t>
                </a:r>
                <a14:m>
                  <m:oMath xmlns:m="http://schemas.openxmlformats.org/officeDocument/2006/math">
                    <m:r>
                      <a:rPr lang="en-US" sz="2400" i="1">
                        <a:solidFill>
                          <a:schemeClr val="tx1">
                            <a:lumMod val="95000"/>
                            <a:lumOff val="5000"/>
                          </a:schemeClr>
                        </a:solidFill>
                        <a:latin typeface="Cambria Math" panose="02040503050406030204" pitchFamily="18" charset="0"/>
                      </a:rPr>
                      <m:t>→    </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𝑦</m:t>
                        </m:r>
                      </m:e>
                      <m:sub>
                        <m:r>
                          <a:rPr lang="en-US" sz="2400" i="1">
                            <a:solidFill>
                              <a:schemeClr val="tx1">
                                <a:lumMod val="95000"/>
                                <a:lumOff val="5000"/>
                              </a:schemeClr>
                            </a:solidFill>
                            <a:latin typeface="Cambria Math" panose="02040503050406030204" pitchFamily="18" charset="0"/>
                          </a:rPr>
                          <m:t>𝑖</m:t>
                        </m:r>
                      </m:sub>
                    </m:sSub>
                    <m:r>
                      <a:rPr lang="en-US" sz="2400" i="1">
                        <a:solidFill>
                          <a:schemeClr val="tx1">
                            <a:lumMod val="95000"/>
                            <a:lumOff val="5000"/>
                          </a:schemeClr>
                        </a:solidFill>
                        <a:latin typeface="Cambria Math" panose="02040503050406030204" pitchFamily="18" charset="0"/>
                      </a:rPr>
                      <m:t> , </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𝜋</m:t>
                        </m:r>
                      </m:e>
                      <m:sub>
                        <m:r>
                          <a:rPr lang="en-US" sz="2400" i="1">
                            <a:solidFill>
                              <a:schemeClr val="tx1">
                                <a:lumMod val="95000"/>
                                <a:lumOff val="5000"/>
                              </a:schemeClr>
                            </a:solidFill>
                            <a:latin typeface="Cambria Math" panose="02040503050406030204" pitchFamily="18" charset="0"/>
                          </a:rPr>
                          <m:t>𝑖</m:t>
                        </m:r>
                      </m:sub>
                    </m:sSub>
                  </m:oMath>
                </a14:m>
                <a:endParaRPr lang="en-US" sz="2400" dirty="0">
                  <a:latin typeface="PT Serif" panose="020A0603040505020204" pitchFamily="18" charset="77"/>
                </a:endParaRPr>
              </a:p>
              <a:p>
                <a:pPr>
                  <a:lnSpc>
                    <a:spcPct val="150000"/>
                  </a:lnSpc>
                </a:pPr>
                <a:r>
                  <a:rPr lang="en-US" sz="2400" dirty="0" err="1">
                    <a:solidFill>
                      <a:schemeClr val="tx1">
                        <a:lumMod val="95000"/>
                        <a:lumOff val="5000"/>
                      </a:schemeClr>
                    </a:solidFill>
                    <a:latin typeface="PT Serif" panose="020A0603040505020204" pitchFamily="18" charset="77"/>
                  </a:rPr>
                  <a:t>EvalVerify</a:t>
                </a:r>
                <a:r>
                  <a:rPr lang="en-US" sz="2400" dirty="0">
                    <a:solidFill>
                      <a:schemeClr val="tx1">
                        <a:lumMod val="95000"/>
                        <a:lumOff val="5000"/>
                      </a:schemeClr>
                    </a:solidFill>
                    <a:latin typeface="PT Serif" panose="020A0603040505020204" pitchFamily="18" charset="77"/>
                  </a:rPr>
                  <a:t>(</a:t>
                </a:r>
                <a14:m>
                  <m:oMath xmlns:m="http://schemas.openxmlformats.org/officeDocument/2006/math">
                    <m:r>
                      <a:rPr lang="en-US" sz="2400" i="1">
                        <a:solidFill>
                          <a:schemeClr val="tx1">
                            <a:lumMod val="95000"/>
                            <a:lumOff val="5000"/>
                          </a:schemeClr>
                        </a:solidFill>
                        <a:latin typeface="Cambria Math" panose="02040503050406030204" pitchFamily="18" charset="0"/>
                      </a:rPr>
                      <m:t> </m:t>
                    </m:r>
                    <m:r>
                      <a:rPr lang="en-US" sz="2400" i="1">
                        <a:solidFill>
                          <a:schemeClr val="tx1">
                            <a:lumMod val="95000"/>
                            <a:lumOff val="5000"/>
                          </a:schemeClr>
                        </a:solidFill>
                        <a:latin typeface="Cambria Math" panose="02040503050406030204" pitchFamily="18" charset="0"/>
                      </a:rPr>
                      <m:t>𝑣𝑘</m:t>
                    </m:r>
                    <m:r>
                      <a:rPr lang="en-US" sz="2400" i="1">
                        <a:solidFill>
                          <a:schemeClr val="tx1">
                            <a:lumMod val="95000"/>
                            <a:lumOff val="5000"/>
                          </a:schemeClr>
                        </a:solidFill>
                        <a:latin typeface="Cambria Math" panose="02040503050406030204" pitchFamily="18" charset="0"/>
                      </a:rPr>
                      <m:t> , </m:t>
                    </m:r>
                    <m:r>
                      <a:rPr lang="en-US" sz="2400" i="1">
                        <a:solidFill>
                          <a:schemeClr val="tx1">
                            <a:lumMod val="95000"/>
                            <a:lumOff val="5000"/>
                          </a:schemeClr>
                        </a:solidFill>
                        <a:latin typeface="Cambria Math" panose="02040503050406030204" pitchFamily="18" charset="0"/>
                      </a:rPr>
                      <m:t>𝑧</m:t>
                    </m:r>
                    <m:r>
                      <a:rPr lang="en-US" sz="2400" i="1">
                        <a:solidFill>
                          <a:schemeClr val="tx1">
                            <a:lumMod val="95000"/>
                            <a:lumOff val="5000"/>
                          </a:schemeClr>
                        </a:solidFill>
                        <a:latin typeface="Cambria Math" panose="02040503050406030204" pitchFamily="18" charset="0"/>
                      </a:rPr>
                      <m:t> , </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𝑦</m:t>
                        </m:r>
                      </m:e>
                      <m:sub>
                        <m:r>
                          <a:rPr lang="en-US" sz="2400" i="1">
                            <a:solidFill>
                              <a:schemeClr val="tx1">
                                <a:lumMod val="95000"/>
                                <a:lumOff val="5000"/>
                              </a:schemeClr>
                            </a:solidFill>
                            <a:latin typeface="Cambria Math" panose="02040503050406030204" pitchFamily="18" charset="0"/>
                          </a:rPr>
                          <m:t>𝑖</m:t>
                        </m:r>
                      </m:sub>
                    </m:sSub>
                    <m:r>
                      <a:rPr lang="en-US" sz="2400" i="1">
                        <a:solidFill>
                          <a:schemeClr val="tx1">
                            <a:lumMod val="95000"/>
                            <a:lumOff val="5000"/>
                          </a:schemeClr>
                        </a:solidFill>
                        <a:latin typeface="Cambria Math" panose="02040503050406030204" pitchFamily="18" charset="0"/>
                      </a:rPr>
                      <m:t> , </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𝜋</m:t>
                        </m:r>
                      </m:e>
                      <m:sub>
                        <m:r>
                          <a:rPr lang="en-US" sz="2400" i="1">
                            <a:solidFill>
                              <a:schemeClr val="tx1">
                                <a:lumMod val="95000"/>
                                <a:lumOff val="5000"/>
                              </a:schemeClr>
                            </a:solidFill>
                            <a:latin typeface="Cambria Math" panose="02040503050406030204" pitchFamily="18" charset="0"/>
                          </a:rPr>
                          <m:t>𝑖</m:t>
                        </m:r>
                      </m:sub>
                    </m:sSub>
                    <m:r>
                      <a:rPr lang="en-US" sz="2400" i="1">
                        <a:solidFill>
                          <a:schemeClr val="tx1">
                            <a:lumMod val="95000"/>
                            <a:lumOff val="5000"/>
                          </a:schemeClr>
                        </a:solidFill>
                        <a:latin typeface="Cambria Math" panose="02040503050406030204" pitchFamily="18" charset="0"/>
                      </a:rPr>
                      <m:t> </m:t>
                    </m:r>
                  </m:oMath>
                </a14:m>
                <a:r>
                  <a:rPr lang="en-US" sz="2400" dirty="0">
                    <a:solidFill>
                      <a:schemeClr val="tx1">
                        <a:lumMod val="95000"/>
                        <a:lumOff val="5000"/>
                      </a:schemeClr>
                    </a:solidFill>
                    <a:latin typeface="PT Serif" panose="020A0603040505020204" pitchFamily="18" charset="77"/>
                  </a:rPr>
                  <a:t>)		</a:t>
                </a:r>
                <a14:m>
                  <m:oMath xmlns:m="http://schemas.openxmlformats.org/officeDocument/2006/math">
                    <m:r>
                      <a:rPr lang="en-US" sz="2400" i="1">
                        <a:solidFill>
                          <a:schemeClr val="tx1">
                            <a:lumMod val="95000"/>
                            <a:lumOff val="5000"/>
                          </a:schemeClr>
                        </a:solidFill>
                        <a:latin typeface="Cambria Math" panose="02040503050406030204" pitchFamily="18" charset="0"/>
                      </a:rPr>
                      <m:t>→   </m:t>
                    </m:r>
                    <m:sSub>
                      <m:sSubPr>
                        <m:ctrlPr>
                          <a:rPr lang="en-US" sz="2400" i="1">
                            <a:solidFill>
                              <a:schemeClr val="tx1">
                                <a:lumMod val="95000"/>
                                <a:lumOff val="5000"/>
                              </a:schemeClr>
                            </a:solidFill>
                            <a:latin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rPr>
                          <m:t>𝑏</m:t>
                        </m:r>
                      </m:e>
                      <m:sub>
                        <m:r>
                          <a:rPr lang="en-US" sz="2400" i="1">
                            <a:solidFill>
                              <a:schemeClr val="tx1">
                                <a:lumMod val="95000"/>
                                <a:lumOff val="5000"/>
                              </a:schemeClr>
                            </a:solidFill>
                            <a:latin typeface="Cambria Math" panose="02040503050406030204" pitchFamily="18" charset="0"/>
                          </a:rPr>
                          <m:t>𝑖</m:t>
                        </m:r>
                      </m:sub>
                    </m:sSub>
                  </m:oMath>
                </a14:m>
                <a:r>
                  <a:rPr lang="en-US" sz="2400" dirty="0">
                    <a:latin typeface="PT Serif" panose="020A0603040505020204" pitchFamily="18" charset="77"/>
                  </a:rPr>
                  <a:t>		</a:t>
                </a:r>
                <a:r>
                  <a:rPr lang="en-US" sz="2000" dirty="0">
                    <a:latin typeface="PT Serif" panose="020A0603040505020204" pitchFamily="18" charset="77"/>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sub>
                    </m:sSub>
                    <m:r>
                      <a:rPr lang="en-US" sz="2000" i="1">
                        <a:latin typeface="Cambria Math" panose="02040503050406030204" pitchFamily="18" charset="0"/>
                      </a:rPr>
                      <m:t>∈{0,1</m:t>
                    </m:r>
                    <m:r>
                      <a:rPr lang="en-US" sz="2000" i="1" smtClean="0">
                        <a:latin typeface="Cambria Math" panose="02040503050406030204" pitchFamily="18" charset="0"/>
                      </a:rPr>
                      <m:t>}</m:t>
                    </m:r>
                  </m:oMath>
                </a14:m>
                <a:endParaRPr lang="en-US" sz="2000" dirty="0">
                  <a:latin typeface="PT Serif" panose="020A0603040505020204" pitchFamily="18" charset="77"/>
                </a:endParaRPr>
              </a:p>
              <a:p>
                <a:pPr marL="0" indent="0">
                  <a:lnSpc>
                    <a:spcPct val="150000"/>
                  </a:lnSpc>
                  <a:buNone/>
                </a:pPr>
                <a:endParaRPr lang="en-US" sz="2600" dirty="0">
                  <a:solidFill>
                    <a:schemeClr val="tx1">
                      <a:lumMod val="95000"/>
                      <a:lumOff val="5000"/>
                    </a:schemeClr>
                  </a:solidFill>
                </a:endParaRPr>
              </a:p>
            </p:txBody>
          </p:sp>
        </mc:Choice>
        <mc:Fallback xmlns="">
          <p:sp>
            <p:nvSpPr>
              <p:cNvPr id="3" name="Content Placeholder 2">
                <a:extLst>
                  <a:ext uri="{FF2B5EF4-FFF2-40B4-BE49-F238E27FC236}">
                    <a16:creationId xmlns:a16="http://schemas.microsoft.com/office/drawing/2014/main" id="{026C64A9-EB5A-7A28-AEE3-8BD6FEDB49B3}"/>
                  </a:ext>
                </a:extLst>
              </p:cNvPr>
              <p:cNvSpPr>
                <a:spLocks noGrp="1" noRot="1" noChangeAspect="1" noMove="1" noResize="1" noEditPoints="1" noAdjustHandles="1" noChangeArrowheads="1" noChangeShapeType="1" noTextEdit="1"/>
              </p:cNvSpPr>
              <p:nvPr>
                <p:ph idx="1"/>
              </p:nvPr>
            </p:nvSpPr>
            <p:spPr>
              <a:xfrm>
                <a:off x="252046" y="1218403"/>
                <a:ext cx="10660595" cy="4869576"/>
              </a:xfrm>
              <a:blipFill>
                <a:blip r:embed="rId3"/>
                <a:stretch>
                  <a:fillRect l="-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ular Callout 15">
                <a:extLst>
                  <a:ext uri="{FF2B5EF4-FFF2-40B4-BE49-F238E27FC236}">
                    <a16:creationId xmlns:a16="http://schemas.microsoft.com/office/drawing/2014/main" id="{3EDED50F-9F15-EE48-AE66-0851438001EC}"/>
                  </a:ext>
                </a:extLst>
              </p:cNvPr>
              <p:cNvSpPr/>
              <p:nvPr/>
            </p:nvSpPr>
            <p:spPr>
              <a:xfrm>
                <a:off x="7643962" y="1680371"/>
                <a:ext cx="4391527" cy="1232524"/>
              </a:xfrm>
              <a:prstGeom prst="wedgeRoundRectCallout">
                <a:avLst>
                  <a:gd name="adj1" fmla="val -115311"/>
                  <a:gd name="adj2" fmla="val -3845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Correlation string</a:t>
                </a:r>
              </a:p>
              <a:p>
                <a:pPr algn="ctr"/>
                <a:r>
                  <a:rPr lang="en-US" sz="2200" dirty="0">
                    <a:latin typeface="PT Serif" panose="020A0603040505020204" pitchFamily="18" charset="77"/>
                  </a:rPr>
                  <a:t>e.g. </a:t>
                </a:r>
                <a14:m>
                  <m:oMath xmlns:m="http://schemas.openxmlformats.org/officeDocument/2006/math">
                    <m:r>
                      <a:rPr lang="en-US" sz="2200" b="0" i="1" smtClean="0">
                        <a:latin typeface="Cambria Math" panose="02040503050406030204" pitchFamily="18" charset="0"/>
                      </a:rPr>
                      <m:t>𝑔</m:t>
                    </m:r>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𝔽</m:t>
                        </m:r>
                      </m:e>
                      <m:sup>
                        <m:r>
                          <a:rPr lang="en-US" sz="2200" i="1">
                            <a:latin typeface="Cambria Math" panose="02040503050406030204" pitchFamily="18" charset="0"/>
                          </a:rPr>
                          <m:t>𝑡</m:t>
                        </m:r>
                        <m:r>
                          <a:rPr lang="en-US" sz="2200" i="1">
                            <a:latin typeface="Cambria Math" panose="02040503050406030204" pitchFamily="18" charset="0"/>
                          </a:rPr>
                          <m:t>−1</m:t>
                        </m:r>
                      </m:sup>
                    </m:sSup>
                    <m:d>
                      <m:dPr>
                        <m:ctrlPr>
                          <a:rPr lang="en-US" sz="2200" i="1">
                            <a:latin typeface="Cambria Math" panose="02040503050406030204" pitchFamily="18" charset="0"/>
                          </a:rPr>
                        </m:ctrlPr>
                      </m:dPr>
                      <m:e>
                        <m:r>
                          <a:rPr lang="en-US" sz="2200" i="1">
                            <a:latin typeface="Cambria Math" panose="02040503050406030204" pitchFamily="18" charset="0"/>
                          </a:rPr>
                          <m:t>𝑋</m:t>
                        </m:r>
                      </m:e>
                    </m:d>
                  </m:oMath>
                </a14:m>
                <a:r>
                  <a:rPr lang="en-US" sz="2200" dirty="0">
                    <a:latin typeface="PT Serif" panose="020A0603040505020204" pitchFamily="18" charset="77"/>
                  </a:rPr>
                  <a:t>  for Shamir</a:t>
                </a:r>
              </a:p>
            </p:txBody>
          </p:sp>
        </mc:Choice>
        <mc:Fallback xmlns="">
          <p:sp>
            <p:nvSpPr>
              <p:cNvPr id="16" name="Rounded Rectangular Callout 15">
                <a:extLst>
                  <a:ext uri="{FF2B5EF4-FFF2-40B4-BE49-F238E27FC236}">
                    <a16:creationId xmlns:a16="http://schemas.microsoft.com/office/drawing/2014/main" id="{3EDED50F-9F15-EE48-AE66-0851438001EC}"/>
                  </a:ext>
                </a:extLst>
              </p:cNvPr>
              <p:cNvSpPr>
                <a:spLocks noRot="1" noChangeAspect="1" noMove="1" noResize="1" noEditPoints="1" noAdjustHandles="1" noChangeArrowheads="1" noChangeShapeType="1" noTextEdit="1"/>
              </p:cNvSpPr>
              <p:nvPr/>
            </p:nvSpPr>
            <p:spPr>
              <a:xfrm>
                <a:off x="7643962" y="1680371"/>
                <a:ext cx="4391527" cy="1232524"/>
              </a:xfrm>
              <a:prstGeom prst="wedgeRoundRectCallout">
                <a:avLst>
                  <a:gd name="adj1" fmla="val -115311"/>
                  <a:gd name="adj2" fmla="val -38455"/>
                  <a:gd name="adj3" fmla="val 16667"/>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5049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D2003B-95E6-419C-E0BC-43685984A71A}"/>
                  </a:ext>
                </a:extLst>
              </p:cNvPr>
              <p:cNvSpPr>
                <a:spLocks noGrp="1"/>
              </p:cNvSpPr>
              <p:nvPr>
                <p:ph idx="1"/>
              </p:nvPr>
            </p:nvSpPr>
            <p:spPr>
              <a:xfrm>
                <a:off x="252047" y="1253331"/>
                <a:ext cx="10515600" cy="4351338"/>
              </a:xfrm>
            </p:spPr>
            <p:txBody>
              <a:bodyPr/>
              <a:lstStyle/>
              <a:p>
                <a:pPr>
                  <a:lnSpc>
                    <a:spcPct val="150000"/>
                  </a:lnSpc>
                </a:pPr>
                <a:r>
                  <a:rPr lang="en-US" sz="2800" dirty="0">
                    <a:solidFill>
                      <a:schemeClr val="tx1">
                        <a:lumMod val="95000"/>
                        <a:lumOff val="5000"/>
                      </a:schemeClr>
                    </a:solidFill>
                    <a:latin typeface="PT Serif" panose="020A0603040505020204" pitchFamily="18" charset="77"/>
                  </a:rPr>
                  <a:t>Combine(</a:t>
                </a:r>
                <a14:m>
                  <m:oMath xmlns:m="http://schemas.openxmlformats.org/officeDocument/2006/math">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 </m:t>
                        </m:r>
                        <m:r>
                          <a:rPr lang="en-US" sz="2800" b="0" i="1" smtClean="0">
                            <a:solidFill>
                              <a:schemeClr val="tx1">
                                <a:lumMod val="95000"/>
                                <a:lumOff val="5000"/>
                              </a:schemeClr>
                            </a:solidFill>
                            <a:latin typeface="Cambria Math" panose="02040503050406030204" pitchFamily="18" charset="0"/>
                          </a:rPr>
                          <m:t>𝑦</m:t>
                        </m:r>
                      </m:e>
                      <m:sub>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𝑖</m:t>
                            </m:r>
                          </m:e>
                          <m:sub>
                            <m:r>
                              <a:rPr lang="en-US" sz="2800" b="0" i="1" smtClean="0">
                                <a:solidFill>
                                  <a:schemeClr val="tx1">
                                    <a:lumMod val="95000"/>
                                    <a:lumOff val="5000"/>
                                  </a:schemeClr>
                                </a:solidFill>
                                <a:latin typeface="Cambria Math" panose="02040503050406030204" pitchFamily="18" charset="0"/>
                              </a:rPr>
                              <m:t>1</m:t>
                            </m:r>
                          </m:sub>
                        </m:sSub>
                      </m:sub>
                    </m:sSub>
                    <m:r>
                      <a:rPr lang="en-US" sz="2800" b="0" i="1" smtClean="0">
                        <a:solidFill>
                          <a:schemeClr val="tx1">
                            <a:lumMod val="95000"/>
                            <a:lumOff val="5000"/>
                          </a:schemeClr>
                        </a:solidFill>
                        <a:latin typeface="Cambria Math" panose="02040503050406030204" pitchFamily="18" charset="0"/>
                      </a:rPr>
                      <m:t>, …, </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𝑦</m:t>
                        </m:r>
                      </m:e>
                      <m:sub>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𝑖</m:t>
                            </m:r>
                          </m:e>
                          <m:sub>
                            <m:r>
                              <a:rPr lang="en-US" sz="2800" b="0" i="1" smtClean="0">
                                <a:solidFill>
                                  <a:schemeClr val="tx1">
                                    <a:lumMod val="95000"/>
                                    <a:lumOff val="5000"/>
                                  </a:schemeClr>
                                </a:solidFill>
                                <a:latin typeface="Cambria Math" panose="02040503050406030204" pitchFamily="18" charset="0"/>
                              </a:rPr>
                              <m:t>𝑡</m:t>
                            </m:r>
                          </m:sub>
                        </m:sSub>
                      </m:sub>
                    </m:sSub>
                    <m:r>
                      <a:rPr lang="en-US" sz="2800" b="0" i="1" smtClean="0">
                        <a:solidFill>
                          <a:schemeClr val="tx1">
                            <a:lumMod val="95000"/>
                            <a:lumOff val="5000"/>
                          </a:schemeClr>
                        </a:solidFill>
                        <a:latin typeface="Cambria Math" panose="02040503050406030204" pitchFamily="18" charset="0"/>
                      </a:rPr>
                      <m:t> , </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𝜋</m:t>
                        </m:r>
                      </m:e>
                      <m:sub>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𝑖</m:t>
                            </m:r>
                          </m:e>
                          <m:sub>
                            <m:r>
                              <a:rPr lang="en-US" sz="2800" b="0" i="1" smtClean="0">
                                <a:solidFill>
                                  <a:schemeClr val="tx1">
                                    <a:lumMod val="95000"/>
                                    <a:lumOff val="5000"/>
                                  </a:schemeClr>
                                </a:solidFill>
                                <a:latin typeface="Cambria Math" panose="02040503050406030204" pitchFamily="18" charset="0"/>
                              </a:rPr>
                              <m:t>1</m:t>
                            </m:r>
                          </m:sub>
                        </m:sSub>
                      </m:sub>
                    </m:sSub>
                    <m:r>
                      <a:rPr lang="en-US" sz="2800" b="0" i="1" smtClean="0">
                        <a:solidFill>
                          <a:schemeClr val="tx1">
                            <a:lumMod val="95000"/>
                            <a:lumOff val="5000"/>
                          </a:schemeClr>
                        </a:solidFill>
                        <a:latin typeface="Cambria Math" panose="02040503050406030204" pitchFamily="18" charset="0"/>
                      </a:rPr>
                      <m:t> , …</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𝜋</m:t>
                        </m:r>
                      </m:e>
                      <m:sub>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𝑖</m:t>
                            </m:r>
                          </m:e>
                          <m:sub>
                            <m:r>
                              <a:rPr lang="en-US" sz="2800" b="0" i="1" smtClean="0">
                                <a:solidFill>
                                  <a:schemeClr val="tx1">
                                    <a:lumMod val="95000"/>
                                    <a:lumOff val="5000"/>
                                  </a:schemeClr>
                                </a:solidFill>
                                <a:latin typeface="Cambria Math" panose="02040503050406030204" pitchFamily="18" charset="0"/>
                              </a:rPr>
                              <m:t>𝑡</m:t>
                            </m:r>
                          </m:sub>
                        </m:sSub>
                      </m:sub>
                    </m:sSub>
                    <m:r>
                      <a:rPr lang="en-US" sz="2800" b="0" i="1" smtClean="0">
                        <a:solidFill>
                          <a:schemeClr val="tx1">
                            <a:lumMod val="95000"/>
                            <a:lumOff val="5000"/>
                          </a:schemeClr>
                        </a:solidFill>
                        <a:latin typeface="Cambria Math" panose="02040503050406030204" pitchFamily="18" charset="0"/>
                      </a:rPr>
                      <m:t> </m:t>
                    </m:r>
                  </m:oMath>
                </a14:m>
                <a:r>
                  <a:rPr lang="en-US" sz="2800" dirty="0">
                    <a:solidFill>
                      <a:schemeClr val="tx1">
                        <a:lumMod val="95000"/>
                        <a:lumOff val="5000"/>
                      </a:schemeClr>
                    </a:solidFill>
                    <a:latin typeface="PT Serif" panose="020A0603040505020204" pitchFamily="18" charset="77"/>
                  </a:rPr>
                  <a:t>)  	</a:t>
                </a:r>
                <a14:m>
                  <m:oMath xmlns:m="http://schemas.openxmlformats.org/officeDocument/2006/math">
                    <m:r>
                      <a:rPr lang="en-US" sz="2800" b="0" i="1" smtClean="0">
                        <a:solidFill>
                          <a:schemeClr val="tx1">
                            <a:lumMod val="95000"/>
                            <a:lumOff val="5000"/>
                          </a:schemeClr>
                        </a:solidFill>
                        <a:latin typeface="Cambria Math" panose="02040503050406030204" pitchFamily="18" charset="0"/>
                      </a:rPr>
                      <m:t>→   </m:t>
                    </m:r>
                    <m:r>
                      <a:rPr lang="en-US" sz="2800" b="0" i="1" smtClean="0">
                        <a:solidFill>
                          <a:schemeClr val="tx1">
                            <a:lumMod val="95000"/>
                            <a:lumOff val="5000"/>
                          </a:schemeClr>
                        </a:solidFill>
                        <a:latin typeface="Cambria Math" panose="02040503050406030204" pitchFamily="18" charset="0"/>
                      </a:rPr>
                      <m:t>𝑦</m:t>
                    </m:r>
                    <m:r>
                      <a:rPr lang="en-US" sz="2800" b="0" i="1" smtClean="0">
                        <a:solidFill>
                          <a:schemeClr val="tx1">
                            <a:lumMod val="95000"/>
                            <a:lumOff val="5000"/>
                          </a:schemeClr>
                        </a:solidFill>
                        <a:latin typeface="Cambria Math" panose="02040503050406030204" pitchFamily="18" charset="0"/>
                      </a:rPr>
                      <m:t> , </m:t>
                    </m:r>
                    <m:r>
                      <a:rPr lang="en-US" sz="2800" b="0" i="1" smtClean="0">
                        <a:solidFill>
                          <a:schemeClr val="tx1">
                            <a:lumMod val="95000"/>
                            <a:lumOff val="5000"/>
                          </a:schemeClr>
                        </a:solidFill>
                        <a:latin typeface="Cambria Math" panose="02040503050406030204" pitchFamily="18" charset="0"/>
                      </a:rPr>
                      <m:t>𝜋</m:t>
                    </m:r>
                  </m:oMath>
                </a14:m>
                <a:endParaRPr lang="en-US" dirty="0">
                  <a:latin typeface="PT Serif" panose="020A0603040505020204" pitchFamily="18" charset="77"/>
                </a:endParaRPr>
              </a:p>
              <a:p>
                <a:pPr>
                  <a:lnSpc>
                    <a:spcPct val="150000"/>
                  </a:lnSpc>
                </a:pPr>
                <a:r>
                  <a:rPr lang="en-US" dirty="0">
                    <a:latin typeface="PT Serif" panose="020A0603040505020204" pitchFamily="18" charset="77"/>
                  </a:rPr>
                  <a:t>Verify(</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𝑣𝑘</m:t>
                    </m:r>
                    <m:r>
                      <a:rPr lang="en-US" b="0" i="1" smtClean="0">
                        <a:latin typeface="Cambria Math" panose="02040503050406030204" pitchFamily="18" charset="0"/>
                      </a:rPr>
                      <m:t> , </m:t>
                    </m:r>
                    <m:r>
                      <a:rPr lang="en-US" b="0" i="1" smtClean="0">
                        <a:latin typeface="Cambria Math" panose="02040503050406030204" pitchFamily="18" charset="0"/>
                      </a:rPr>
                      <m:t>𝑧</m:t>
                    </m:r>
                    <m:r>
                      <a:rPr lang="en-US" b="0" i="1" smtClean="0">
                        <a:latin typeface="Cambria Math" panose="02040503050406030204" pitchFamily="18" charset="0"/>
                      </a:rPr>
                      <m:t> , </m:t>
                    </m:r>
                    <m:r>
                      <a:rPr lang="en-US" b="0" i="1" smtClean="0">
                        <a:latin typeface="Cambria Math" panose="02040503050406030204" pitchFamily="18" charset="0"/>
                      </a:rPr>
                      <m:t>𝑦</m:t>
                    </m:r>
                    <m:r>
                      <a:rPr lang="en-US" b="0" i="1" smtClean="0">
                        <a:latin typeface="Cambria Math" panose="02040503050406030204" pitchFamily="18" charset="0"/>
                      </a:rPr>
                      <m:t> , </m:t>
                    </m:r>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latin typeface="PT Serif" panose="020A0603040505020204" pitchFamily="18" charset="77"/>
                  </a:rPr>
                  <a:t>		 	</a:t>
                </a:r>
                <a:r>
                  <a:rPr lang="en-US" sz="2400"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rPr>
                      <m:t>∈{0,1} </m:t>
                    </m:r>
                  </m:oMath>
                </a14:m>
                <a:r>
                  <a:rPr lang="en-US" dirty="0">
                    <a:latin typeface="PT Serif" panose="020A0603040505020204" pitchFamily="18" charset="77"/>
                  </a:rPr>
                  <a:t>	</a:t>
                </a:r>
              </a:p>
              <a:p>
                <a:pPr>
                  <a:lnSpc>
                    <a:spcPct val="150000"/>
                  </a:lnSpc>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Trace</m:t>
                        </m:r>
                      </m:e>
                      <m:sup>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sup>
                    </m:sSup>
                    <m:r>
                      <a:rPr lang="en-US" b="0" i="0" smtClean="0">
                        <a:latin typeface="Cambria Math" panose="02040503050406030204" pitchFamily="18" charset="0"/>
                      </a:rPr>
                      <m:t>(</m:t>
                    </m:r>
                    <m:r>
                      <a:rPr lang="en-US" b="0" i="1" smtClean="0">
                        <a:latin typeface="Cambria Math" panose="02040503050406030204" pitchFamily="18" charset="0"/>
                      </a:rPr>
                      <m:t>𝑡𝑘</m:t>
                    </m:r>
                    <m:r>
                      <a:rPr lang="en-US" b="0" i="0" smtClean="0">
                        <a:latin typeface="Cambria Math" panose="02040503050406030204" pitchFamily="18" charset="0"/>
                      </a:rPr>
                      <m:t>)</m:t>
                    </m:r>
                  </m:oMath>
                </a14:m>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 </m:t>
                    </m:r>
                    <m:acc>
                      <m:accPr>
                        <m:chr m:val="̂"/>
                        <m:ctrlPr>
                          <a:rPr lang="en-US" i="1" dirty="0"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𝒥</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31D2003B-95E6-419C-E0BC-43685984A71A}"/>
                  </a:ext>
                </a:extLst>
              </p:cNvPr>
              <p:cNvSpPr>
                <a:spLocks noGrp="1" noRot="1" noChangeAspect="1" noMove="1" noResize="1" noEditPoints="1" noAdjustHandles="1" noChangeArrowheads="1" noChangeShapeType="1" noTextEdit="1"/>
              </p:cNvSpPr>
              <p:nvPr>
                <p:ph idx="1"/>
              </p:nvPr>
            </p:nvSpPr>
            <p:spPr>
              <a:xfrm>
                <a:off x="252047" y="1253331"/>
                <a:ext cx="10515600" cy="4351338"/>
              </a:xfrm>
              <a:blipFill>
                <a:blip r:embed="rId3"/>
                <a:stretch>
                  <a:fillRect l="-965"/>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C0147365-2736-1445-2EEF-5F417BBBFE83}"/>
              </a:ext>
            </a:extLst>
          </p:cNvPr>
          <p:cNvSpPr>
            <a:spLocks noGrp="1"/>
          </p:cNvSpPr>
          <p:nvPr>
            <p:ph type="title"/>
          </p:nvPr>
        </p:nvSpPr>
        <p:spPr>
          <a:xfrm>
            <a:off x="252047" y="95496"/>
            <a:ext cx="10515600" cy="1325563"/>
          </a:xfrm>
        </p:spPr>
        <p:txBody>
          <a:bodyPr/>
          <a:lstStyle/>
          <a:p>
            <a:r>
              <a:rPr lang="en-US" dirty="0">
                <a:latin typeface="PT Serif" panose="020A0603040505020204" pitchFamily="18" charset="77"/>
              </a:rPr>
              <a:t>Defining Traceable VRFs</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EBD06034-937D-80A1-A347-4B9E931EF777}"/>
                  </a:ext>
                </a:extLst>
              </p:cNvPr>
              <p:cNvSpPr/>
              <p:nvPr/>
            </p:nvSpPr>
            <p:spPr>
              <a:xfrm>
                <a:off x="5019308" y="4760336"/>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𝐸</m:t>
                      </m:r>
                    </m:oMath>
                  </m:oMathPara>
                </a14:m>
                <a:endParaRPr lang="en-US" sz="2600" dirty="0"/>
              </a:p>
            </p:txBody>
          </p:sp>
        </mc:Choice>
        <mc:Fallback xmlns="">
          <p:sp>
            <p:nvSpPr>
              <p:cNvPr id="5" name="Rounded Rectangle 4">
                <a:extLst>
                  <a:ext uri="{FF2B5EF4-FFF2-40B4-BE49-F238E27FC236}">
                    <a16:creationId xmlns:a16="http://schemas.microsoft.com/office/drawing/2014/main" id="{EBD06034-937D-80A1-A347-4B9E931EF777}"/>
                  </a:ext>
                </a:extLst>
              </p:cNvPr>
              <p:cNvSpPr>
                <a:spLocks noRot="1" noChangeAspect="1" noMove="1" noResize="1" noEditPoints="1" noAdjustHandles="1" noChangeArrowheads="1" noChangeShapeType="1" noTextEdit="1"/>
              </p:cNvSpPr>
              <p:nvPr/>
            </p:nvSpPr>
            <p:spPr>
              <a:xfrm>
                <a:off x="5019308" y="4760336"/>
                <a:ext cx="1341685" cy="1084407"/>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5D2515-2B8A-31C4-865B-5CB3D93E3F9F}"/>
                  </a:ext>
                </a:extLst>
              </p:cNvPr>
              <p:cNvSpPr txBox="1"/>
              <p:nvPr/>
            </p:nvSpPr>
            <p:spPr>
              <a:xfrm>
                <a:off x="7011367" y="5071706"/>
                <a:ext cx="69442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6" name="TextBox 5">
                <a:extLst>
                  <a:ext uri="{FF2B5EF4-FFF2-40B4-BE49-F238E27FC236}">
                    <a16:creationId xmlns:a16="http://schemas.microsoft.com/office/drawing/2014/main" id="{DE5D2515-2B8A-31C4-865B-5CB3D93E3F9F}"/>
                  </a:ext>
                </a:extLst>
              </p:cNvPr>
              <p:cNvSpPr txBox="1">
                <a:spLocks noRot="1" noChangeAspect="1" noMove="1" noResize="1" noEditPoints="1" noAdjustHandles="1" noChangeArrowheads="1" noChangeShapeType="1" noTextEdit="1"/>
              </p:cNvSpPr>
              <p:nvPr/>
            </p:nvSpPr>
            <p:spPr>
              <a:xfrm>
                <a:off x="7011367" y="5071706"/>
                <a:ext cx="694423" cy="461665"/>
              </a:xfrm>
              <a:prstGeom prst="rect">
                <a:avLst/>
              </a:prstGeom>
              <a:blipFill>
                <a:blip r:embed="rId5"/>
                <a:stretch>
                  <a:fillRect b="-810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AFF92031-400F-B5CE-EDE9-B54F526D771D}"/>
              </a:ext>
            </a:extLst>
          </p:cNvPr>
          <p:cNvCxnSpPr>
            <a:cxnSpLocks/>
            <a:stCxn id="5" idx="3"/>
            <a:endCxn id="6" idx="1"/>
          </p:cNvCxnSpPr>
          <p:nvPr/>
        </p:nvCxnSpPr>
        <p:spPr>
          <a:xfrm flipV="1">
            <a:off x="6360993" y="5302539"/>
            <a:ext cx="650374" cy="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54EF20-5EDC-6706-AC2C-8E927C869271}"/>
                  </a:ext>
                </a:extLst>
              </p:cNvPr>
              <p:cNvSpPr txBox="1"/>
              <p:nvPr/>
            </p:nvSpPr>
            <p:spPr>
              <a:xfrm>
                <a:off x="1185900" y="5355374"/>
                <a:ext cx="3159367" cy="77489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𝑓</m:t>
                    </m:r>
                  </m:oMath>
                </a14:m>
                <a:r>
                  <a:rPr lang="en-US" sz="2400" b="0" dirty="0">
                    <a:latin typeface="PT Serif" panose="020A0603040505020204" pitchFamily="18" charset="77"/>
                  </a:rPr>
                  <a:t> Evaluation shares</a:t>
                </a:r>
                <a:endParaRPr lang="en-US" sz="2400" b="0" i="1" dirty="0">
                  <a:latin typeface="PT Serif" panose="020A0603040505020204" pitchFamily="18" charset="77"/>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sub>
                      </m:sSub>
                    </m:oMath>
                  </m:oMathPara>
                </a14:m>
                <a:endParaRPr lang="en-US" sz="2400" i="1" dirty="0">
                  <a:latin typeface="PT Serif" panose="020A0603040505020204" pitchFamily="18" charset="77"/>
                </a:endParaRPr>
              </a:p>
            </p:txBody>
          </p:sp>
        </mc:Choice>
        <mc:Fallback xmlns="">
          <p:sp>
            <p:nvSpPr>
              <p:cNvPr id="8" name="TextBox 7">
                <a:extLst>
                  <a:ext uri="{FF2B5EF4-FFF2-40B4-BE49-F238E27FC236}">
                    <a16:creationId xmlns:a16="http://schemas.microsoft.com/office/drawing/2014/main" id="{CD54EF20-5EDC-6706-AC2C-8E927C869271}"/>
                  </a:ext>
                </a:extLst>
              </p:cNvPr>
              <p:cNvSpPr txBox="1">
                <a:spLocks noRot="1" noChangeAspect="1" noMove="1" noResize="1" noEditPoints="1" noAdjustHandles="1" noChangeArrowheads="1" noChangeShapeType="1" noTextEdit="1"/>
              </p:cNvSpPr>
              <p:nvPr/>
            </p:nvSpPr>
            <p:spPr>
              <a:xfrm>
                <a:off x="1185900" y="5355374"/>
                <a:ext cx="3159367" cy="774892"/>
              </a:xfrm>
              <a:prstGeom prst="rect">
                <a:avLst/>
              </a:prstGeom>
              <a:blipFill>
                <a:blip r:embed="rId6"/>
                <a:stretch>
                  <a:fillRect l="-3200" t="-11290" r="-5200" b="-1612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3599BF6-538E-6BF5-EF13-04B54B1C59A4}"/>
              </a:ext>
            </a:extLst>
          </p:cNvPr>
          <p:cNvCxnSpPr>
            <a:cxnSpLocks/>
          </p:cNvCxnSpPr>
          <p:nvPr/>
        </p:nvCxnSpPr>
        <p:spPr>
          <a:xfrm>
            <a:off x="4373216" y="5548721"/>
            <a:ext cx="646092" cy="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C75C2A-7F90-AC85-07C6-52CE4C088ADC}"/>
              </a:ext>
            </a:extLst>
          </p:cNvPr>
          <p:cNvCxnSpPr>
            <a:cxnSpLocks/>
          </p:cNvCxnSpPr>
          <p:nvPr/>
        </p:nvCxnSpPr>
        <p:spPr>
          <a:xfrm>
            <a:off x="4368934" y="5104046"/>
            <a:ext cx="646092" cy="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70B0B-F2BE-FD21-6D5E-3F5ED82C4B90}"/>
                  </a:ext>
                </a:extLst>
              </p:cNvPr>
              <p:cNvSpPr txBox="1"/>
              <p:nvPr/>
            </p:nvSpPr>
            <p:spPr>
              <a:xfrm>
                <a:off x="3235778" y="4919380"/>
                <a:ext cx="1206689" cy="369332"/>
              </a:xfrm>
              <a:prstGeom prst="rect">
                <a:avLst/>
              </a:prstGeom>
              <a:noFill/>
            </p:spPr>
            <p:txBody>
              <a:bodyPr wrap="square" lIns="0" tIns="0" rIns="0" bIns="0" rtlCol="0">
                <a:spAutoFit/>
              </a:bodyPr>
              <a:lstStyle/>
              <a:p>
                <a:r>
                  <a:rPr lang="en-US" sz="2400" b="0" dirty="0">
                    <a:latin typeface="PT Serif" panose="020A0603040505020204" pitchFamily="18" charset="77"/>
                  </a:rPr>
                  <a:t>Input </a:t>
                </a:r>
                <a14:m>
                  <m:oMath xmlns:m="http://schemas.openxmlformats.org/officeDocument/2006/math">
                    <m:r>
                      <a:rPr lang="en-US" sz="2400" b="0" i="1" smtClean="0">
                        <a:latin typeface="Cambria Math" panose="02040503050406030204" pitchFamily="18" charset="0"/>
                      </a:rPr>
                      <m:t>𝑧</m:t>
                    </m:r>
                  </m:oMath>
                </a14:m>
                <a:endParaRPr lang="en-US" sz="2400" b="0" i="1" dirty="0">
                  <a:latin typeface="PT Serif" panose="020A0603040505020204" pitchFamily="18" charset="77"/>
                </a:endParaRPr>
              </a:p>
            </p:txBody>
          </p:sp>
        </mc:Choice>
        <mc:Fallback xmlns="">
          <p:sp>
            <p:nvSpPr>
              <p:cNvPr id="13" name="TextBox 12">
                <a:extLst>
                  <a:ext uri="{FF2B5EF4-FFF2-40B4-BE49-F238E27FC236}">
                    <a16:creationId xmlns:a16="http://schemas.microsoft.com/office/drawing/2014/main" id="{37270B0B-F2BE-FD21-6D5E-3F5ED82C4B90}"/>
                  </a:ext>
                </a:extLst>
              </p:cNvPr>
              <p:cNvSpPr txBox="1">
                <a:spLocks noRot="1" noChangeAspect="1" noMove="1" noResize="1" noEditPoints="1" noAdjustHandles="1" noChangeArrowheads="1" noChangeShapeType="1" noTextEdit="1"/>
              </p:cNvSpPr>
              <p:nvPr/>
            </p:nvSpPr>
            <p:spPr>
              <a:xfrm>
                <a:off x="3235778" y="4919380"/>
                <a:ext cx="1206689" cy="369332"/>
              </a:xfrm>
              <a:prstGeom prst="rect">
                <a:avLst/>
              </a:prstGeom>
              <a:blipFill>
                <a:blip r:embed="rId7"/>
                <a:stretch>
                  <a:fillRect l="-14583" t="-26667" b="-50000"/>
                </a:stretch>
              </a:blipFill>
            </p:spPr>
            <p:txBody>
              <a:bodyPr/>
              <a:lstStyle/>
              <a:p>
                <a:r>
                  <a:rPr lang="en-US">
                    <a:noFill/>
                  </a:rPr>
                  <a:t> </a:t>
                </a:r>
              </a:p>
            </p:txBody>
          </p:sp>
        </mc:Fallback>
      </mc:AlternateContent>
    </p:spTree>
    <p:extLst>
      <p:ext uri="{BB962C8B-B14F-4D97-AF65-F5344CB8AC3E}">
        <p14:creationId xmlns:p14="http://schemas.microsoft.com/office/powerpoint/2010/main" val="23221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8"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9AD5-2664-1095-0B73-AE93ABDD843B}"/>
              </a:ext>
            </a:extLst>
          </p:cNvPr>
          <p:cNvSpPr>
            <a:spLocks noGrp="1"/>
          </p:cNvSpPr>
          <p:nvPr>
            <p:ph type="title"/>
          </p:nvPr>
        </p:nvSpPr>
        <p:spPr>
          <a:xfrm>
            <a:off x="252047" y="95496"/>
            <a:ext cx="10515600" cy="1325563"/>
          </a:xfrm>
        </p:spPr>
        <p:txBody>
          <a:bodyPr/>
          <a:lstStyle/>
          <a:p>
            <a:r>
              <a:rPr lang="en-US" dirty="0">
                <a:latin typeface="PT Serif" panose="020A0603040505020204" pitchFamily="18" charset="77"/>
              </a:rPr>
              <a:t>Defining Traceable VRFs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6C64A9-EB5A-7A28-AEE3-8BD6FEDB49B3}"/>
                  </a:ext>
                </a:extLst>
              </p:cNvPr>
              <p:cNvSpPr>
                <a:spLocks noGrp="1"/>
              </p:cNvSpPr>
              <p:nvPr>
                <p:ph idx="1"/>
              </p:nvPr>
            </p:nvSpPr>
            <p:spPr>
              <a:xfrm>
                <a:off x="252047" y="1218403"/>
                <a:ext cx="9114692" cy="1050469"/>
              </a:xfrm>
            </p:spPr>
            <p:txBody>
              <a:bodyPr>
                <a:normAutofit/>
              </a:bodyPr>
              <a:lstStyle/>
              <a:p>
                <a:r>
                  <a:rPr lang="en-US" sz="2600" dirty="0">
                    <a:solidFill>
                      <a:schemeClr val="tx1">
                        <a:lumMod val="95000"/>
                        <a:lumOff val="5000"/>
                      </a:schemeClr>
                    </a:solidFill>
                    <a:latin typeface="PT Serif" panose="020A0603040505020204" pitchFamily="18" charset="77"/>
                  </a:rPr>
                  <a:t>FuncSamp() </a:t>
                </a:r>
                <a14:m>
                  <m:oMath xmlns:m="http://schemas.openxmlformats.org/officeDocument/2006/math">
                    <m:r>
                      <a:rPr lang="en-US" sz="2600" b="0" i="1" smtClean="0">
                        <a:solidFill>
                          <a:schemeClr val="tx1">
                            <a:lumMod val="95000"/>
                            <a:lumOff val="5000"/>
                          </a:schemeClr>
                        </a:solidFill>
                        <a:latin typeface="Cambria Math" panose="02040503050406030204" pitchFamily="18" charset="0"/>
                      </a:rPr>
                      <m:t>→</m:t>
                    </m:r>
                    <m:d>
                      <m:dPr>
                        <m:ctrlPr>
                          <a:rPr lang="en-US" sz="2600" b="0" i="1" smtClean="0">
                            <a:solidFill>
                              <a:schemeClr val="tx1">
                                <a:lumMod val="95000"/>
                                <a:lumOff val="5000"/>
                              </a:schemeClr>
                            </a:solidFill>
                            <a:latin typeface="Cambria Math" panose="02040503050406030204" pitchFamily="18" charset="0"/>
                          </a:rPr>
                        </m:ctrlPr>
                      </m:dPr>
                      <m:e>
                        <m:r>
                          <a:rPr lang="en-US" sz="2600" b="0" i="1" smtClean="0">
                            <a:solidFill>
                              <a:schemeClr val="tx1">
                                <a:lumMod val="95000"/>
                                <a:lumOff val="5000"/>
                              </a:schemeClr>
                            </a:solidFill>
                            <a:latin typeface="Cambria Math" panose="02040503050406030204" pitchFamily="18" charset="0"/>
                          </a:rPr>
                          <m:t> </m:t>
                        </m:r>
                        <m:r>
                          <a:rPr lang="en-US" sz="2600" b="0" i="1" smtClean="0">
                            <a:solidFill>
                              <a:schemeClr val="tx1">
                                <a:lumMod val="95000"/>
                                <a:lumOff val="5000"/>
                              </a:schemeClr>
                            </a:solidFill>
                            <a:latin typeface="Cambria Math" panose="02040503050406030204" pitchFamily="18" charset="0"/>
                          </a:rPr>
                          <m:t>𝑒𝑘</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𝑣𝑘</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𝜌</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𝑡</m:t>
                        </m:r>
                        <m:sSub>
                          <m:sSubPr>
                            <m:ctrlPr>
                              <a:rPr lang="en-US" sz="2600" b="0" i="1" smtClean="0">
                                <a:solidFill>
                                  <a:schemeClr val="tx1">
                                    <a:lumMod val="95000"/>
                                    <a:lumOff val="5000"/>
                                  </a:schemeClr>
                                </a:solidFill>
                                <a:latin typeface="Cambria Math" panose="02040503050406030204" pitchFamily="18" charset="0"/>
                              </a:rPr>
                            </m:ctrlPr>
                          </m:sSubPr>
                          <m:e>
                            <m:r>
                              <a:rPr lang="en-US" sz="2600" b="0" i="1" smtClean="0">
                                <a:solidFill>
                                  <a:schemeClr val="tx1">
                                    <a:lumMod val="95000"/>
                                    <a:lumOff val="5000"/>
                                  </a:schemeClr>
                                </a:solidFill>
                                <a:latin typeface="Cambria Math" panose="02040503050406030204" pitchFamily="18" charset="0"/>
                              </a:rPr>
                              <m:t>𝑘</m:t>
                            </m:r>
                          </m:e>
                          <m:sub>
                            <m:r>
                              <a:rPr lang="en-US" sz="2600" b="0" i="1" smtClean="0">
                                <a:solidFill>
                                  <a:schemeClr val="tx1">
                                    <a:lumMod val="95000"/>
                                    <a:lumOff val="5000"/>
                                  </a:schemeClr>
                                </a:solidFill>
                                <a:latin typeface="Cambria Math" panose="02040503050406030204" pitchFamily="18" charset="0"/>
                              </a:rPr>
                              <m:t>0</m:t>
                            </m:r>
                          </m:sub>
                        </m:sSub>
                        <m:r>
                          <a:rPr lang="en-US" sz="2600" b="0" i="1" smtClean="0">
                            <a:solidFill>
                              <a:schemeClr val="tx1">
                                <a:lumMod val="95000"/>
                                <a:lumOff val="5000"/>
                              </a:schemeClr>
                            </a:solidFill>
                            <a:latin typeface="Cambria Math" panose="02040503050406030204" pitchFamily="18" charset="0"/>
                          </a:rPr>
                          <m:t> </m:t>
                        </m:r>
                      </m:e>
                    </m:d>
                  </m:oMath>
                </a14:m>
                <a:endParaRPr lang="en-US" sz="2600" b="0" dirty="0">
                  <a:solidFill>
                    <a:schemeClr val="tx1">
                      <a:lumMod val="95000"/>
                      <a:lumOff val="5000"/>
                    </a:schemeClr>
                  </a:solidFill>
                  <a:latin typeface="PT Serif" panose="020A0603040505020204" pitchFamily="18" charset="77"/>
                </a:endParaRPr>
              </a:p>
              <a:p>
                <a:r>
                  <a:rPr lang="en-US" sz="2600" dirty="0" err="1">
                    <a:solidFill>
                      <a:schemeClr val="tx1">
                        <a:lumMod val="95000"/>
                        <a:lumOff val="5000"/>
                      </a:schemeClr>
                    </a:solidFill>
                    <a:latin typeface="PT Serif" panose="020A0603040505020204" pitchFamily="18" charset="77"/>
                  </a:rPr>
                  <a:t>KeyShareGen</a:t>
                </a:r>
                <a:r>
                  <a:rPr lang="en-US" sz="2600" dirty="0">
                    <a:solidFill>
                      <a:schemeClr val="tx1">
                        <a:lumMod val="95000"/>
                        <a:lumOff val="5000"/>
                      </a:schemeClr>
                    </a:solidFill>
                    <a:latin typeface="PT Serif" panose="020A0603040505020204" pitchFamily="18" charset="77"/>
                  </a:rPr>
                  <a:t>(</a:t>
                </a:r>
                <a14:m>
                  <m:oMath xmlns:m="http://schemas.openxmlformats.org/officeDocument/2006/math">
                    <m:r>
                      <a:rPr lang="en-US" sz="2600" b="0" i="1" smtClean="0">
                        <a:solidFill>
                          <a:schemeClr val="tx1">
                            <a:lumMod val="95000"/>
                            <a:lumOff val="5000"/>
                          </a:schemeClr>
                        </a:solidFill>
                        <a:latin typeface="Cambria Math" panose="02040503050406030204" pitchFamily="18" charset="0"/>
                      </a:rPr>
                      <m:t> </m:t>
                    </m:r>
                    <m:r>
                      <a:rPr lang="en-US" sz="2600" b="0" i="1" smtClean="0">
                        <a:solidFill>
                          <a:schemeClr val="tx1">
                            <a:lumMod val="95000"/>
                            <a:lumOff val="5000"/>
                          </a:schemeClr>
                        </a:solidFill>
                        <a:latin typeface="Cambria Math" panose="02040503050406030204" pitchFamily="18" charset="0"/>
                      </a:rPr>
                      <m:t>𝑒𝑘</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𝑛</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𝑡</m:t>
                    </m:r>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𝜌</m:t>
                    </m:r>
                    <m:r>
                      <a:rPr lang="en-US" sz="2600" b="0" i="1" smtClean="0">
                        <a:solidFill>
                          <a:schemeClr val="tx1">
                            <a:lumMod val="95000"/>
                            <a:lumOff val="5000"/>
                          </a:schemeClr>
                        </a:solidFill>
                        <a:latin typeface="Cambria Math" panose="02040503050406030204" pitchFamily="18" charset="0"/>
                      </a:rPr>
                      <m:t> ;</m:t>
                    </m:r>
                    <m:r>
                      <a:rPr lang="en-US" sz="2600" b="0" i="1" smtClean="0">
                        <a:solidFill>
                          <a:schemeClr val="tx1">
                            <a:lumMod val="95000"/>
                            <a:lumOff val="5000"/>
                          </a:schemeClr>
                        </a:solidFill>
                        <a:latin typeface="Cambria Math" panose="02040503050406030204" pitchFamily="18" charset="0"/>
                      </a:rPr>
                      <m:t>𝑟</m:t>
                    </m:r>
                  </m:oMath>
                </a14:m>
                <a:r>
                  <a:rPr lang="en-US" sz="2600" dirty="0">
                    <a:solidFill>
                      <a:schemeClr val="tx1">
                        <a:lumMod val="95000"/>
                        <a:lumOff val="5000"/>
                      </a:schemeClr>
                    </a:solidFill>
                    <a:latin typeface="PT Serif" panose="020A0603040505020204" pitchFamily="18" charset="77"/>
                  </a:rPr>
                  <a:t>) </a:t>
                </a:r>
                <a14:m>
                  <m:oMath xmlns:m="http://schemas.openxmlformats.org/officeDocument/2006/math">
                    <m:r>
                      <a:rPr lang="en-US" sz="2600" b="0" i="1" smtClean="0">
                        <a:solidFill>
                          <a:schemeClr val="tx1">
                            <a:lumMod val="95000"/>
                            <a:lumOff val="5000"/>
                          </a:schemeClr>
                        </a:solidFill>
                        <a:latin typeface="Cambria Math" panose="02040503050406030204" pitchFamily="18" charset="0"/>
                      </a:rPr>
                      <m:t>→( </m:t>
                    </m:r>
                    <m:r>
                      <a:rPr lang="en-US" sz="2600" b="0" i="1" smtClean="0">
                        <a:solidFill>
                          <a:schemeClr val="tx1">
                            <a:lumMod val="95000"/>
                            <a:lumOff val="5000"/>
                          </a:schemeClr>
                        </a:solidFill>
                        <a:latin typeface="Cambria Math" panose="02040503050406030204" pitchFamily="18" charset="0"/>
                      </a:rPr>
                      <m:t>𝑒</m:t>
                    </m:r>
                    <m:sSub>
                      <m:sSubPr>
                        <m:ctrlPr>
                          <a:rPr lang="en-US" sz="2600" b="0" i="1" smtClean="0">
                            <a:solidFill>
                              <a:schemeClr val="tx1">
                                <a:lumMod val="95000"/>
                                <a:lumOff val="5000"/>
                              </a:schemeClr>
                            </a:solidFill>
                            <a:latin typeface="Cambria Math" panose="02040503050406030204" pitchFamily="18" charset="0"/>
                          </a:rPr>
                        </m:ctrlPr>
                      </m:sSubPr>
                      <m:e>
                        <m:r>
                          <a:rPr lang="en-US" sz="2600" b="0" i="1" smtClean="0">
                            <a:solidFill>
                              <a:schemeClr val="tx1">
                                <a:lumMod val="95000"/>
                                <a:lumOff val="5000"/>
                              </a:schemeClr>
                            </a:solidFill>
                            <a:latin typeface="Cambria Math" panose="02040503050406030204" pitchFamily="18" charset="0"/>
                          </a:rPr>
                          <m:t>𝑘</m:t>
                        </m:r>
                      </m:e>
                      <m:sub>
                        <m:r>
                          <a:rPr lang="en-US" sz="2600" b="0" i="1" smtClean="0">
                            <a:solidFill>
                              <a:schemeClr val="tx1">
                                <a:lumMod val="95000"/>
                                <a:lumOff val="5000"/>
                              </a:schemeClr>
                            </a:solidFill>
                            <a:latin typeface="Cambria Math" panose="02040503050406030204" pitchFamily="18" charset="0"/>
                          </a:rPr>
                          <m:t>𝑖</m:t>
                        </m:r>
                      </m:sub>
                    </m:sSub>
                    <m:r>
                      <a:rPr lang="en-US" sz="2600" b="0" i="1" smtClean="0">
                        <a:solidFill>
                          <a:schemeClr val="tx1">
                            <a:lumMod val="95000"/>
                            <a:lumOff val="5000"/>
                          </a:schemeClr>
                        </a:solidFill>
                        <a:latin typeface="Cambria Math" panose="02040503050406030204" pitchFamily="18" charset="0"/>
                      </a:rPr>
                      <m:t> ,  </m:t>
                    </m:r>
                    <m:r>
                      <a:rPr lang="en-US" sz="2600" b="0" i="1" smtClean="0">
                        <a:solidFill>
                          <a:schemeClr val="tx1">
                            <a:lumMod val="95000"/>
                            <a:lumOff val="5000"/>
                          </a:schemeClr>
                        </a:solidFill>
                        <a:latin typeface="Cambria Math" panose="02040503050406030204" pitchFamily="18" charset="0"/>
                      </a:rPr>
                      <m:t>𝑡</m:t>
                    </m:r>
                    <m:sSub>
                      <m:sSubPr>
                        <m:ctrlPr>
                          <a:rPr lang="en-US" sz="2600" b="0" i="1" smtClean="0">
                            <a:solidFill>
                              <a:schemeClr val="tx1">
                                <a:lumMod val="95000"/>
                                <a:lumOff val="5000"/>
                              </a:schemeClr>
                            </a:solidFill>
                            <a:latin typeface="Cambria Math" panose="02040503050406030204" pitchFamily="18" charset="0"/>
                          </a:rPr>
                        </m:ctrlPr>
                      </m:sSubPr>
                      <m:e>
                        <m:r>
                          <a:rPr lang="en-US" sz="2600" b="0" i="1" smtClean="0">
                            <a:solidFill>
                              <a:schemeClr val="tx1">
                                <a:lumMod val="95000"/>
                                <a:lumOff val="5000"/>
                              </a:schemeClr>
                            </a:solidFill>
                            <a:latin typeface="Cambria Math" panose="02040503050406030204" pitchFamily="18" charset="0"/>
                          </a:rPr>
                          <m:t>𝑘</m:t>
                        </m:r>
                      </m:e>
                      <m:sub>
                        <m:r>
                          <a:rPr lang="en-US" sz="2600" b="0" i="1" smtClean="0">
                            <a:solidFill>
                              <a:schemeClr val="tx1">
                                <a:lumMod val="95000"/>
                                <a:lumOff val="5000"/>
                              </a:schemeClr>
                            </a:solidFill>
                            <a:latin typeface="Cambria Math" panose="02040503050406030204" pitchFamily="18" charset="0"/>
                          </a:rPr>
                          <m:t>𝑖</m:t>
                        </m:r>
                      </m:sub>
                    </m:sSub>
                    <m:r>
                      <a:rPr lang="en-US" sz="2600" b="0" i="1" smtClean="0">
                        <a:solidFill>
                          <a:schemeClr val="tx1">
                            <a:lumMod val="95000"/>
                            <a:lumOff val="5000"/>
                          </a:schemeClr>
                        </a:solidFill>
                        <a:latin typeface="Cambria Math" panose="02040503050406030204" pitchFamily="18" charset="0"/>
                      </a:rPr>
                      <m:t> )</m:t>
                    </m:r>
                  </m:oMath>
                </a14:m>
                <a:endParaRPr lang="en-US" sz="2600" dirty="0">
                  <a:solidFill>
                    <a:schemeClr val="tx1">
                      <a:lumMod val="95000"/>
                      <a:lumOff val="5000"/>
                    </a:schemeClr>
                  </a:solidFill>
                </a:endParaRPr>
              </a:p>
            </p:txBody>
          </p:sp>
        </mc:Choice>
        <mc:Fallback xmlns="">
          <p:sp>
            <p:nvSpPr>
              <p:cNvPr id="3" name="Content Placeholder 2">
                <a:extLst>
                  <a:ext uri="{FF2B5EF4-FFF2-40B4-BE49-F238E27FC236}">
                    <a16:creationId xmlns:a16="http://schemas.microsoft.com/office/drawing/2014/main" id="{026C64A9-EB5A-7A28-AEE3-8BD6FEDB49B3}"/>
                  </a:ext>
                </a:extLst>
              </p:cNvPr>
              <p:cNvSpPr>
                <a:spLocks noGrp="1" noRot="1" noChangeAspect="1" noMove="1" noResize="1" noEditPoints="1" noAdjustHandles="1" noChangeArrowheads="1" noChangeShapeType="1" noTextEdit="1"/>
              </p:cNvSpPr>
              <p:nvPr>
                <p:ph idx="1"/>
              </p:nvPr>
            </p:nvSpPr>
            <p:spPr>
              <a:xfrm>
                <a:off x="252047" y="1218403"/>
                <a:ext cx="9114692" cy="1050469"/>
              </a:xfrm>
              <a:blipFill>
                <a:blip r:embed="rId3"/>
                <a:stretch>
                  <a:fillRect l="-974" t="-10843" b="-361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8A9705A-464C-F83D-9B31-1CA60F87DB11}"/>
              </a:ext>
            </a:extLst>
          </p:cNvPr>
          <p:cNvSpPr/>
          <p:nvPr/>
        </p:nvSpPr>
        <p:spPr>
          <a:xfrm>
            <a:off x="5410196" y="2223498"/>
            <a:ext cx="2273136" cy="1365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bg1"/>
                </a:solidFill>
                <a:latin typeface="PT Serif" panose="020A0603040505020204" pitchFamily="18" charset="77"/>
              </a:rPr>
              <a:t>KeyShareGen</a:t>
            </a:r>
            <a:endParaRPr lang="en-US" sz="2400" dirty="0">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7FEB8C-99AD-17B4-5BF8-EF8085CADCCF}"/>
                  </a:ext>
                </a:extLst>
              </p:cNvPr>
              <p:cNvSpPr txBox="1"/>
              <p:nvPr/>
            </p:nvSpPr>
            <p:spPr>
              <a:xfrm>
                <a:off x="2066305" y="2209618"/>
                <a:ext cx="2928255" cy="1327928"/>
              </a:xfrm>
              <a:prstGeom prst="rect">
                <a:avLst/>
              </a:prstGeom>
              <a:noFill/>
            </p:spPr>
            <p:txBody>
              <a:bodyPr wrap="square" rtlCol="0">
                <a:spAutoFit/>
              </a:bodyPr>
              <a:lstStyle/>
              <a:p>
                <a:pPr>
                  <a:lnSpc>
                    <a:spcPct val="125000"/>
                  </a:lnSpc>
                </a:pPr>
                <a14:m>
                  <m:oMath xmlns:m="http://schemas.openxmlformats.org/officeDocument/2006/math">
                    <m:r>
                      <a:rPr lang="en-US" sz="2200" b="0" i="1" smtClean="0">
                        <a:latin typeface="Cambria Math" panose="02040503050406030204" pitchFamily="18" charset="0"/>
                      </a:rPr>
                      <m:t>𝑛</m:t>
                    </m:r>
                    <m:r>
                      <a:rPr lang="en-US" sz="2200" b="0" i="1" smtClean="0">
                        <a:latin typeface="Cambria Math" panose="02040503050406030204" pitchFamily="18" charset="0"/>
                      </a:rPr>
                      <m:t>  ,  </m:t>
                    </m:r>
                    <m:r>
                      <a:rPr lang="en-US" sz="2200" b="0" i="1" smtClean="0">
                        <a:latin typeface="Cambria Math" panose="02040503050406030204" pitchFamily="18" charset="0"/>
                      </a:rPr>
                      <m:t>𝑡</m:t>
                    </m:r>
                    <m:r>
                      <a:rPr lang="en-US" sz="2200" b="0" i="1" smtClean="0">
                        <a:latin typeface="Cambria Math" panose="02040503050406030204" pitchFamily="18" charset="0"/>
                      </a:rPr>
                      <m:t> </m:t>
                    </m:r>
                  </m:oMath>
                </a14:m>
                <a:r>
                  <a:rPr lang="en-US" sz="2200" b="0" dirty="0">
                    <a:latin typeface="PT Serif" panose="020A0603040505020204" pitchFamily="18" charset="77"/>
                  </a:rPr>
                  <a:t> ,  </a:t>
                </a:r>
                <a14:m>
                  <m:oMath xmlns:m="http://schemas.openxmlformats.org/officeDocument/2006/math">
                    <m:r>
                      <a:rPr lang="en-US" sz="2200" b="0" i="1" smtClean="0">
                        <a:latin typeface="Cambria Math" panose="02040503050406030204" pitchFamily="18" charset="0"/>
                      </a:rPr>
                      <m:t>𝑒𝑘</m:t>
                    </m:r>
                  </m:oMath>
                </a14:m>
                <a:r>
                  <a:rPr lang="en-US" sz="2200" dirty="0">
                    <a:latin typeface="PT Serif" panose="020A0603040505020204" pitchFamily="18" charset="77"/>
                  </a:rPr>
                  <a:t> : Key</a:t>
                </a:r>
              </a:p>
              <a:p>
                <a:pPr>
                  <a:lnSpc>
                    <a:spcPct val="125000"/>
                  </a:lnSpc>
                </a:pPr>
                <a14:m>
                  <m:oMath xmlns:m="http://schemas.openxmlformats.org/officeDocument/2006/math">
                    <m:r>
                      <a:rPr lang="en-US" sz="2200" b="0" i="1" smtClean="0">
                        <a:latin typeface="Cambria Math" panose="02040503050406030204" pitchFamily="18" charset="0"/>
                      </a:rPr>
                      <m:t>𝜌</m:t>
                    </m:r>
                  </m:oMath>
                </a14:m>
                <a:r>
                  <a:rPr lang="en-US" sz="2200" dirty="0">
                    <a:latin typeface="PT Serif" panose="020A0603040505020204" pitchFamily="18" charset="77"/>
                  </a:rPr>
                  <a:t> : Correlation String</a:t>
                </a:r>
              </a:p>
              <a:p>
                <a:pPr>
                  <a:lnSpc>
                    <a:spcPct val="125000"/>
                  </a:lnSpc>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𝑟</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oMath>
                </a14:m>
                <a:r>
                  <a:rPr lang="en-US" sz="2200" b="0" dirty="0">
                    <a:latin typeface="PT Serif" panose="020A0603040505020204" pitchFamily="18" charset="77"/>
                  </a:rPr>
                  <a:t>: Randomness</a:t>
                </a:r>
                <a:endParaRPr lang="en-US" sz="2200" dirty="0">
                  <a:latin typeface="PT Serif" panose="020A0603040505020204" pitchFamily="18" charset="77"/>
                </a:endParaRPr>
              </a:p>
            </p:txBody>
          </p:sp>
        </mc:Choice>
        <mc:Fallback xmlns="">
          <p:sp>
            <p:nvSpPr>
              <p:cNvPr id="5" name="TextBox 4">
                <a:extLst>
                  <a:ext uri="{FF2B5EF4-FFF2-40B4-BE49-F238E27FC236}">
                    <a16:creationId xmlns:a16="http://schemas.microsoft.com/office/drawing/2014/main" id="{4B7FEB8C-99AD-17B4-5BF8-EF8085CADCCF}"/>
                  </a:ext>
                </a:extLst>
              </p:cNvPr>
              <p:cNvSpPr txBox="1">
                <a:spLocks noRot="1" noChangeAspect="1" noMove="1" noResize="1" noEditPoints="1" noAdjustHandles="1" noChangeArrowheads="1" noChangeShapeType="1" noTextEdit="1"/>
              </p:cNvSpPr>
              <p:nvPr/>
            </p:nvSpPr>
            <p:spPr>
              <a:xfrm>
                <a:off x="2066305" y="2209618"/>
                <a:ext cx="2928255" cy="1327928"/>
              </a:xfrm>
              <a:prstGeom prst="rect">
                <a:avLst/>
              </a:prstGeom>
              <a:blipFill>
                <a:blip r:embed="rId4"/>
                <a:stretch>
                  <a:fillRect b="-849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C0849662-8335-E6EA-587C-68C0942BF553}"/>
              </a:ext>
            </a:extLst>
          </p:cNvPr>
          <p:cNvCxnSpPr/>
          <p:nvPr/>
        </p:nvCxnSpPr>
        <p:spPr>
          <a:xfrm>
            <a:off x="4994560" y="2489251"/>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8BE00749-D830-6A28-2209-79149ACE0122}"/>
              </a:ext>
            </a:extLst>
          </p:cNvPr>
          <p:cNvCxnSpPr/>
          <p:nvPr/>
        </p:nvCxnSpPr>
        <p:spPr>
          <a:xfrm>
            <a:off x="4994560" y="2906432"/>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FE80DC-F5E3-370A-BDDB-21F392F26208}"/>
              </a:ext>
            </a:extLst>
          </p:cNvPr>
          <p:cNvCxnSpPr/>
          <p:nvPr/>
        </p:nvCxnSpPr>
        <p:spPr>
          <a:xfrm>
            <a:off x="4994560" y="3330418"/>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C530AC2-2609-8F3D-0277-FCB3A710F1C8}"/>
                  </a:ext>
                </a:extLst>
              </p:cNvPr>
              <p:cNvSpPr txBox="1"/>
              <p:nvPr/>
            </p:nvSpPr>
            <p:spPr>
              <a:xfrm>
                <a:off x="8098968" y="2675599"/>
                <a:ext cx="19097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m:t>
                      </m:r>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lang="en-US" sz="2400" dirty="0"/>
              </a:p>
            </p:txBody>
          </p:sp>
        </mc:Choice>
        <mc:Fallback xmlns="">
          <p:sp>
            <p:nvSpPr>
              <p:cNvPr id="9" name="TextBox 8">
                <a:extLst>
                  <a:ext uri="{FF2B5EF4-FFF2-40B4-BE49-F238E27FC236}">
                    <a16:creationId xmlns:a16="http://schemas.microsoft.com/office/drawing/2014/main" id="{2C530AC2-2609-8F3D-0277-FCB3A710F1C8}"/>
                  </a:ext>
                </a:extLst>
              </p:cNvPr>
              <p:cNvSpPr txBox="1">
                <a:spLocks noRot="1" noChangeAspect="1" noMove="1" noResize="1" noEditPoints="1" noAdjustHandles="1" noChangeArrowheads="1" noChangeShapeType="1" noTextEdit="1"/>
              </p:cNvSpPr>
              <p:nvPr/>
            </p:nvSpPr>
            <p:spPr>
              <a:xfrm>
                <a:off x="8098968" y="2675599"/>
                <a:ext cx="1909722" cy="461665"/>
              </a:xfrm>
              <a:prstGeom prst="rect">
                <a:avLst/>
              </a:prstGeom>
              <a:blipFill>
                <a:blip r:embed="rId5"/>
                <a:stretch>
                  <a:fillRect b="-15789"/>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6A4F6CFA-2FA2-4BFE-0CA5-B2D5DF03D753}"/>
              </a:ext>
            </a:extLst>
          </p:cNvPr>
          <p:cNvCxnSpPr/>
          <p:nvPr/>
        </p:nvCxnSpPr>
        <p:spPr>
          <a:xfrm>
            <a:off x="7683332" y="2906432"/>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7EC2C7-078C-1DAD-E71F-0B41D4DA6337}"/>
                  </a:ext>
                </a:extLst>
              </p:cNvPr>
              <p:cNvSpPr txBox="1"/>
              <p:nvPr/>
            </p:nvSpPr>
            <p:spPr>
              <a:xfrm>
                <a:off x="8098968" y="3979322"/>
                <a:ext cx="3672444" cy="700705"/>
              </a:xfrm>
              <a:prstGeom prst="rect">
                <a:avLst/>
              </a:prstGeom>
              <a:noFill/>
            </p:spPr>
            <p:txBody>
              <a:bodyPr wrap="square">
                <a:spAutoFit/>
              </a:bodyPr>
              <a:lstStyle/>
              <a:p>
                <a:pPr lvl="1">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𝑡𝑘</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US" sz="2400" b="0" i="1" smtClean="0">
                              <a:latin typeface="Cambria Math" panose="02040503050406030204" pitchFamily="18" charset="0"/>
                            </a:rPr>
                            <m:t>𝑛</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oMath>
                  </m:oMathPara>
                </a14:m>
                <a:endParaRPr lang="en-US" sz="2400" dirty="0">
                  <a:latin typeface="PT Serif" panose="020A0603040505020204" pitchFamily="18" charset="77"/>
                </a:endParaRPr>
              </a:p>
            </p:txBody>
          </p:sp>
        </mc:Choice>
        <mc:Fallback xmlns="">
          <p:sp>
            <p:nvSpPr>
              <p:cNvPr id="11" name="TextBox 10">
                <a:extLst>
                  <a:ext uri="{FF2B5EF4-FFF2-40B4-BE49-F238E27FC236}">
                    <a16:creationId xmlns:a16="http://schemas.microsoft.com/office/drawing/2014/main" id="{BC7EC2C7-078C-1DAD-E71F-0B41D4DA6337}"/>
                  </a:ext>
                </a:extLst>
              </p:cNvPr>
              <p:cNvSpPr txBox="1">
                <a:spLocks noRot="1" noChangeAspect="1" noMove="1" noResize="1" noEditPoints="1" noAdjustHandles="1" noChangeArrowheads="1" noChangeShapeType="1" noTextEdit="1"/>
              </p:cNvSpPr>
              <p:nvPr/>
            </p:nvSpPr>
            <p:spPr>
              <a:xfrm>
                <a:off x="8098968" y="3979322"/>
                <a:ext cx="3672444" cy="700705"/>
              </a:xfrm>
              <a:prstGeom prst="rect">
                <a:avLst/>
              </a:prstGeom>
              <a:blipFill>
                <a:blip r:embed="rId6"/>
                <a:stretch>
                  <a:fillRect r="-1034" b="-3571"/>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59FC2FBD-D766-1B1F-37D2-216DD8C56017}"/>
              </a:ext>
            </a:extLst>
          </p:cNvPr>
          <p:cNvSpPr/>
          <p:nvPr/>
        </p:nvSpPr>
        <p:spPr>
          <a:xfrm>
            <a:off x="5410196" y="5398804"/>
            <a:ext cx="2273136" cy="1365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bg1"/>
                </a:solidFill>
                <a:latin typeface="PT Serif" panose="020A0603040505020204" pitchFamily="18" charset="77"/>
              </a:rPr>
              <a:t>KeyShareGen</a:t>
            </a:r>
            <a:endParaRPr lang="en-US" sz="2400" dirty="0"/>
          </a:p>
        </p:txBody>
      </p:sp>
      <p:cxnSp>
        <p:nvCxnSpPr>
          <p:cNvPr id="13" name="Straight Arrow Connector 12">
            <a:extLst>
              <a:ext uri="{FF2B5EF4-FFF2-40B4-BE49-F238E27FC236}">
                <a16:creationId xmlns:a16="http://schemas.microsoft.com/office/drawing/2014/main" id="{1A93D59C-F783-7FEE-0FB5-0EFB455E31AD}"/>
              </a:ext>
            </a:extLst>
          </p:cNvPr>
          <p:cNvCxnSpPr/>
          <p:nvPr/>
        </p:nvCxnSpPr>
        <p:spPr>
          <a:xfrm>
            <a:off x="4994560" y="5664557"/>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D0D021F-AE5B-7A86-9497-7D896FAE5923}"/>
              </a:ext>
            </a:extLst>
          </p:cNvPr>
          <p:cNvCxnSpPr/>
          <p:nvPr/>
        </p:nvCxnSpPr>
        <p:spPr>
          <a:xfrm>
            <a:off x="4994560" y="6081738"/>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25D4A0C-544E-A16D-08CC-D696B5AED6F1}"/>
              </a:ext>
            </a:extLst>
          </p:cNvPr>
          <p:cNvCxnSpPr/>
          <p:nvPr/>
        </p:nvCxnSpPr>
        <p:spPr>
          <a:xfrm>
            <a:off x="4994560" y="6505724"/>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F53DA12-FE74-468F-162A-BE5A59013194}"/>
              </a:ext>
            </a:extLst>
          </p:cNvPr>
          <p:cNvCxnSpPr/>
          <p:nvPr/>
        </p:nvCxnSpPr>
        <p:spPr>
          <a:xfrm>
            <a:off x="7683332" y="6081738"/>
            <a:ext cx="415636"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387721B-EE92-F6FD-D5AA-2C1AB216EFAE}"/>
              </a:ext>
            </a:extLst>
          </p:cNvPr>
          <p:cNvSpPr txBox="1"/>
          <p:nvPr/>
        </p:nvSpPr>
        <p:spPr>
          <a:xfrm>
            <a:off x="214745" y="2184644"/>
            <a:ext cx="1882238" cy="461665"/>
          </a:xfrm>
          <a:prstGeom prst="rect">
            <a:avLst/>
          </a:prstGeom>
          <a:noFill/>
        </p:spPr>
        <p:txBody>
          <a:bodyPr wrap="square" rtlCol="0">
            <a:spAutoFit/>
          </a:bodyPr>
          <a:lstStyle/>
          <a:p>
            <a:r>
              <a:rPr lang="en-US" sz="2400" dirty="0">
                <a:solidFill>
                  <a:schemeClr val="accent1">
                    <a:lumMod val="60000"/>
                    <a:lumOff val="40000"/>
                  </a:schemeClr>
                </a:solidFill>
                <a:latin typeface="PT Serif" panose="020A0603040505020204" pitchFamily="18" charset="77"/>
              </a:rPr>
              <a:t>e.g. Shamir: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55CBF61-CCA0-AD16-86A3-E990CFE46AC0}"/>
                  </a:ext>
                </a:extLst>
              </p:cNvPr>
              <p:cNvSpPr txBox="1"/>
              <p:nvPr/>
            </p:nvSpPr>
            <p:spPr>
              <a:xfrm>
                <a:off x="354031" y="2646327"/>
                <a:ext cx="1603666" cy="515526"/>
              </a:xfrm>
              <a:prstGeom prst="rect">
                <a:avLst/>
              </a:prstGeom>
              <a:noFill/>
            </p:spPr>
            <p:txBody>
              <a:bodyPr wrap="square">
                <a:spAutoFit/>
              </a:bodyPr>
              <a:lstStyle/>
              <a:p>
                <a:pPr>
                  <a:lnSpc>
                    <a:spcPct val="125000"/>
                  </a:lnSpc>
                </a:pPr>
                <a14:m>
                  <m:oMathPara xmlns:m="http://schemas.openxmlformats.org/officeDocument/2006/math">
                    <m:oMathParaPr>
                      <m:jc m:val="centerGroup"/>
                    </m:oMathParaPr>
                    <m:oMath xmlns:m="http://schemas.openxmlformats.org/officeDocument/2006/math">
                      <m:r>
                        <a:rPr lang="en-US" sz="2200" b="0" i="1" smtClean="0">
                          <a:solidFill>
                            <a:schemeClr val="accent1">
                              <a:lumMod val="60000"/>
                              <a:lumOff val="40000"/>
                            </a:schemeClr>
                          </a:solidFill>
                          <a:latin typeface="Cambria Math" panose="02040503050406030204" pitchFamily="18" charset="0"/>
                        </a:rPr>
                        <m:t>𝑔</m:t>
                      </m:r>
                    </m:oMath>
                  </m:oMathPara>
                </a14:m>
                <a:endParaRPr lang="en-US" sz="2200" dirty="0">
                  <a:solidFill>
                    <a:schemeClr val="accent1">
                      <a:lumMod val="60000"/>
                      <a:lumOff val="40000"/>
                    </a:schemeClr>
                  </a:solidFill>
                  <a:latin typeface="PT Serif" panose="020A0603040505020204" pitchFamily="18" charset="77"/>
                </a:endParaRPr>
              </a:p>
            </p:txBody>
          </p:sp>
        </mc:Choice>
        <mc:Fallback xmlns="">
          <p:sp>
            <p:nvSpPr>
              <p:cNvPr id="19" name="TextBox 18">
                <a:extLst>
                  <a:ext uri="{FF2B5EF4-FFF2-40B4-BE49-F238E27FC236}">
                    <a16:creationId xmlns:a16="http://schemas.microsoft.com/office/drawing/2014/main" id="{655CBF61-CCA0-AD16-86A3-E990CFE46AC0}"/>
                  </a:ext>
                </a:extLst>
              </p:cNvPr>
              <p:cNvSpPr txBox="1">
                <a:spLocks noRot="1" noChangeAspect="1" noMove="1" noResize="1" noEditPoints="1" noAdjustHandles="1" noChangeArrowheads="1" noChangeShapeType="1" noTextEdit="1"/>
              </p:cNvSpPr>
              <p:nvPr/>
            </p:nvSpPr>
            <p:spPr>
              <a:xfrm>
                <a:off x="354031" y="2646327"/>
                <a:ext cx="1603666" cy="515526"/>
              </a:xfrm>
              <a:prstGeom prst="rect">
                <a:avLst/>
              </a:prstGeom>
              <a:blipFill>
                <a:blip r:embed="rId7"/>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F603947B-90B6-AF7E-1D38-3149B6CBEC6C}"/>
              </a:ext>
            </a:extLst>
          </p:cNvPr>
          <p:cNvCxnSpPr/>
          <p:nvPr/>
        </p:nvCxnSpPr>
        <p:spPr>
          <a:xfrm>
            <a:off x="1570636" y="2938099"/>
            <a:ext cx="390154" cy="0"/>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CCC6A1-4E0A-72CE-73D9-54A54221A484}"/>
                  </a:ext>
                </a:extLst>
              </p:cNvPr>
              <p:cNvSpPr txBox="1"/>
              <p:nvPr/>
            </p:nvSpPr>
            <p:spPr>
              <a:xfrm>
                <a:off x="354031" y="5787197"/>
                <a:ext cx="1603666" cy="515526"/>
              </a:xfrm>
              <a:prstGeom prst="rect">
                <a:avLst/>
              </a:prstGeom>
              <a:noFill/>
            </p:spPr>
            <p:txBody>
              <a:bodyPr wrap="square">
                <a:spAutoFit/>
              </a:bodyPr>
              <a:lstStyle/>
              <a:p>
                <a:pPr>
                  <a:lnSpc>
                    <a:spcPct val="125000"/>
                  </a:lnSpc>
                </a:pPr>
                <a14:m>
                  <m:oMathPara xmlns:m="http://schemas.openxmlformats.org/officeDocument/2006/math">
                    <m:oMathParaPr>
                      <m:jc m:val="centerGroup"/>
                    </m:oMathParaPr>
                    <m:oMath xmlns:m="http://schemas.openxmlformats.org/officeDocument/2006/math">
                      <m:r>
                        <a:rPr lang="en-US" sz="2200" b="0" i="1" smtClean="0">
                          <a:solidFill>
                            <a:schemeClr val="accent1">
                              <a:lumMod val="60000"/>
                              <a:lumOff val="40000"/>
                            </a:schemeClr>
                          </a:solidFill>
                          <a:latin typeface="Cambria Math" panose="02040503050406030204" pitchFamily="18" charset="0"/>
                        </a:rPr>
                        <m:t>𝑔</m:t>
                      </m:r>
                    </m:oMath>
                  </m:oMathPara>
                </a14:m>
                <a:endParaRPr lang="en-US" sz="2200" dirty="0">
                  <a:solidFill>
                    <a:schemeClr val="accent1">
                      <a:lumMod val="60000"/>
                      <a:lumOff val="40000"/>
                    </a:schemeClr>
                  </a:solidFill>
                  <a:latin typeface="PT Serif" panose="020A0603040505020204" pitchFamily="18" charset="77"/>
                </a:endParaRPr>
              </a:p>
            </p:txBody>
          </p:sp>
        </mc:Choice>
        <mc:Fallback xmlns="">
          <p:sp>
            <p:nvSpPr>
              <p:cNvPr id="21" name="TextBox 20">
                <a:extLst>
                  <a:ext uri="{FF2B5EF4-FFF2-40B4-BE49-F238E27FC236}">
                    <a16:creationId xmlns:a16="http://schemas.microsoft.com/office/drawing/2014/main" id="{7ECCC6A1-4E0A-72CE-73D9-54A54221A484}"/>
                  </a:ext>
                </a:extLst>
              </p:cNvPr>
              <p:cNvSpPr txBox="1">
                <a:spLocks noRot="1" noChangeAspect="1" noMove="1" noResize="1" noEditPoints="1" noAdjustHandles="1" noChangeArrowheads="1" noChangeShapeType="1" noTextEdit="1"/>
              </p:cNvSpPr>
              <p:nvPr/>
            </p:nvSpPr>
            <p:spPr>
              <a:xfrm>
                <a:off x="354031" y="5787197"/>
                <a:ext cx="1603666" cy="515526"/>
              </a:xfrm>
              <a:prstGeom prst="rect">
                <a:avLst/>
              </a:prstGeom>
              <a:blipFill>
                <a:blip r:embed="rId8"/>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9721AB85-08B6-E8EA-11AB-05B7CE25884C}"/>
              </a:ext>
            </a:extLst>
          </p:cNvPr>
          <p:cNvCxnSpPr/>
          <p:nvPr/>
        </p:nvCxnSpPr>
        <p:spPr>
          <a:xfrm>
            <a:off x="1570636" y="6078969"/>
            <a:ext cx="390154" cy="0"/>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6B4C746-AEB8-C2C9-3054-F564322E0641}"/>
                  </a:ext>
                </a:extLst>
              </p:cNvPr>
              <p:cNvSpPr txBox="1"/>
              <p:nvPr/>
            </p:nvSpPr>
            <p:spPr>
              <a:xfrm>
                <a:off x="2088566" y="5404256"/>
                <a:ext cx="2928255" cy="1327928"/>
              </a:xfrm>
              <a:prstGeom prst="rect">
                <a:avLst/>
              </a:prstGeom>
              <a:noFill/>
            </p:spPr>
            <p:txBody>
              <a:bodyPr wrap="square" rtlCol="0">
                <a:spAutoFit/>
              </a:bodyPr>
              <a:lstStyle/>
              <a:p>
                <a:pPr>
                  <a:lnSpc>
                    <a:spcPct val="125000"/>
                  </a:lnSpc>
                </a:pPr>
                <a14:m>
                  <m:oMath xmlns:m="http://schemas.openxmlformats.org/officeDocument/2006/math">
                    <m:r>
                      <a:rPr lang="en-US" sz="2200" b="0" i="1" smtClean="0">
                        <a:latin typeface="Cambria Math" panose="02040503050406030204" pitchFamily="18" charset="0"/>
                      </a:rPr>
                      <m:t>𝑛</m:t>
                    </m:r>
                    <m:r>
                      <a:rPr lang="en-US" sz="2200" b="0" i="1" smtClean="0">
                        <a:latin typeface="Cambria Math" panose="02040503050406030204" pitchFamily="18" charset="0"/>
                      </a:rPr>
                      <m:t>  ,  </m:t>
                    </m:r>
                    <m:r>
                      <a:rPr lang="en-US" sz="2200" b="0" i="1" smtClean="0">
                        <a:latin typeface="Cambria Math" panose="02040503050406030204" pitchFamily="18" charset="0"/>
                      </a:rPr>
                      <m:t>𝑡</m:t>
                    </m:r>
                    <m:r>
                      <a:rPr lang="en-US" sz="2200" b="0" i="1" smtClean="0">
                        <a:latin typeface="Cambria Math" panose="02040503050406030204" pitchFamily="18" charset="0"/>
                      </a:rPr>
                      <m:t> </m:t>
                    </m:r>
                  </m:oMath>
                </a14:m>
                <a:r>
                  <a:rPr lang="en-US" sz="2200" b="0" dirty="0">
                    <a:latin typeface="PT Serif" panose="020A0603040505020204" pitchFamily="18" charset="77"/>
                  </a:rPr>
                  <a:t> ,  </a:t>
                </a:r>
                <a14:m>
                  <m:oMath xmlns:m="http://schemas.openxmlformats.org/officeDocument/2006/math">
                    <m:r>
                      <a:rPr lang="en-US" sz="2200" b="0" i="1" smtClean="0">
                        <a:latin typeface="Cambria Math" panose="02040503050406030204" pitchFamily="18" charset="0"/>
                      </a:rPr>
                      <m:t>𝑠</m:t>
                    </m:r>
                  </m:oMath>
                </a14:m>
                <a:r>
                  <a:rPr lang="en-US" sz="2200" dirty="0">
                    <a:latin typeface="PT Serif" panose="020A0603040505020204" pitchFamily="18" charset="77"/>
                  </a:rPr>
                  <a:t> : Secret</a:t>
                </a:r>
              </a:p>
              <a:p>
                <a:pPr>
                  <a:lnSpc>
                    <a:spcPct val="125000"/>
                  </a:lnSpc>
                </a:pPr>
                <a14:m>
                  <m:oMath xmlns:m="http://schemas.openxmlformats.org/officeDocument/2006/math">
                    <m:r>
                      <a:rPr lang="en-US" sz="2200" b="0" i="1" smtClean="0">
                        <a:latin typeface="Cambria Math" panose="02040503050406030204" pitchFamily="18" charset="0"/>
                      </a:rPr>
                      <m:t>𝜌</m:t>
                    </m:r>
                  </m:oMath>
                </a14:m>
                <a:r>
                  <a:rPr lang="en-US" sz="2200" dirty="0">
                    <a:latin typeface="PT Serif" panose="020A0603040505020204" pitchFamily="18" charset="77"/>
                  </a:rPr>
                  <a:t> : Correlation String</a:t>
                </a:r>
              </a:p>
              <a:p>
                <a:pPr>
                  <a:lnSpc>
                    <a:spcPct val="125000"/>
                  </a:lnSpc>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𝑟</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 </m:t>
                    </m:r>
                  </m:oMath>
                </a14:m>
                <a:r>
                  <a:rPr lang="en-US" sz="2200" b="0" dirty="0">
                    <a:latin typeface="PT Serif" panose="020A0603040505020204" pitchFamily="18" charset="77"/>
                  </a:rPr>
                  <a:t>: Randomness</a:t>
                </a:r>
                <a:endParaRPr lang="en-US" sz="2200" dirty="0">
                  <a:latin typeface="PT Serif" panose="020A0603040505020204" pitchFamily="18" charset="77"/>
                </a:endParaRPr>
              </a:p>
            </p:txBody>
          </p:sp>
        </mc:Choice>
        <mc:Fallback xmlns="">
          <p:sp>
            <p:nvSpPr>
              <p:cNvPr id="23" name="TextBox 22">
                <a:extLst>
                  <a:ext uri="{FF2B5EF4-FFF2-40B4-BE49-F238E27FC236}">
                    <a16:creationId xmlns:a16="http://schemas.microsoft.com/office/drawing/2014/main" id="{96B4C746-AEB8-C2C9-3054-F564322E0641}"/>
                  </a:ext>
                </a:extLst>
              </p:cNvPr>
              <p:cNvSpPr txBox="1">
                <a:spLocks noRot="1" noChangeAspect="1" noMove="1" noResize="1" noEditPoints="1" noAdjustHandles="1" noChangeArrowheads="1" noChangeShapeType="1" noTextEdit="1"/>
              </p:cNvSpPr>
              <p:nvPr/>
            </p:nvSpPr>
            <p:spPr>
              <a:xfrm>
                <a:off x="2088566" y="5404256"/>
                <a:ext cx="2928255" cy="1327928"/>
              </a:xfrm>
              <a:prstGeom prst="rect">
                <a:avLst/>
              </a:prstGeom>
              <a:blipFill>
                <a:blip r:embed="rId9"/>
                <a:stretch>
                  <a:fillRect l="-431"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2F85AE4-E7C8-3031-BC46-F7BB089C6A23}"/>
                  </a:ext>
                </a:extLst>
              </p:cNvPr>
              <p:cNvSpPr txBox="1"/>
              <p:nvPr/>
            </p:nvSpPr>
            <p:spPr>
              <a:xfrm>
                <a:off x="8459701" y="3198992"/>
                <a:ext cx="69717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accent1">
                              <a:lumMod val="60000"/>
                              <a:lumOff val="40000"/>
                            </a:schemeClr>
                          </a:solidFill>
                          <a:latin typeface="Cambria Math" panose="02040503050406030204" pitchFamily="18" charset="0"/>
                        </a:rPr>
                        <m:t>𝑔</m:t>
                      </m:r>
                      <m:r>
                        <a:rPr lang="en-US" sz="2200" b="0" i="1" smtClean="0">
                          <a:solidFill>
                            <a:schemeClr val="accent1">
                              <a:lumMod val="60000"/>
                              <a:lumOff val="40000"/>
                            </a:schemeClr>
                          </a:solidFill>
                          <a:latin typeface="Cambria Math" panose="02040503050406030204" pitchFamily="18" charset="0"/>
                        </a:rPr>
                        <m:t>(</m:t>
                      </m:r>
                      <m:sSub>
                        <m:sSubPr>
                          <m:ctrlPr>
                            <a:rPr lang="en-US" sz="2200" b="0" i="1" smtClean="0">
                              <a:solidFill>
                                <a:schemeClr val="accent1">
                                  <a:lumMod val="60000"/>
                                  <a:lumOff val="40000"/>
                                </a:schemeClr>
                              </a:solidFill>
                              <a:latin typeface="Cambria Math" panose="02040503050406030204" pitchFamily="18" charset="0"/>
                            </a:rPr>
                          </m:ctrlPr>
                        </m:sSubPr>
                        <m:e>
                          <m:r>
                            <a:rPr lang="en-US" sz="2200" b="0" i="1" smtClean="0">
                              <a:solidFill>
                                <a:schemeClr val="accent1">
                                  <a:lumMod val="60000"/>
                                  <a:lumOff val="40000"/>
                                </a:schemeClr>
                              </a:solidFill>
                              <a:latin typeface="Cambria Math" panose="02040503050406030204" pitchFamily="18" charset="0"/>
                            </a:rPr>
                            <m:t>𝑟</m:t>
                          </m:r>
                        </m:e>
                        <m:sub>
                          <m:r>
                            <a:rPr lang="en-US" sz="2200" b="0" i="1" smtClean="0">
                              <a:solidFill>
                                <a:schemeClr val="accent1">
                                  <a:lumMod val="60000"/>
                                  <a:lumOff val="40000"/>
                                </a:schemeClr>
                              </a:solidFill>
                              <a:latin typeface="Cambria Math" panose="02040503050406030204" pitchFamily="18" charset="0"/>
                            </a:rPr>
                            <m:t>1</m:t>
                          </m:r>
                        </m:sub>
                      </m:sSub>
                      <m:r>
                        <a:rPr lang="en-US" sz="2200" b="0" i="1" smtClean="0">
                          <a:solidFill>
                            <a:schemeClr val="accent1">
                              <a:lumMod val="60000"/>
                              <a:lumOff val="40000"/>
                            </a:schemeClr>
                          </a:solidFill>
                          <a:latin typeface="Cambria Math" panose="02040503050406030204" pitchFamily="18" charset="0"/>
                        </a:rPr>
                        <m:t>)</m:t>
                      </m:r>
                    </m:oMath>
                  </m:oMathPara>
                </a14:m>
                <a:endParaRPr lang="en-US" sz="2200" dirty="0">
                  <a:solidFill>
                    <a:schemeClr val="accent1">
                      <a:lumMod val="60000"/>
                      <a:lumOff val="40000"/>
                    </a:schemeClr>
                  </a:solidFill>
                </a:endParaRPr>
              </a:p>
            </p:txBody>
          </p:sp>
        </mc:Choice>
        <mc:Fallback xmlns="">
          <p:sp>
            <p:nvSpPr>
              <p:cNvPr id="24" name="TextBox 23">
                <a:extLst>
                  <a:ext uri="{FF2B5EF4-FFF2-40B4-BE49-F238E27FC236}">
                    <a16:creationId xmlns:a16="http://schemas.microsoft.com/office/drawing/2014/main" id="{F2F85AE4-E7C8-3031-BC46-F7BB089C6A23}"/>
                  </a:ext>
                </a:extLst>
              </p:cNvPr>
              <p:cNvSpPr txBox="1">
                <a:spLocks noRot="1" noChangeAspect="1" noMove="1" noResize="1" noEditPoints="1" noAdjustHandles="1" noChangeArrowheads="1" noChangeShapeType="1" noTextEdit="1"/>
              </p:cNvSpPr>
              <p:nvPr/>
            </p:nvSpPr>
            <p:spPr>
              <a:xfrm>
                <a:off x="8459701" y="3198992"/>
                <a:ext cx="697178" cy="338554"/>
              </a:xfrm>
              <a:prstGeom prst="rect">
                <a:avLst/>
              </a:prstGeom>
              <a:blipFill>
                <a:blip r:embed="rId10"/>
                <a:stretch>
                  <a:fillRect l="-10909" t="-7407" r="-1636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C7000AF-9A0D-3418-8BAE-3318BD446FCC}"/>
                  </a:ext>
                </a:extLst>
              </p:cNvPr>
              <p:cNvSpPr txBox="1"/>
              <p:nvPr/>
            </p:nvSpPr>
            <p:spPr>
              <a:xfrm>
                <a:off x="8459576" y="6302011"/>
                <a:ext cx="70583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accent1">
                              <a:lumMod val="60000"/>
                              <a:lumOff val="40000"/>
                            </a:schemeClr>
                          </a:solidFill>
                          <a:latin typeface="Cambria Math" panose="02040503050406030204" pitchFamily="18" charset="0"/>
                        </a:rPr>
                        <m:t>𝑔</m:t>
                      </m:r>
                      <m:r>
                        <a:rPr lang="en-US" sz="2200" b="0" i="1" smtClean="0">
                          <a:solidFill>
                            <a:schemeClr val="accent1">
                              <a:lumMod val="60000"/>
                              <a:lumOff val="40000"/>
                            </a:schemeClr>
                          </a:solidFill>
                          <a:latin typeface="Cambria Math" panose="02040503050406030204" pitchFamily="18" charset="0"/>
                        </a:rPr>
                        <m:t>(</m:t>
                      </m:r>
                      <m:sSub>
                        <m:sSubPr>
                          <m:ctrlPr>
                            <a:rPr lang="en-US" sz="2200" b="0" i="1" smtClean="0">
                              <a:solidFill>
                                <a:schemeClr val="accent1">
                                  <a:lumMod val="60000"/>
                                  <a:lumOff val="40000"/>
                                </a:schemeClr>
                              </a:solidFill>
                              <a:latin typeface="Cambria Math" panose="02040503050406030204" pitchFamily="18" charset="0"/>
                            </a:rPr>
                          </m:ctrlPr>
                        </m:sSubPr>
                        <m:e>
                          <m:r>
                            <a:rPr lang="en-US" sz="2200" b="0" i="1" smtClean="0">
                              <a:solidFill>
                                <a:schemeClr val="accent1">
                                  <a:lumMod val="60000"/>
                                  <a:lumOff val="40000"/>
                                </a:schemeClr>
                              </a:solidFill>
                              <a:latin typeface="Cambria Math" panose="02040503050406030204" pitchFamily="18" charset="0"/>
                            </a:rPr>
                            <m:t>𝑟</m:t>
                          </m:r>
                        </m:e>
                        <m:sub>
                          <m:r>
                            <a:rPr lang="en-US" sz="2200" b="0" i="1" smtClean="0">
                              <a:solidFill>
                                <a:schemeClr val="accent1">
                                  <a:lumMod val="60000"/>
                                  <a:lumOff val="40000"/>
                                </a:schemeClr>
                              </a:solidFill>
                              <a:latin typeface="Cambria Math" panose="02040503050406030204" pitchFamily="18" charset="0"/>
                            </a:rPr>
                            <m:t>𝑛</m:t>
                          </m:r>
                        </m:sub>
                      </m:sSub>
                      <m:r>
                        <a:rPr lang="en-US" sz="2200" b="0" i="1" smtClean="0">
                          <a:solidFill>
                            <a:schemeClr val="accent1">
                              <a:lumMod val="60000"/>
                              <a:lumOff val="40000"/>
                            </a:schemeClr>
                          </a:solidFill>
                          <a:latin typeface="Cambria Math" panose="02040503050406030204" pitchFamily="18" charset="0"/>
                        </a:rPr>
                        <m:t>)</m:t>
                      </m:r>
                    </m:oMath>
                  </m:oMathPara>
                </a14:m>
                <a:endParaRPr lang="en-US" sz="2200" dirty="0">
                  <a:solidFill>
                    <a:schemeClr val="accent1">
                      <a:lumMod val="60000"/>
                      <a:lumOff val="40000"/>
                    </a:schemeClr>
                  </a:solidFill>
                </a:endParaRPr>
              </a:p>
            </p:txBody>
          </p:sp>
        </mc:Choice>
        <mc:Fallback xmlns="">
          <p:sp>
            <p:nvSpPr>
              <p:cNvPr id="25" name="TextBox 24">
                <a:extLst>
                  <a:ext uri="{FF2B5EF4-FFF2-40B4-BE49-F238E27FC236}">
                    <a16:creationId xmlns:a16="http://schemas.microsoft.com/office/drawing/2014/main" id="{0C7000AF-9A0D-3418-8BAE-3318BD446FCC}"/>
                  </a:ext>
                </a:extLst>
              </p:cNvPr>
              <p:cNvSpPr txBox="1">
                <a:spLocks noRot="1" noChangeAspect="1" noMove="1" noResize="1" noEditPoints="1" noAdjustHandles="1" noChangeArrowheads="1" noChangeShapeType="1" noTextEdit="1"/>
              </p:cNvSpPr>
              <p:nvPr/>
            </p:nvSpPr>
            <p:spPr>
              <a:xfrm>
                <a:off x="8459576" y="6302011"/>
                <a:ext cx="705834" cy="338554"/>
              </a:xfrm>
              <a:prstGeom prst="rect">
                <a:avLst/>
              </a:prstGeom>
              <a:blipFill>
                <a:blip r:embed="rId11"/>
                <a:stretch>
                  <a:fillRect l="-10714" t="-7407" r="-1607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4C7798-B143-B4B8-5275-2F7D69E5BD59}"/>
                  </a:ext>
                </a:extLst>
              </p:cNvPr>
              <p:cNvSpPr txBox="1"/>
              <p:nvPr/>
            </p:nvSpPr>
            <p:spPr>
              <a:xfrm>
                <a:off x="8098968" y="5837387"/>
                <a:ext cx="19097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 </m:t>
                      </m:r>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lang="en-US" sz="2400" dirty="0"/>
              </a:p>
            </p:txBody>
          </p:sp>
        </mc:Choice>
        <mc:Fallback xmlns="">
          <p:sp>
            <p:nvSpPr>
              <p:cNvPr id="26" name="TextBox 25">
                <a:extLst>
                  <a:ext uri="{FF2B5EF4-FFF2-40B4-BE49-F238E27FC236}">
                    <a16:creationId xmlns:a16="http://schemas.microsoft.com/office/drawing/2014/main" id="{B94C7798-B143-B4B8-5275-2F7D69E5BD59}"/>
                  </a:ext>
                </a:extLst>
              </p:cNvPr>
              <p:cNvSpPr txBox="1">
                <a:spLocks noRot="1" noChangeAspect="1" noMove="1" noResize="1" noEditPoints="1" noAdjustHandles="1" noChangeArrowheads="1" noChangeShapeType="1" noTextEdit="1"/>
              </p:cNvSpPr>
              <p:nvPr/>
            </p:nvSpPr>
            <p:spPr>
              <a:xfrm>
                <a:off x="8098968" y="5837387"/>
                <a:ext cx="1909722" cy="461665"/>
              </a:xfrm>
              <a:prstGeom prst="rect">
                <a:avLst/>
              </a:prstGeom>
              <a:blipFill>
                <a:blip r:embed="rId12"/>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60839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P spid="9" grpId="0"/>
      <p:bldP spid="11" grpId="0"/>
      <p:bldP spid="12" grpId="0" animBg="1"/>
      <p:bldP spid="18" grpId="0"/>
      <p:bldP spid="19" grpId="0"/>
      <p:bldP spid="21" grpId="0"/>
      <p:bldP spid="23" grpId="0"/>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D2003B-95E6-419C-E0BC-43685984A71A}"/>
                  </a:ext>
                </a:extLst>
              </p:cNvPr>
              <p:cNvSpPr>
                <a:spLocks noGrp="1"/>
              </p:cNvSpPr>
              <p:nvPr>
                <p:ph idx="1"/>
              </p:nvPr>
            </p:nvSpPr>
            <p:spPr>
              <a:xfrm>
                <a:off x="252047" y="1253331"/>
                <a:ext cx="10515600" cy="4351338"/>
              </a:xfrm>
            </p:spPr>
            <p:txBody>
              <a:bodyPr/>
              <a:lstStyle/>
              <a:p>
                <a:pPr>
                  <a:lnSpc>
                    <a:spcPct val="120000"/>
                  </a:lnSpc>
                </a:pPr>
                <a:r>
                  <a:rPr lang="en-US" sz="2800" dirty="0">
                    <a:solidFill>
                      <a:schemeClr val="tx1">
                        <a:lumMod val="95000"/>
                        <a:lumOff val="5000"/>
                      </a:schemeClr>
                    </a:solidFill>
                    <a:latin typeface="PT Serif" panose="020A0603040505020204" pitchFamily="18" charset="77"/>
                  </a:rPr>
                  <a:t>Eval(</a:t>
                </a:r>
                <a14:m>
                  <m:oMath xmlns:m="http://schemas.openxmlformats.org/officeDocument/2006/math">
                    <m:r>
                      <a:rPr lang="en-US" sz="2800" b="0" i="0" smtClean="0">
                        <a:solidFill>
                          <a:schemeClr val="tx1">
                            <a:lumMod val="95000"/>
                            <a:lumOff val="5000"/>
                          </a:schemeClr>
                        </a:solidFill>
                        <a:latin typeface="Cambria Math" panose="02040503050406030204" pitchFamily="18" charset="0"/>
                      </a:rPr>
                      <m:t> </m:t>
                    </m:r>
                    <m:r>
                      <a:rPr lang="en-US" sz="2800" b="0" i="1" smtClean="0">
                        <a:solidFill>
                          <a:schemeClr val="tx1">
                            <a:lumMod val="95000"/>
                            <a:lumOff val="5000"/>
                          </a:schemeClr>
                        </a:solidFill>
                        <a:latin typeface="Cambria Math" panose="02040503050406030204" pitchFamily="18" charset="0"/>
                      </a:rPr>
                      <m:t>𝑒</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𝑘</m:t>
                        </m:r>
                      </m:e>
                      <m:sub>
                        <m:r>
                          <a:rPr lang="en-US" sz="2800" b="0" i="1" smtClean="0">
                            <a:solidFill>
                              <a:schemeClr val="tx1">
                                <a:lumMod val="95000"/>
                                <a:lumOff val="5000"/>
                              </a:schemeClr>
                            </a:solidFill>
                            <a:latin typeface="Cambria Math" panose="02040503050406030204" pitchFamily="18" charset="0"/>
                          </a:rPr>
                          <m:t>𝑖</m:t>
                        </m:r>
                      </m:sub>
                    </m:sSub>
                    <m:r>
                      <a:rPr lang="en-US" sz="2800" b="0" i="1" smtClean="0">
                        <a:solidFill>
                          <a:schemeClr val="tx1">
                            <a:lumMod val="95000"/>
                            <a:lumOff val="5000"/>
                          </a:schemeClr>
                        </a:solidFill>
                        <a:latin typeface="Cambria Math" panose="02040503050406030204" pitchFamily="18" charset="0"/>
                      </a:rPr>
                      <m:t> , </m:t>
                    </m:r>
                    <m:r>
                      <a:rPr lang="en-US" sz="2800" b="0" i="1" smtClean="0">
                        <a:solidFill>
                          <a:schemeClr val="tx1">
                            <a:lumMod val="95000"/>
                            <a:lumOff val="5000"/>
                          </a:schemeClr>
                        </a:solidFill>
                        <a:latin typeface="Cambria Math" panose="02040503050406030204" pitchFamily="18" charset="0"/>
                      </a:rPr>
                      <m:t>𝑣𝑘</m:t>
                    </m:r>
                    <m:r>
                      <a:rPr lang="en-US" sz="2800" b="0" i="1" smtClean="0">
                        <a:solidFill>
                          <a:schemeClr val="tx1">
                            <a:lumMod val="95000"/>
                            <a:lumOff val="5000"/>
                          </a:schemeClr>
                        </a:solidFill>
                        <a:latin typeface="Cambria Math" panose="02040503050406030204" pitchFamily="18" charset="0"/>
                      </a:rPr>
                      <m:t> , </m:t>
                    </m:r>
                    <m:r>
                      <a:rPr lang="en-US" sz="2800" b="0" i="1" smtClean="0">
                        <a:solidFill>
                          <a:schemeClr val="tx1">
                            <a:lumMod val="95000"/>
                            <a:lumOff val="5000"/>
                          </a:schemeClr>
                        </a:solidFill>
                        <a:latin typeface="Cambria Math" panose="02040503050406030204" pitchFamily="18" charset="0"/>
                      </a:rPr>
                      <m:t>𝑧</m:t>
                    </m:r>
                    <m:r>
                      <a:rPr lang="en-US" sz="2800" b="0" i="1" smtClean="0">
                        <a:solidFill>
                          <a:schemeClr val="tx1">
                            <a:lumMod val="95000"/>
                            <a:lumOff val="5000"/>
                          </a:schemeClr>
                        </a:solidFill>
                        <a:latin typeface="Cambria Math" panose="02040503050406030204" pitchFamily="18" charset="0"/>
                      </a:rPr>
                      <m:t> </m:t>
                    </m:r>
                  </m:oMath>
                </a14:m>
                <a:r>
                  <a:rPr lang="en-US" sz="2800" dirty="0">
                    <a:solidFill>
                      <a:schemeClr val="tx1">
                        <a:lumMod val="95000"/>
                        <a:lumOff val="5000"/>
                      </a:schemeClr>
                    </a:solidFill>
                    <a:latin typeface="PT Serif" panose="020A0603040505020204" pitchFamily="18" charset="77"/>
                  </a:rPr>
                  <a:t>) 			</a:t>
                </a:r>
                <a14:m>
                  <m:oMath xmlns:m="http://schemas.openxmlformats.org/officeDocument/2006/math">
                    <m:r>
                      <a:rPr lang="en-US" sz="2800" b="0" i="1" smtClean="0">
                        <a:solidFill>
                          <a:schemeClr val="tx1">
                            <a:lumMod val="95000"/>
                            <a:lumOff val="5000"/>
                          </a:schemeClr>
                        </a:solidFill>
                        <a:latin typeface="Cambria Math" panose="02040503050406030204" pitchFamily="18" charset="0"/>
                      </a:rPr>
                      <m:t>→    </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𝑦</m:t>
                        </m:r>
                      </m:e>
                      <m:sub>
                        <m:r>
                          <a:rPr lang="en-US" sz="2800" b="0" i="1" smtClean="0">
                            <a:solidFill>
                              <a:schemeClr val="tx1">
                                <a:lumMod val="95000"/>
                                <a:lumOff val="5000"/>
                              </a:schemeClr>
                            </a:solidFill>
                            <a:latin typeface="Cambria Math" panose="02040503050406030204" pitchFamily="18" charset="0"/>
                          </a:rPr>
                          <m:t>𝑖</m:t>
                        </m:r>
                      </m:sub>
                    </m:sSub>
                    <m:r>
                      <a:rPr lang="en-US" sz="2800" b="0" i="1" smtClean="0">
                        <a:solidFill>
                          <a:schemeClr val="tx1">
                            <a:lumMod val="95000"/>
                            <a:lumOff val="5000"/>
                          </a:schemeClr>
                        </a:solidFill>
                        <a:latin typeface="Cambria Math" panose="02040503050406030204" pitchFamily="18" charset="0"/>
                      </a:rPr>
                      <m:t> , </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𝜋</m:t>
                        </m:r>
                      </m:e>
                      <m:sub>
                        <m:r>
                          <a:rPr lang="en-US" sz="2800" b="0" i="1" smtClean="0">
                            <a:solidFill>
                              <a:schemeClr val="tx1">
                                <a:lumMod val="95000"/>
                                <a:lumOff val="5000"/>
                              </a:schemeClr>
                            </a:solidFill>
                            <a:latin typeface="Cambria Math" panose="02040503050406030204" pitchFamily="18" charset="0"/>
                          </a:rPr>
                          <m:t>𝑖</m:t>
                        </m:r>
                      </m:sub>
                    </m:sSub>
                  </m:oMath>
                </a14:m>
                <a:endParaRPr lang="en-US" dirty="0">
                  <a:latin typeface="PT Serif" panose="020A0603040505020204" pitchFamily="18" charset="77"/>
                </a:endParaRPr>
              </a:p>
              <a:p>
                <a:pPr>
                  <a:lnSpc>
                    <a:spcPct val="120000"/>
                  </a:lnSpc>
                </a:pPr>
                <a:r>
                  <a:rPr lang="en-US" sz="2800" dirty="0" err="1">
                    <a:solidFill>
                      <a:schemeClr val="tx1">
                        <a:lumMod val="95000"/>
                        <a:lumOff val="5000"/>
                      </a:schemeClr>
                    </a:solidFill>
                    <a:latin typeface="PT Serif" panose="020A0603040505020204" pitchFamily="18" charset="77"/>
                  </a:rPr>
                  <a:t>EvalVerify</a:t>
                </a:r>
                <a:r>
                  <a:rPr lang="en-US" sz="2800" dirty="0">
                    <a:solidFill>
                      <a:schemeClr val="tx1">
                        <a:lumMod val="95000"/>
                        <a:lumOff val="5000"/>
                      </a:schemeClr>
                    </a:solidFill>
                    <a:latin typeface="PT Serif" panose="020A0603040505020204" pitchFamily="18" charset="77"/>
                  </a:rPr>
                  <a:t>(</a:t>
                </a:r>
                <a14:m>
                  <m:oMath xmlns:m="http://schemas.openxmlformats.org/officeDocument/2006/math">
                    <m:r>
                      <a:rPr lang="en-US" sz="2800" b="0" i="1" smtClean="0">
                        <a:solidFill>
                          <a:schemeClr val="tx1">
                            <a:lumMod val="95000"/>
                            <a:lumOff val="5000"/>
                          </a:schemeClr>
                        </a:solidFill>
                        <a:latin typeface="Cambria Math" panose="02040503050406030204" pitchFamily="18" charset="0"/>
                      </a:rPr>
                      <m:t> </m:t>
                    </m:r>
                    <m:r>
                      <a:rPr lang="en-US" sz="2800" b="0" i="1" smtClean="0">
                        <a:solidFill>
                          <a:schemeClr val="tx1">
                            <a:lumMod val="95000"/>
                            <a:lumOff val="5000"/>
                          </a:schemeClr>
                        </a:solidFill>
                        <a:latin typeface="Cambria Math" panose="02040503050406030204" pitchFamily="18" charset="0"/>
                      </a:rPr>
                      <m:t>𝑣𝑘</m:t>
                    </m:r>
                    <m:r>
                      <a:rPr lang="en-US" sz="2800" b="0" i="1" smtClean="0">
                        <a:solidFill>
                          <a:schemeClr val="tx1">
                            <a:lumMod val="95000"/>
                            <a:lumOff val="5000"/>
                          </a:schemeClr>
                        </a:solidFill>
                        <a:latin typeface="Cambria Math" panose="02040503050406030204" pitchFamily="18" charset="0"/>
                      </a:rPr>
                      <m:t> , </m:t>
                    </m:r>
                    <m:r>
                      <a:rPr lang="en-US" sz="2800" b="0" i="1" smtClean="0">
                        <a:solidFill>
                          <a:schemeClr val="tx1">
                            <a:lumMod val="95000"/>
                            <a:lumOff val="5000"/>
                          </a:schemeClr>
                        </a:solidFill>
                        <a:latin typeface="Cambria Math" panose="02040503050406030204" pitchFamily="18" charset="0"/>
                      </a:rPr>
                      <m:t>𝑧</m:t>
                    </m:r>
                    <m:r>
                      <a:rPr lang="en-US" sz="2800" b="0" i="1" smtClean="0">
                        <a:solidFill>
                          <a:schemeClr val="tx1">
                            <a:lumMod val="95000"/>
                            <a:lumOff val="5000"/>
                          </a:schemeClr>
                        </a:solidFill>
                        <a:latin typeface="Cambria Math" panose="02040503050406030204" pitchFamily="18" charset="0"/>
                      </a:rPr>
                      <m:t> , </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𝑦</m:t>
                        </m:r>
                      </m:e>
                      <m:sub>
                        <m:r>
                          <a:rPr lang="en-US" sz="2800" b="0" i="1" smtClean="0">
                            <a:solidFill>
                              <a:schemeClr val="tx1">
                                <a:lumMod val="95000"/>
                                <a:lumOff val="5000"/>
                              </a:schemeClr>
                            </a:solidFill>
                            <a:latin typeface="Cambria Math" panose="02040503050406030204" pitchFamily="18" charset="0"/>
                          </a:rPr>
                          <m:t>𝑖</m:t>
                        </m:r>
                      </m:sub>
                    </m:sSub>
                    <m:r>
                      <a:rPr lang="en-US" sz="2800" b="0" i="1" smtClean="0">
                        <a:solidFill>
                          <a:schemeClr val="tx1">
                            <a:lumMod val="95000"/>
                            <a:lumOff val="5000"/>
                          </a:schemeClr>
                        </a:solidFill>
                        <a:latin typeface="Cambria Math" panose="02040503050406030204" pitchFamily="18" charset="0"/>
                      </a:rPr>
                      <m:t> , </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𝜋</m:t>
                        </m:r>
                      </m:e>
                      <m:sub>
                        <m:r>
                          <a:rPr lang="en-US" sz="2800" b="0" i="1" smtClean="0">
                            <a:solidFill>
                              <a:schemeClr val="tx1">
                                <a:lumMod val="95000"/>
                                <a:lumOff val="5000"/>
                              </a:schemeClr>
                            </a:solidFill>
                            <a:latin typeface="Cambria Math" panose="02040503050406030204" pitchFamily="18" charset="0"/>
                          </a:rPr>
                          <m:t>𝑖</m:t>
                        </m:r>
                      </m:sub>
                    </m:sSub>
                    <m:r>
                      <a:rPr lang="en-US" sz="2800" b="0" i="1" smtClean="0">
                        <a:solidFill>
                          <a:schemeClr val="tx1">
                            <a:lumMod val="95000"/>
                            <a:lumOff val="5000"/>
                          </a:schemeClr>
                        </a:solidFill>
                        <a:latin typeface="Cambria Math" panose="02040503050406030204" pitchFamily="18" charset="0"/>
                      </a:rPr>
                      <m:t> </m:t>
                    </m:r>
                  </m:oMath>
                </a14:m>
                <a:r>
                  <a:rPr lang="en-US" sz="2800" dirty="0">
                    <a:solidFill>
                      <a:schemeClr val="tx1">
                        <a:lumMod val="95000"/>
                        <a:lumOff val="5000"/>
                      </a:schemeClr>
                    </a:solidFill>
                    <a:latin typeface="PT Serif" panose="020A0603040505020204" pitchFamily="18" charset="77"/>
                  </a:rPr>
                  <a:t>)		</a:t>
                </a:r>
                <a14:m>
                  <m:oMath xmlns:m="http://schemas.openxmlformats.org/officeDocument/2006/math">
                    <m:r>
                      <a:rPr lang="en-US" sz="2800" b="0" i="1" smtClean="0">
                        <a:solidFill>
                          <a:schemeClr val="tx1">
                            <a:lumMod val="95000"/>
                            <a:lumOff val="5000"/>
                          </a:schemeClr>
                        </a:solidFill>
                        <a:latin typeface="Cambria Math" panose="02040503050406030204" pitchFamily="18" charset="0"/>
                      </a:rPr>
                      <m:t>→   </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𝑏</m:t>
                        </m:r>
                      </m:e>
                      <m:sub>
                        <m:r>
                          <a:rPr lang="en-US" sz="2800" b="0" i="1" smtClean="0">
                            <a:solidFill>
                              <a:schemeClr val="tx1">
                                <a:lumMod val="95000"/>
                                <a:lumOff val="5000"/>
                              </a:schemeClr>
                            </a:solidFill>
                            <a:latin typeface="Cambria Math" panose="02040503050406030204" pitchFamily="18" charset="0"/>
                          </a:rPr>
                          <m:t>𝑖</m:t>
                        </m:r>
                      </m:sub>
                    </m:sSub>
                  </m:oMath>
                </a14:m>
                <a:r>
                  <a:rPr lang="en-US" dirty="0">
                    <a:latin typeface="PT Serif" panose="020A0603040505020204" pitchFamily="18" charset="77"/>
                  </a:rPr>
                  <a:t>		</a:t>
                </a:r>
                <a:r>
                  <a:rPr lang="en-US" sz="2400" dirty="0">
                    <a:latin typeface="PT Serif" panose="020A0603040505020204" pitchFamily="18" charset="77"/>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∈{0,1}</m:t>
                    </m:r>
                  </m:oMath>
                </a14:m>
                <a:endParaRPr lang="en-US" dirty="0">
                  <a:latin typeface="PT Serif" panose="020A0603040505020204" pitchFamily="18" charset="77"/>
                </a:endParaRPr>
              </a:p>
              <a:p>
                <a:pPr>
                  <a:lnSpc>
                    <a:spcPct val="120000"/>
                  </a:lnSpc>
                </a:pPr>
                <a:r>
                  <a:rPr lang="en-US" sz="2800" dirty="0">
                    <a:solidFill>
                      <a:schemeClr val="tx1">
                        <a:lumMod val="95000"/>
                        <a:lumOff val="5000"/>
                      </a:schemeClr>
                    </a:solidFill>
                    <a:latin typeface="PT Serif" panose="020A0603040505020204" pitchFamily="18" charset="77"/>
                  </a:rPr>
                  <a:t>Combine(</a:t>
                </a:r>
                <a14:m>
                  <m:oMath xmlns:m="http://schemas.openxmlformats.org/officeDocument/2006/math">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 </m:t>
                        </m:r>
                        <m:r>
                          <a:rPr lang="en-US" sz="2800" b="0" i="1" smtClean="0">
                            <a:solidFill>
                              <a:schemeClr val="tx1">
                                <a:lumMod val="95000"/>
                                <a:lumOff val="5000"/>
                              </a:schemeClr>
                            </a:solidFill>
                            <a:latin typeface="Cambria Math" panose="02040503050406030204" pitchFamily="18" charset="0"/>
                          </a:rPr>
                          <m:t>𝑦</m:t>
                        </m:r>
                      </m:e>
                      <m:sub>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𝑖</m:t>
                            </m:r>
                          </m:e>
                          <m:sub>
                            <m:r>
                              <a:rPr lang="en-US" sz="2800" b="0" i="1" smtClean="0">
                                <a:solidFill>
                                  <a:schemeClr val="tx1">
                                    <a:lumMod val="95000"/>
                                    <a:lumOff val="5000"/>
                                  </a:schemeClr>
                                </a:solidFill>
                                <a:latin typeface="Cambria Math" panose="02040503050406030204" pitchFamily="18" charset="0"/>
                              </a:rPr>
                              <m:t>1</m:t>
                            </m:r>
                          </m:sub>
                        </m:sSub>
                      </m:sub>
                    </m:sSub>
                    <m:r>
                      <a:rPr lang="en-US" sz="2800" b="0" i="1" smtClean="0">
                        <a:solidFill>
                          <a:schemeClr val="tx1">
                            <a:lumMod val="95000"/>
                            <a:lumOff val="5000"/>
                          </a:schemeClr>
                        </a:solidFill>
                        <a:latin typeface="Cambria Math" panose="02040503050406030204" pitchFamily="18" charset="0"/>
                      </a:rPr>
                      <m:t>, …, </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𝑦</m:t>
                        </m:r>
                      </m:e>
                      <m:sub>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𝑖</m:t>
                            </m:r>
                          </m:e>
                          <m:sub>
                            <m:r>
                              <a:rPr lang="en-US" sz="2800" b="0" i="1" smtClean="0">
                                <a:solidFill>
                                  <a:schemeClr val="tx1">
                                    <a:lumMod val="95000"/>
                                    <a:lumOff val="5000"/>
                                  </a:schemeClr>
                                </a:solidFill>
                                <a:latin typeface="Cambria Math" panose="02040503050406030204" pitchFamily="18" charset="0"/>
                              </a:rPr>
                              <m:t>𝑡</m:t>
                            </m:r>
                          </m:sub>
                        </m:sSub>
                      </m:sub>
                    </m:sSub>
                    <m:r>
                      <a:rPr lang="en-US" sz="2800" b="0" i="1" smtClean="0">
                        <a:solidFill>
                          <a:schemeClr val="tx1">
                            <a:lumMod val="95000"/>
                            <a:lumOff val="5000"/>
                          </a:schemeClr>
                        </a:solidFill>
                        <a:latin typeface="Cambria Math" panose="02040503050406030204" pitchFamily="18" charset="0"/>
                      </a:rPr>
                      <m:t> , </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𝜋</m:t>
                        </m:r>
                      </m:e>
                      <m:sub>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𝑖</m:t>
                            </m:r>
                          </m:e>
                          <m:sub>
                            <m:r>
                              <a:rPr lang="en-US" sz="2800" b="0" i="1" smtClean="0">
                                <a:solidFill>
                                  <a:schemeClr val="tx1">
                                    <a:lumMod val="95000"/>
                                    <a:lumOff val="5000"/>
                                  </a:schemeClr>
                                </a:solidFill>
                                <a:latin typeface="Cambria Math" panose="02040503050406030204" pitchFamily="18" charset="0"/>
                              </a:rPr>
                              <m:t>1</m:t>
                            </m:r>
                          </m:sub>
                        </m:sSub>
                      </m:sub>
                    </m:sSub>
                    <m:r>
                      <a:rPr lang="en-US" sz="2800" b="0" i="1" smtClean="0">
                        <a:solidFill>
                          <a:schemeClr val="tx1">
                            <a:lumMod val="95000"/>
                            <a:lumOff val="5000"/>
                          </a:schemeClr>
                        </a:solidFill>
                        <a:latin typeface="Cambria Math" panose="02040503050406030204" pitchFamily="18" charset="0"/>
                      </a:rPr>
                      <m:t> , …</m:t>
                    </m:r>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𝜋</m:t>
                        </m:r>
                      </m:e>
                      <m:sub>
                        <m:sSub>
                          <m:sSubPr>
                            <m:ctrlPr>
                              <a:rPr lang="en-US" sz="2800" b="0" i="1" smtClean="0">
                                <a:solidFill>
                                  <a:schemeClr val="tx1">
                                    <a:lumMod val="95000"/>
                                    <a:lumOff val="5000"/>
                                  </a:schemeClr>
                                </a:solidFill>
                                <a:latin typeface="Cambria Math" panose="02040503050406030204" pitchFamily="18" charset="0"/>
                              </a:rPr>
                            </m:ctrlPr>
                          </m:sSubPr>
                          <m:e>
                            <m:r>
                              <a:rPr lang="en-US" sz="2800" b="0" i="1" smtClean="0">
                                <a:solidFill>
                                  <a:schemeClr val="tx1">
                                    <a:lumMod val="95000"/>
                                    <a:lumOff val="5000"/>
                                  </a:schemeClr>
                                </a:solidFill>
                                <a:latin typeface="Cambria Math" panose="02040503050406030204" pitchFamily="18" charset="0"/>
                              </a:rPr>
                              <m:t>𝑖</m:t>
                            </m:r>
                          </m:e>
                          <m:sub>
                            <m:r>
                              <a:rPr lang="en-US" sz="2800" b="0" i="1" smtClean="0">
                                <a:solidFill>
                                  <a:schemeClr val="tx1">
                                    <a:lumMod val="95000"/>
                                    <a:lumOff val="5000"/>
                                  </a:schemeClr>
                                </a:solidFill>
                                <a:latin typeface="Cambria Math" panose="02040503050406030204" pitchFamily="18" charset="0"/>
                              </a:rPr>
                              <m:t>𝑡</m:t>
                            </m:r>
                          </m:sub>
                        </m:sSub>
                      </m:sub>
                    </m:sSub>
                    <m:r>
                      <a:rPr lang="en-US" sz="2800" b="0" i="1" smtClean="0">
                        <a:solidFill>
                          <a:schemeClr val="tx1">
                            <a:lumMod val="95000"/>
                            <a:lumOff val="5000"/>
                          </a:schemeClr>
                        </a:solidFill>
                        <a:latin typeface="Cambria Math" panose="02040503050406030204" pitchFamily="18" charset="0"/>
                      </a:rPr>
                      <m:t> </m:t>
                    </m:r>
                  </m:oMath>
                </a14:m>
                <a:r>
                  <a:rPr lang="en-US" sz="2800" dirty="0">
                    <a:solidFill>
                      <a:schemeClr val="tx1">
                        <a:lumMod val="95000"/>
                        <a:lumOff val="5000"/>
                      </a:schemeClr>
                    </a:solidFill>
                    <a:latin typeface="PT Serif" panose="020A0603040505020204" pitchFamily="18" charset="77"/>
                  </a:rPr>
                  <a:t>)  	</a:t>
                </a:r>
                <a14:m>
                  <m:oMath xmlns:m="http://schemas.openxmlformats.org/officeDocument/2006/math">
                    <m:r>
                      <a:rPr lang="en-US" sz="2800" b="0" i="1" smtClean="0">
                        <a:solidFill>
                          <a:schemeClr val="tx1">
                            <a:lumMod val="95000"/>
                            <a:lumOff val="5000"/>
                          </a:schemeClr>
                        </a:solidFill>
                        <a:latin typeface="Cambria Math" panose="02040503050406030204" pitchFamily="18" charset="0"/>
                      </a:rPr>
                      <m:t>→   </m:t>
                    </m:r>
                    <m:r>
                      <a:rPr lang="en-US" sz="2800" b="0" i="1" smtClean="0">
                        <a:solidFill>
                          <a:schemeClr val="tx1">
                            <a:lumMod val="95000"/>
                            <a:lumOff val="5000"/>
                          </a:schemeClr>
                        </a:solidFill>
                        <a:latin typeface="Cambria Math" panose="02040503050406030204" pitchFamily="18" charset="0"/>
                      </a:rPr>
                      <m:t>𝑦</m:t>
                    </m:r>
                    <m:r>
                      <a:rPr lang="en-US" sz="2800" b="0" i="1" smtClean="0">
                        <a:solidFill>
                          <a:schemeClr val="tx1">
                            <a:lumMod val="95000"/>
                            <a:lumOff val="5000"/>
                          </a:schemeClr>
                        </a:solidFill>
                        <a:latin typeface="Cambria Math" panose="02040503050406030204" pitchFamily="18" charset="0"/>
                      </a:rPr>
                      <m:t> , </m:t>
                    </m:r>
                    <m:r>
                      <a:rPr lang="en-US" sz="2800" b="0" i="1" smtClean="0">
                        <a:solidFill>
                          <a:schemeClr val="tx1">
                            <a:lumMod val="95000"/>
                            <a:lumOff val="5000"/>
                          </a:schemeClr>
                        </a:solidFill>
                        <a:latin typeface="Cambria Math" panose="02040503050406030204" pitchFamily="18" charset="0"/>
                      </a:rPr>
                      <m:t>𝜋</m:t>
                    </m:r>
                  </m:oMath>
                </a14:m>
                <a:endParaRPr lang="en-US" dirty="0">
                  <a:latin typeface="PT Serif" panose="020A0603040505020204" pitchFamily="18" charset="77"/>
                </a:endParaRPr>
              </a:p>
              <a:p>
                <a:pPr>
                  <a:lnSpc>
                    <a:spcPct val="120000"/>
                  </a:lnSpc>
                </a:pPr>
                <a:r>
                  <a:rPr lang="en-US" dirty="0">
                    <a:latin typeface="PT Serif" panose="020A0603040505020204" pitchFamily="18" charset="77"/>
                  </a:rPr>
                  <a:t>Verify(</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𝑣𝑘</m:t>
                    </m:r>
                    <m:r>
                      <a:rPr lang="en-US" b="0" i="1" smtClean="0">
                        <a:latin typeface="Cambria Math" panose="02040503050406030204" pitchFamily="18" charset="0"/>
                      </a:rPr>
                      <m:t> , </m:t>
                    </m:r>
                    <m:r>
                      <a:rPr lang="en-US" b="0" i="1" smtClean="0">
                        <a:latin typeface="Cambria Math" panose="02040503050406030204" pitchFamily="18" charset="0"/>
                      </a:rPr>
                      <m:t>𝑧</m:t>
                    </m:r>
                    <m:r>
                      <a:rPr lang="en-US" b="0" i="1" smtClean="0">
                        <a:latin typeface="Cambria Math" panose="02040503050406030204" pitchFamily="18" charset="0"/>
                      </a:rPr>
                      <m:t> , </m:t>
                    </m:r>
                    <m:r>
                      <a:rPr lang="en-US" b="0" i="1" smtClean="0">
                        <a:latin typeface="Cambria Math" panose="02040503050406030204" pitchFamily="18" charset="0"/>
                      </a:rPr>
                      <m:t>𝑦</m:t>
                    </m:r>
                    <m:r>
                      <a:rPr lang="en-US" b="0" i="1" smtClean="0">
                        <a:latin typeface="Cambria Math" panose="02040503050406030204" pitchFamily="18" charset="0"/>
                      </a:rPr>
                      <m:t> , </m:t>
                    </m:r>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latin typeface="PT Serif" panose="020A0603040505020204" pitchFamily="18" charset="77"/>
                  </a:rPr>
                  <a:t>		 	</a:t>
                </a:r>
                <a:r>
                  <a:rPr lang="en-US" sz="2400"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rPr>
                      <m:t>∈{0,1} </m:t>
                    </m:r>
                  </m:oMath>
                </a14:m>
                <a:r>
                  <a:rPr lang="en-US" dirty="0">
                    <a:latin typeface="PT Serif" panose="020A0603040505020204" pitchFamily="18" charset="77"/>
                  </a:rPr>
                  <a:t>	</a:t>
                </a:r>
              </a:p>
              <a:p>
                <a:pPr>
                  <a:lnSpc>
                    <a:spcPct val="120000"/>
                  </a:lnSpc>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Trace</m:t>
                        </m:r>
                      </m:e>
                      <m:sup>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sup>
                    </m:sSup>
                    <m:r>
                      <a:rPr lang="en-US" b="0" i="0" smtClean="0">
                        <a:latin typeface="Cambria Math" panose="02040503050406030204" pitchFamily="18" charset="0"/>
                      </a:rPr>
                      <m:t>(</m:t>
                    </m:r>
                    <m:r>
                      <a:rPr lang="en-US" b="0" i="1" smtClean="0">
                        <a:latin typeface="Cambria Math" panose="02040503050406030204" pitchFamily="18" charset="0"/>
                      </a:rPr>
                      <m:t>𝑡𝑘</m:t>
                    </m:r>
                    <m:r>
                      <a:rPr lang="en-US" b="0" i="0" smtClean="0">
                        <a:latin typeface="Cambria Math" panose="02040503050406030204" pitchFamily="18" charset="0"/>
                      </a:rPr>
                      <m:t>)</m:t>
                    </m:r>
                  </m:oMath>
                </a14:m>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 </m:t>
                    </m:r>
                    <m:acc>
                      <m:accPr>
                        <m:chr m:val="̂"/>
                        <m:ctrlPr>
                          <a:rPr lang="en-US" i="1" dirty="0"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𝒥</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31D2003B-95E6-419C-E0BC-43685984A71A}"/>
                  </a:ext>
                </a:extLst>
              </p:cNvPr>
              <p:cNvSpPr>
                <a:spLocks noGrp="1" noRot="1" noChangeAspect="1" noMove="1" noResize="1" noEditPoints="1" noAdjustHandles="1" noChangeArrowheads="1" noChangeShapeType="1" noTextEdit="1"/>
              </p:cNvSpPr>
              <p:nvPr>
                <p:ph idx="1"/>
              </p:nvPr>
            </p:nvSpPr>
            <p:spPr>
              <a:xfrm>
                <a:off x="252047" y="1253331"/>
                <a:ext cx="10515600" cy="4351338"/>
              </a:xfrm>
              <a:blipFill>
                <a:blip r:embed="rId3"/>
                <a:stretch>
                  <a:fillRect l="-965" t="-29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C0147365-2736-1445-2EEF-5F417BBBFE83}"/>
              </a:ext>
            </a:extLst>
          </p:cNvPr>
          <p:cNvSpPr>
            <a:spLocks noGrp="1"/>
          </p:cNvSpPr>
          <p:nvPr>
            <p:ph type="title"/>
          </p:nvPr>
        </p:nvSpPr>
        <p:spPr>
          <a:xfrm>
            <a:off x="252047" y="95496"/>
            <a:ext cx="10515600" cy="1325563"/>
          </a:xfrm>
        </p:spPr>
        <p:txBody>
          <a:bodyPr/>
          <a:lstStyle/>
          <a:p>
            <a:r>
              <a:rPr lang="en-US" dirty="0">
                <a:latin typeface="PT Serif" panose="020A0603040505020204" pitchFamily="18" charset="77"/>
              </a:rPr>
              <a:t>Defining Traceable VRFs</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EBD06034-937D-80A1-A347-4B9E931EF777}"/>
                  </a:ext>
                </a:extLst>
              </p:cNvPr>
              <p:cNvSpPr/>
              <p:nvPr/>
            </p:nvSpPr>
            <p:spPr>
              <a:xfrm>
                <a:off x="5019308" y="4760336"/>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𝐸</m:t>
                      </m:r>
                    </m:oMath>
                  </m:oMathPara>
                </a14:m>
                <a:endParaRPr lang="en-US" sz="2600" dirty="0"/>
              </a:p>
            </p:txBody>
          </p:sp>
        </mc:Choice>
        <mc:Fallback xmlns="">
          <p:sp>
            <p:nvSpPr>
              <p:cNvPr id="5" name="Rounded Rectangle 4">
                <a:extLst>
                  <a:ext uri="{FF2B5EF4-FFF2-40B4-BE49-F238E27FC236}">
                    <a16:creationId xmlns:a16="http://schemas.microsoft.com/office/drawing/2014/main" id="{EBD06034-937D-80A1-A347-4B9E931EF777}"/>
                  </a:ext>
                </a:extLst>
              </p:cNvPr>
              <p:cNvSpPr>
                <a:spLocks noRot="1" noChangeAspect="1" noMove="1" noResize="1" noEditPoints="1" noAdjustHandles="1" noChangeArrowheads="1" noChangeShapeType="1" noTextEdit="1"/>
              </p:cNvSpPr>
              <p:nvPr/>
            </p:nvSpPr>
            <p:spPr>
              <a:xfrm>
                <a:off x="5019308" y="4760336"/>
                <a:ext cx="1341685" cy="1084407"/>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5D2515-2B8A-31C4-865B-5CB3D93E3F9F}"/>
                  </a:ext>
                </a:extLst>
              </p:cNvPr>
              <p:cNvSpPr txBox="1"/>
              <p:nvPr/>
            </p:nvSpPr>
            <p:spPr>
              <a:xfrm>
                <a:off x="7011367" y="5071706"/>
                <a:ext cx="69442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6" name="TextBox 5">
                <a:extLst>
                  <a:ext uri="{FF2B5EF4-FFF2-40B4-BE49-F238E27FC236}">
                    <a16:creationId xmlns:a16="http://schemas.microsoft.com/office/drawing/2014/main" id="{DE5D2515-2B8A-31C4-865B-5CB3D93E3F9F}"/>
                  </a:ext>
                </a:extLst>
              </p:cNvPr>
              <p:cNvSpPr txBox="1">
                <a:spLocks noRot="1" noChangeAspect="1" noMove="1" noResize="1" noEditPoints="1" noAdjustHandles="1" noChangeArrowheads="1" noChangeShapeType="1" noTextEdit="1"/>
              </p:cNvSpPr>
              <p:nvPr/>
            </p:nvSpPr>
            <p:spPr>
              <a:xfrm>
                <a:off x="7011367" y="5071706"/>
                <a:ext cx="694423" cy="461665"/>
              </a:xfrm>
              <a:prstGeom prst="rect">
                <a:avLst/>
              </a:prstGeom>
              <a:blipFill>
                <a:blip r:embed="rId5"/>
                <a:stretch>
                  <a:fillRect b="-810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AFF92031-400F-B5CE-EDE9-B54F526D771D}"/>
              </a:ext>
            </a:extLst>
          </p:cNvPr>
          <p:cNvCxnSpPr>
            <a:cxnSpLocks/>
            <a:stCxn id="5" idx="3"/>
            <a:endCxn id="6" idx="1"/>
          </p:cNvCxnSpPr>
          <p:nvPr/>
        </p:nvCxnSpPr>
        <p:spPr>
          <a:xfrm flipV="1">
            <a:off x="6360993" y="5302539"/>
            <a:ext cx="650374" cy="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54EF20-5EDC-6706-AC2C-8E927C869271}"/>
                  </a:ext>
                </a:extLst>
              </p:cNvPr>
              <p:cNvSpPr txBox="1"/>
              <p:nvPr/>
            </p:nvSpPr>
            <p:spPr>
              <a:xfrm>
                <a:off x="1185900" y="5355374"/>
                <a:ext cx="3159367" cy="77489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𝑓</m:t>
                    </m:r>
                  </m:oMath>
                </a14:m>
                <a:r>
                  <a:rPr lang="en-US" sz="2400" b="0" dirty="0">
                    <a:latin typeface="PT Serif" panose="020A0603040505020204" pitchFamily="18" charset="77"/>
                  </a:rPr>
                  <a:t> Evaluation shares</a:t>
                </a:r>
                <a:endParaRPr lang="en-US" sz="2400" b="0" i="1" dirty="0">
                  <a:latin typeface="PT Serif" panose="020A0603040505020204" pitchFamily="18" charset="77"/>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sub>
                      </m:sSub>
                    </m:oMath>
                  </m:oMathPara>
                </a14:m>
                <a:endParaRPr lang="en-US" sz="2400" i="1" dirty="0">
                  <a:latin typeface="PT Serif" panose="020A0603040505020204" pitchFamily="18" charset="77"/>
                </a:endParaRPr>
              </a:p>
            </p:txBody>
          </p:sp>
        </mc:Choice>
        <mc:Fallback xmlns="">
          <p:sp>
            <p:nvSpPr>
              <p:cNvPr id="8" name="TextBox 7">
                <a:extLst>
                  <a:ext uri="{FF2B5EF4-FFF2-40B4-BE49-F238E27FC236}">
                    <a16:creationId xmlns:a16="http://schemas.microsoft.com/office/drawing/2014/main" id="{CD54EF20-5EDC-6706-AC2C-8E927C869271}"/>
                  </a:ext>
                </a:extLst>
              </p:cNvPr>
              <p:cNvSpPr txBox="1">
                <a:spLocks noRot="1" noChangeAspect="1" noMove="1" noResize="1" noEditPoints="1" noAdjustHandles="1" noChangeArrowheads="1" noChangeShapeType="1" noTextEdit="1"/>
              </p:cNvSpPr>
              <p:nvPr/>
            </p:nvSpPr>
            <p:spPr>
              <a:xfrm>
                <a:off x="1185900" y="5355374"/>
                <a:ext cx="3159367" cy="774892"/>
              </a:xfrm>
              <a:prstGeom prst="rect">
                <a:avLst/>
              </a:prstGeom>
              <a:blipFill>
                <a:blip r:embed="rId6"/>
                <a:stretch>
                  <a:fillRect l="-3200" t="-11290" r="-5200" b="-1612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3599BF6-538E-6BF5-EF13-04B54B1C59A4}"/>
              </a:ext>
            </a:extLst>
          </p:cNvPr>
          <p:cNvCxnSpPr>
            <a:cxnSpLocks/>
          </p:cNvCxnSpPr>
          <p:nvPr/>
        </p:nvCxnSpPr>
        <p:spPr>
          <a:xfrm>
            <a:off x="4373216" y="5548721"/>
            <a:ext cx="646092" cy="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C75C2A-7F90-AC85-07C6-52CE4C088ADC}"/>
              </a:ext>
            </a:extLst>
          </p:cNvPr>
          <p:cNvCxnSpPr>
            <a:cxnSpLocks/>
          </p:cNvCxnSpPr>
          <p:nvPr/>
        </p:nvCxnSpPr>
        <p:spPr>
          <a:xfrm>
            <a:off x="4368934" y="5104046"/>
            <a:ext cx="646092" cy="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70B0B-F2BE-FD21-6D5E-3F5ED82C4B90}"/>
                  </a:ext>
                </a:extLst>
              </p:cNvPr>
              <p:cNvSpPr txBox="1"/>
              <p:nvPr/>
            </p:nvSpPr>
            <p:spPr>
              <a:xfrm>
                <a:off x="3235778" y="4919380"/>
                <a:ext cx="1206689" cy="369332"/>
              </a:xfrm>
              <a:prstGeom prst="rect">
                <a:avLst/>
              </a:prstGeom>
              <a:noFill/>
            </p:spPr>
            <p:txBody>
              <a:bodyPr wrap="square" lIns="0" tIns="0" rIns="0" bIns="0" rtlCol="0">
                <a:spAutoFit/>
              </a:bodyPr>
              <a:lstStyle/>
              <a:p>
                <a:r>
                  <a:rPr lang="en-US" sz="2400" b="0" dirty="0">
                    <a:latin typeface="PT Serif" panose="020A0603040505020204" pitchFamily="18" charset="77"/>
                  </a:rPr>
                  <a:t>Input </a:t>
                </a:r>
                <a14:m>
                  <m:oMath xmlns:m="http://schemas.openxmlformats.org/officeDocument/2006/math">
                    <m:r>
                      <a:rPr lang="en-US" sz="2400" b="0" i="1" smtClean="0">
                        <a:latin typeface="Cambria Math" panose="02040503050406030204" pitchFamily="18" charset="0"/>
                      </a:rPr>
                      <m:t>𝑧</m:t>
                    </m:r>
                  </m:oMath>
                </a14:m>
                <a:endParaRPr lang="en-US" sz="2400" b="0" i="1" dirty="0">
                  <a:latin typeface="PT Serif" panose="020A0603040505020204" pitchFamily="18" charset="77"/>
                </a:endParaRPr>
              </a:p>
            </p:txBody>
          </p:sp>
        </mc:Choice>
        <mc:Fallback xmlns="">
          <p:sp>
            <p:nvSpPr>
              <p:cNvPr id="13" name="TextBox 12">
                <a:extLst>
                  <a:ext uri="{FF2B5EF4-FFF2-40B4-BE49-F238E27FC236}">
                    <a16:creationId xmlns:a16="http://schemas.microsoft.com/office/drawing/2014/main" id="{37270B0B-F2BE-FD21-6D5E-3F5ED82C4B90}"/>
                  </a:ext>
                </a:extLst>
              </p:cNvPr>
              <p:cNvSpPr txBox="1">
                <a:spLocks noRot="1" noChangeAspect="1" noMove="1" noResize="1" noEditPoints="1" noAdjustHandles="1" noChangeArrowheads="1" noChangeShapeType="1" noTextEdit="1"/>
              </p:cNvSpPr>
              <p:nvPr/>
            </p:nvSpPr>
            <p:spPr>
              <a:xfrm>
                <a:off x="3235778" y="4919380"/>
                <a:ext cx="1206689" cy="369332"/>
              </a:xfrm>
              <a:prstGeom prst="rect">
                <a:avLst/>
              </a:prstGeom>
              <a:blipFill>
                <a:blip r:embed="rId7"/>
                <a:stretch>
                  <a:fillRect l="-14583" t="-26667" b="-50000"/>
                </a:stretch>
              </a:blipFill>
            </p:spPr>
            <p:txBody>
              <a:bodyPr/>
              <a:lstStyle/>
              <a:p>
                <a:r>
                  <a:rPr lang="en-US">
                    <a:noFill/>
                  </a:rPr>
                  <a:t> </a:t>
                </a:r>
              </a:p>
            </p:txBody>
          </p:sp>
        </mc:Fallback>
      </mc:AlternateContent>
    </p:spTree>
    <p:extLst>
      <p:ext uri="{BB962C8B-B14F-4D97-AF65-F5344CB8AC3E}">
        <p14:creationId xmlns:p14="http://schemas.microsoft.com/office/powerpoint/2010/main" val="418937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55201B-2474-163B-81C3-734AD82A0B6D}"/>
                  </a:ext>
                </a:extLst>
              </p:cNvPr>
              <p:cNvSpPr>
                <a:spLocks noGrp="1"/>
              </p:cNvSpPr>
              <p:nvPr>
                <p:ph idx="1"/>
              </p:nvPr>
            </p:nvSpPr>
            <p:spPr>
              <a:xfrm>
                <a:off x="252045" y="1206438"/>
                <a:ext cx="11687907" cy="5509173"/>
              </a:xfrm>
            </p:spPr>
            <p:txBody>
              <a:bodyPr>
                <a:normAutofit/>
              </a:bodyPr>
              <a:lstStyle/>
              <a:p>
                <a:pPr>
                  <a:lnSpc>
                    <a:spcPct val="100000"/>
                  </a:lnSpc>
                </a:pPr>
                <a:r>
                  <a:rPr lang="en-US" dirty="0">
                    <a:latin typeface="PT Serif" panose="020A0603040505020204" pitchFamily="18" charset="77"/>
                  </a:rPr>
                  <a:t>Correctness: </a:t>
                </a:r>
              </a:p>
              <a:p>
                <a:pPr lvl="1">
                  <a:lnSpc>
                    <a:spcPct val="100000"/>
                  </a:lnSpc>
                </a:pPr>
                <a:r>
                  <a:rPr lang="en-US" dirty="0">
                    <a:latin typeface="PT Serif" panose="020A0603040505020204" pitchFamily="18" charset="77"/>
                  </a:rPr>
                  <a:t>Combining </a:t>
                </a:r>
                <a:r>
                  <a:rPr lang="en-US" sz="2400" dirty="0">
                    <a:solidFill>
                      <a:schemeClr val="tx1"/>
                    </a:solidFill>
                    <a:latin typeface="PT Serif" panose="020A0603040505020204" pitchFamily="18" charset="77"/>
                  </a:rPr>
                  <a:t>honest evaluation shares of any coalition of size </a:t>
                </a:r>
                <a14:m>
                  <m:oMath xmlns:m="http://schemas.openxmlformats.org/officeDocument/2006/math">
                    <m:r>
                      <a:rPr lang="en-US" sz="2400" b="0" i="1" smtClean="0">
                        <a:solidFill>
                          <a:schemeClr val="tx1"/>
                        </a:solidFill>
                        <a:latin typeface="Cambria Math" panose="02040503050406030204" pitchFamily="18" charset="0"/>
                      </a:rPr>
                      <m:t>𝑡</m:t>
                    </m:r>
                  </m:oMath>
                </a14:m>
                <a:r>
                  <a:rPr lang="en-US" sz="2400" dirty="0">
                    <a:solidFill>
                      <a:schemeClr val="tx1"/>
                    </a:solidFill>
                    <a:latin typeface="PT Serif" panose="020A0603040505020204" pitchFamily="18" charset="77"/>
                  </a:rPr>
                  <a:t> gives the right function evaluation.</a:t>
                </a:r>
                <a:endParaRPr lang="en-US" dirty="0">
                  <a:latin typeface="PT Serif" panose="020A0603040505020204" pitchFamily="18" charset="77"/>
                </a:endParaRPr>
              </a:p>
              <a:p>
                <a:pPr>
                  <a:lnSpc>
                    <a:spcPct val="100000"/>
                  </a:lnSpc>
                </a:pPr>
                <a:r>
                  <a:rPr lang="en-US" dirty="0">
                    <a:latin typeface="PT Serif" panose="020A0603040505020204" pitchFamily="18" charset="77"/>
                  </a:rPr>
                  <a:t>Uniqueness:</a:t>
                </a:r>
              </a:p>
              <a:p>
                <a:pPr lvl="1">
                  <a:lnSpc>
                    <a:spcPct val="100000"/>
                  </a:lnSpc>
                </a:pPr>
                <a:r>
                  <a:rPr lang="en-US" dirty="0">
                    <a:latin typeface="PT Serif" panose="020A0603040505020204" pitchFamily="18" charset="77"/>
                  </a:rPr>
                  <a:t>For every input, there is only one evaluation that passes verification.</a:t>
                </a:r>
              </a:p>
              <a:p>
                <a:pPr>
                  <a:lnSpc>
                    <a:spcPct val="100000"/>
                  </a:lnSpc>
                </a:pPr>
                <a:r>
                  <a:rPr lang="en-US" dirty="0" err="1">
                    <a:latin typeface="PT Serif" panose="020A0603040505020204" pitchFamily="18" charset="77"/>
                  </a:rPr>
                  <a:t>Pesudorandomness</a:t>
                </a:r>
                <a:r>
                  <a:rPr lang="en-US" dirty="0">
                    <a:latin typeface="PT Serif" panose="020A0603040505020204" pitchFamily="18" charset="77"/>
                  </a:rPr>
                  <a:t>:</a:t>
                </a:r>
              </a:p>
              <a:p>
                <a:pPr lvl="1">
                  <a:lnSpc>
                    <a:spcPct val="100000"/>
                  </a:lnSpc>
                </a:pPr>
                <a:r>
                  <a:rPr lang="en-US" dirty="0">
                    <a:latin typeface="PT Serif" panose="020A0603040505020204" pitchFamily="18" charset="77"/>
                  </a:rPr>
                  <a:t>An adversary with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latin typeface="PT Serif" panose="020A0603040505020204" pitchFamily="18" charset="77"/>
                  </a:rPr>
                  <a:t> keys and evaluations on inputs of its choice, cannot distinguish evaluation of a new input from random.</a:t>
                </a:r>
              </a:p>
            </p:txBody>
          </p:sp>
        </mc:Choice>
        <mc:Fallback xmlns="">
          <p:sp>
            <p:nvSpPr>
              <p:cNvPr id="3" name="Content Placeholder 2">
                <a:extLst>
                  <a:ext uri="{FF2B5EF4-FFF2-40B4-BE49-F238E27FC236}">
                    <a16:creationId xmlns:a16="http://schemas.microsoft.com/office/drawing/2014/main" id="{7C55201B-2474-163B-81C3-734AD82A0B6D}"/>
                  </a:ext>
                </a:extLst>
              </p:cNvPr>
              <p:cNvSpPr>
                <a:spLocks noGrp="1" noRot="1" noChangeAspect="1" noMove="1" noResize="1" noEditPoints="1" noAdjustHandles="1" noChangeArrowheads="1" noChangeShapeType="1" noTextEdit="1"/>
              </p:cNvSpPr>
              <p:nvPr>
                <p:ph idx="1"/>
              </p:nvPr>
            </p:nvSpPr>
            <p:spPr>
              <a:xfrm>
                <a:off x="252045" y="1206438"/>
                <a:ext cx="11687907" cy="5509173"/>
              </a:xfrm>
              <a:blipFill>
                <a:blip r:embed="rId3"/>
                <a:stretch>
                  <a:fillRect l="-868" t="-1382"/>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72EDBD1-293C-8CCC-F670-190738BEB744}"/>
              </a:ext>
            </a:extLst>
          </p:cNvPr>
          <p:cNvSpPr>
            <a:spLocks noGrp="1"/>
          </p:cNvSpPr>
          <p:nvPr>
            <p:ph type="title"/>
          </p:nvPr>
        </p:nvSpPr>
        <p:spPr>
          <a:xfrm>
            <a:off x="252047" y="95496"/>
            <a:ext cx="10515600" cy="1325563"/>
          </a:xfrm>
        </p:spPr>
        <p:txBody>
          <a:bodyPr/>
          <a:lstStyle/>
          <a:p>
            <a:r>
              <a:rPr lang="en-US" dirty="0">
                <a:latin typeface="PT Serif" panose="020A0603040505020204" pitchFamily="18" charset="77"/>
              </a:rPr>
              <a:t>Defining Traceable VRFs</a:t>
            </a:r>
          </a:p>
        </p:txBody>
      </p:sp>
    </p:spTree>
    <p:extLst>
      <p:ext uri="{BB962C8B-B14F-4D97-AF65-F5344CB8AC3E}">
        <p14:creationId xmlns:p14="http://schemas.microsoft.com/office/powerpoint/2010/main" val="322441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6EF07-D2DC-E358-0655-42AB892E36C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95173E-5114-8A42-639D-DD85686A09AA}"/>
                  </a:ext>
                </a:extLst>
              </p:cNvPr>
              <p:cNvSpPr>
                <a:spLocks noGrp="1"/>
              </p:cNvSpPr>
              <p:nvPr>
                <p:ph idx="1"/>
              </p:nvPr>
            </p:nvSpPr>
            <p:spPr>
              <a:xfrm>
                <a:off x="252045" y="1229884"/>
                <a:ext cx="11687907" cy="5509173"/>
              </a:xfrm>
            </p:spPr>
            <p:txBody>
              <a:bodyPr>
                <a:normAutofit/>
              </a:bodyPr>
              <a:lstStyle/>
              <a:p>
                <a:pPr>
                  <a:lnSpc>
                    <a:spcPct val="100000"/>
                  </a:lnSpc>
                </a:pPr>
                <a:r>
                  <a:rPr lang="en-US" dirty="0">
                    <a:latin typeface="PT Serif" panose="020A0603040505020204" pitchFamily="18" charset="77"/>
                  </a:rPr>
                  <a:t>Traceability:</a:t>
                </a:r>
              </a:p>
              <a:p>
                <a:pPr lvl="1">
                  <a:lnSpc>
                    <a:spcPct val="100000"/>
                  </a:lnSpc>
                </a:pPr>
                <a14:m>
                  <m:oMath xmlns:m="http://schemas.openxmlformats.org/officeDocument/2006/math">
                    <m:r>
                      <m:rPr>
                        <m:sty m:val="p"/>
                      </m:rPr>
                      <a:rPr lang="en-US" sz="2400" b="0" i="0" smtClean="0">
                        <a:latin typeface="Cambria Math" panose="02040503050406030204" pitchFamily="18" charset="0"/>
                      </a:rPr>
                      <m:t>Trace</m:t>
                    </m:r>
                  </m:oMath>
                </a14:m>
                <a:r>
                  <a:rPr lang="en-US" sz="2400" dirty="0">
                    <a:solidFill>
                      <a:schemeClr val="tx1"/>
                    </a:solidFill>
                    <a:latin typeface="PT Serif" panose="020A0603040505020204" pitchFamily="18" charset="77"/>
                  </a:rPr>
                  <a:t> traces </a:t>
                </a:r>
                <a14:m>
                  <m:oMath xmlns:m="http://schemas.openxmlformats.org/officeDocument/2006/math">
                    <m:r>
                      <m:rPr>
                        <m:sty m:val="p"/>
                      </m:rPr>
                      <a:rPr lang="en-US" sz="2400" b="0" i="0" smtClean="0">
                        <a:solidFill>
                          <a:schemeClr val="tx1"/>
                        </a:solidFill>
                        <a:latin typeface="Cambria Math" panose="02040503050406030204" pitchFamily="18" charset="0"/>
                      </a:rPr>
                      <m:t>E</m:t>
                    </m:r>
                  </m:oMath>
                </a14:m>
                <a:r>
                  <a:rPr lang="en-US" sz="2400" dirty="0">
                    <a:solidFill>
                      <a:schemeClr val="tx1"/>
                    </a:solidFill>
                    <a:latin typeface="PT Serif" panose="020A0603040505020204" pitchFamily="18" charset="77"/>
                  </a:rPr>
                  <a:t> to </a:t>
                </a:r>
                <a14:m>
                  <m:oMath xmlns:m="http://schemas.openxmlformats.org/officeDocument/2006/math">
                    <m:r>
                      <a:rPr lang="en-US" sz="2400" b="0" i="1" smtClean="0">
                        <a:solidFill>
                          <a:schemeClr val="tx1"/>
                        </a:solidFill>
                        <a:latin typeface="Cambria Math" panose="02040503050406030204" pitchFamily="18" charset="0"/>
                      </a:rPr>
                      <m:t>𝑓</m:t>
                    </m:r>
                  </m:oMath>
                </a14:m>
                <a:r>
                  <a:rPr lang="en-US" sz="2400" dirty="0">
                    <a:solidFill>
                      <a:schemeClr val="tx1"/>
                    </a:solidFill>
                    <a:latin typeface="PT Serif" panose="020A0603040505020204" pitchFamily="18" charset="77"/>
                  </a:rPr>
                  <a:t> parties who “manufactured” it.</a:t>
                </a:r>
                <a:endParaRPr lang="en-US" dirty="0">
                  <a:latin typeface="PT Serif" panose="020A0603040505020204" pitchFamily="18" charset="77"/>
                </a:endParaRPr>
              </a:p>
              <a:p>
                <a:pPr>
                  <a:lnSpc>
                    <a:spcPct val="100000"/>
                  </a:lnSpc>
                </a:pPr>
                <a:r>
                  <a:rPr lang="en-US" dirty="0">
                    <a:latin typeface="PT Serif" panose="020A0603040505020204" pitchFamily="18" charset="77"/>
                  </a:rPr>
                  <a:t>Tracer Uniqueness:</a:t>
                </a:r>
              </a:p>
              <a:p>
                <a:pPr lvl="1">
                  <a:lnSpc>
                    <a:spcPct val="100000"/>
                  </a:lnSpc>
                </a:pPr>
                <a:r>
                  <a:rPr lang="en-US" dirty="0">
                    <a:latin typeface="PT Serif" panose="020A0603040505020204" pitchFamily="18" charset="77"/>
                  </a:rPr>
                  <a:t>Malicious tracer cannot produce two valid evaluations for a single input.</a:t>
                </a:r>
              </a:p>
              <a:p>
                <a:pPr>
                  <a:lnSpc>
                    <a:spcPct val="100000"/>
                  </a:lnSpc>
                </a:pPr>
                <a:r>
                  <a:rPr lang="en-US" dirty="0">
                    <a:latin typeface="PT Serif" panose="020A0603040505020204" pitchFamily="18" charset="77"/>
                  </a:rPr>
                  <a:t>Tracer </a:t>
                </a:r>
                <a:r>
                  <a:rPr lang="en-US" dirty="0" err="1">
                    <a:latin typeface="PT Serif" panose="020A0603040505020204" pitchFamily="18" charset="77"/>
                  </a:rPr>
                  <a:t>Pseudorandomness</a:t>
                </a:r>
                <a:r>
                  <a:rPr lang="en-US" dirty="0">
                    <a:latin typeface="PT Serif" panose="020A0603040505020204" pitchFamily="18" charset="77"/>
                  </a:rPr>
                  <a:t>:</a:t>
                </a:r>
              </a:p>
              <a:p>
                <a:pPr lvl="1">
                  <a:lnSpc>
                    <a:spcPct val="100000"/>
                  </a:lnSpc>
                </a:pPr>
                <a:r>
                  <a:rPr lang="en-US" dirty="0">
                    <a:latin typeface="PT Serif" panose="020A0603040505020204" pitchFamily="18" charset="77"/>
                  </a:rPr>
                  <a:t>Malicious tracer cannot distinguish evaluation of a new input from random, even with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−1</m:t>
                    </m:r>
                  </m:oMath>
                </a14:m>
                <a:r>
                  <a:rPr lang="en-US" dirty="0">
                    <a:latin typeface="PT Serif" panose="020A0603040505020204" pitchFamily="18" charset="77"/>
                  </a:rPr>
                  <a:t> keys and evaluations on inputs of its choice.</a:t>
                </a:r>
              </a:p>
            </p:txBody>
          </p:sp>
        </mc:Choice>
        <mc:Fallback xmlns="">
          <p:sp>
            <p:nvSpPr>
              <p:cNvPr id="3" name="Content Placeholder 2">
                <a:extLst>
                  <a:ext uri="{FF2B5EF4-FFF2-40B4-BE49-F238E27FC236}">
                    <a16:creationId xmlns:a16="http://schemas.microsoft.com/office/drawing/2014/main" id="{1F95173E-5114-8A42-639D-DD85686A09AA}"/>
                  </a:ext>
                </a:extLst>
              </p:cNvPr>
              <p:cNvSpPr>
                <a:spLocks noGrp="1" noRot="1" noChangeAspect="1" noMove="1" noResize="1" noEditPoints="1" noAdjustHandles="1" noChangeArrowheads="1" noChangeShapeType="1" noTextEdit="1"/>
              </p:cNvSpPr>
              <p:nvPr>
                <p:ph idx="1"/>
              </p:nvPr>
            </p:nvSpPr>
            <p:spPr>
              <a:xfrm>
                <a:off x="252045" y="1229884"/>
                <a:ext cx="11687907" cy="5509173"/>
              </a:xfrm>
              <a:blipFill>
                <a:blip r:embed="rId3"/>
                <a:stretch>
                  <a:fillRect l="-868" t="-114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672A71E-E224-3A4D-C1E9-64392C20D95D}"/>
              </a:ext>
            </a:extLst>
          </p:cNvPr>
          <p:cNvSpPr>
            <a:spLocks noGrp="1"/>
          </p:cNvSpPr>
          <p:nvPr>
            <p:ph type="title"/>
          </p:nvPr>
        </p:nvSpPr>
        <p:spPr>
          <a:xfrm>
            <a:off x="252047" y="95496"/>
            <a:ext cx="10515600" cy="1325563"/>
          </a:xfrm>
        </p:spPr>
        <p:txBody>
          <a:bodyPr/>
          <a:lstStyle/>
          <a:p>
            <a:r>
              <a:rPr lang="en-US" dirty="0">
                <a:latin typeface="PT Serif" panose="020A0603040505020204" pitchFamily="18" charset="77"/>
              </a:rPr>
              <a:t>Defining Traceable VRFs</a:t>
            </a:r>
          </a:p>
        </p:txBody>
      </p:sp>
      <p:sp>
        <p:nvSpPr>
          <p:cNvPr id="2" name="Round Diagonal Corner Rectangle 1">
            <a:extLst>
              <a:ext uri="{FF2B5EF4-FFF2-40B4-BE49-F238E27FC236}">
                <a16:creationId xmlns:a16="http://schemas.microsoft.com/office/drawing/2014/main" id="{A7F0514E-35C4-5CDA-5CE3-C23436E7A39A}"/>
              </a:ext>
            </a:extLst>
          </p:cNvPr>
          <p:cNvSpPr/>
          <p:nvPr/>
        </p:nvSpPr>
        <p:spPr>
          <a:xfrm>
            <a:off x="479492" y="1202990"/>
            <a:ext cx="8327761" cy="1029222"/>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87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72E91C-7902-FF46-74F7-0AEEAA88B00B}"/>
              </a:ext>
            </a:extLst>
          </p:cNvPr>
          <p:cNvSpPr>
            <a:spLocks noGrp="1"/>
          </p:cNvSpPr>
          <p:nvPr>
            <p:ph idx="1"/>
          </p:nvPr>
        </p:nvSpPr>
        <p:spPr/>
        <p:txBody>
          <a:bodyPr>
            <a:normAutofit/>
          </a:bodyPr>
          <a:lstStyle/>
          <a:p>
            <a:pPr marL="0" indent="0">
              <a:lnSpc>
                <a:spcPct val="150000"/>
              </a:lnSpc>
              <a:buNone/>
            </a:pPr>
            <a:r>
              <a:rPr lang="en-US" sz="3200" dirty="0">
                <a:latin typeface="PT Serif" panose="020A0603040505020204" pitchFamily="18" charset="77"/>
              </a:rPr>
              <a:t>Two notions: </a:t>
            </a:r>
          </a:p>
          <a:p>
            <a:pPr lvl="1">
              <a:lnSpc>
                <a:spcPct val="150000"/>
              </a:lnSpc>
            </a:pPr>
            <a:r>
              <a:rPr lang="en-US" sz="2800" dirty="0">
                <a:latin typeface="PT Serif" panose="020A0603040505020204" pitchFamily="18" charset="77"/>
              </a:rPr>
              <a:t>One-time</a:t>
            </a:r>
          </a:p>
          <a:p>
            <a:pPr marL="457200" lvl="1" indent="0">
              <a:lnSpc>
                <a:spcPct val="150000"/>
              </a:lnSpc>
              <a:buNone/>
            </a:pPr>
            <a:endParaRPr lang="en-US" sz="2800" dirty="0">
              <a:latin typeface="PT Serif" panose="020A0603040505020204" pitchFamily="18" charset="77"/>
            </a:endParaRPr>
          </a:p>
          <a:p>
            <a:pPr lvl="1">
              <a:lnSpc>
                <a:spcPct val="150000"/>
              </a:lnSpc>
            </a:pPr>
            <a:r>
              <a:rPr lang="en-US" sz="2800" dirty="0">
                <a:latin typeface="PT Serif" panose="020A0603040505020204" pitchFamily="18" charset="77"/>
              </a:rPr>
              <a:t>Many-time (stronger)</a:t>
            </a:r>
          </a:p>
          <a:p>
            <a:pPr marL="914400" lvl="2" indent="0">
              <a:lnSpc>
                <a:spcPct val="150000"/>
              </a:lnSpc>
              <a:buNone/>
            </a:pPr>
            <a:endParaRPr lang="en-US" sz="2400" dirty="0">
              <a:latin typeface="PT Serif" panose="020A0603040505020204" pitchFamily="18" charset="77"/>
            </a:endParaRPr>
          </a:p>
        </p:txBody>
      </p:sp>
      <p:sp>
        <p:nvSpPr>
          <p:cNvPr id="4" name="Title 1">
            <a:extLst>
              <a:ext uri="{FF2B5EF4-FFF2-40B4-BE49-F238E27FC236}">
                <a16:creationId xmlns:a16="http://schemas.microsoft.com/office/drawing/2014/main" id="{D8CBAB72-66AD-71B7-E3F7-51B7D44A7C75}"/>
              </a:ext>
            </a:extLst>
          </p:cNvPr>
          <p:cNvSpPr>
            <a:spLocks noGrp="1"/>
          </p:cNvSpPr>
          <p:nvPr>
            <p:ph type="title"/>
          </p:nvPr>
        </p:nvSpPr>
        <p:spPr>
          <a:xfrm>
            <a:off x="298938" y="329956"/>
            <a:ext cx="10515600" cy="1325563"/>
          </a:xfrm>
        </p:spPr>
        <p:txBody>
          <a:bodyPr/>
          <a:lstStyle/>
          <a:p>
            <a:r>
              <a:rPr lang="en-US" dirty="0">
                <a:latin typeface="PT Serif" panose="020A0603040505020204" pitchFamily="18" charset="77"/>
              </a:rPr>
              <a:t>Traceability for Traceable Verifiable Random Functions</a:t>
            </a:r>
            <a:endParaRPr lang="en-US" dirty="0"/>
          </a:p>
        </p:txBody>
      </p:sp>
      <p:sp>
        <p:nvSpPr>
          <p:cNvPr id="5" name="Round Diagonal Corner Rectangle 4">
            <a:extLst>
              <a:ext uri="{FF2B5EF4-FFF2-40B4-BE49-F238E27FC236}">
                <a16:creationId xmlns:a16="http://schemas.microsoft.com/office/drawing/2014/main" id="{D5E23764-34C8-89A3-80F0-6329CB1013FD}"/>
              </a:ext>
            </a:extLst>
          </p:cNvPr>
          <p:cNvSpPr/>
          <p:nvPr/>
        </p:nvSpPr>
        <p:spPr>
          <a:xfrm>
            <a:off x="949572" y="2516098"/>
            <a:ext cx="1730307" cy="663910"/>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71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BD62-F484-58D0-11A3-00106330E15B}"/>
              </a:ext>
            </a:extLst>
          </p:cNvPr>
          <p:cNvSpPr>
            <a:spLocks noGrp="1"/>
          </p:cNvSpPr>
          <p:nvPr>
            <p:ph type="title"/>
          </p:nvPr>
        </p:nvSpPr>
        <p:spPr>
          <a:xfrm>
            <a:off x="298938" y="329956"/>
            <a:ext cx="10515600" cy="1325563"/>
          </a:xfrm>
        </p:spPr>
        <p:txBody>
          <a:bodyPr/>
          <a:lstStyle/>
          <a:p>
            <a:r>
              <a:rPr lang="en-US" dirty="0">
                <a:latin typeface="PT Serif" panose="020A0603040505020204" pitchFamily="18" charset="77"/>
              </a:rPr>
              <a:t>Traceability for Traceable Verifiable Random Functions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0A39C1-3209-B891-9500-E54BD97C67E2}"/>
                  </a:ext>
                </a:extLst>
              </p:cNvPr>
              <p:cNvSpPr>
                <a:spLocks noGrp="1"/>
              </p:cNvSpPr>
              <p:nvPr>
                <p:ph idx="1"/>
              </p:nvPr>
            </p:nvSpPr>
            <p:spPr>
              <a:xfrm>
                <a:off x="298938" y="1755287"/>
                <a:ext cx="10028403" cy="777739"/>
              </a:xfrm>
            </p:spPr>
            <p:txBody>
              <a:bodyPr/>
              <a:lstStyle/>
              <a:p>
                <a14:m>
                  <m:oMath xmlns:m="http://schemas.openxmlformats.org/officeDocument/2006/math">
                    <m:r>
                      <m:rPr>
                        <m:sty m:val="p"/>
                      </m:rPr>
                      <a:rPr lang="en-US" sz="2800" b="0" i="0" smtClean="0">
                        <a:latin typeface="Cambria Math" panose="02040503050406030204" pitchFamily="18" charset="0"/>
                      </a:rPr>
                      <m:t>Trace</m:t>
                    </m:r>
                  </m:oMath>
                </a14:m>
                <a:r>
                  <a:rPr lang="en-US" sz="2800" dirty="0">
                    <a:solidFill>
                      <a:schemeClr val="tx1"/>
                    </a:solidFill>
                    <a:latin typeface="PT Serif" panose="020A0603040505020204" pitchFamily="18" charset="77"/>
                  </a:rPr>
                  <a:t> traces </a:t>
                </a:r>
                <a14:m>
                  <m:oMath xmlns:m="http://schemas.openxmlformats.org/officeDocument/2006/math">
                    <m:r>
                      <m:rPr>
                        <m:sty m:val="p"/>
                      </m:rPr>
                      <a:rPr lang="en-US" sz="2800" b="0" i="0" smtClean="0">
                        <a:solidFill>
                          <a:schemeClr val="tx1"/>
                        </a:solidFill>
                        <a:latin typeface="Cambria Math" panose="02040503050406030204" pitchFamily="18" charset="0"/>
                      </a:rPr>
                      <m:t>E</m:t>
                    </m:r>
                  </m:oMath>
                </a14:m>
                <a:r>
                  <a:rPr lang="en-US" sz="2800" dirty="0">
                    <a:solidFill>
                      <a:schemeClr val="tx1"/>
                    </a:solidFill>
                    <a:latin typeface="PT Serif" panose="020A0603040505020204" pitchFamily="18" charset="77"/>
                  </a:rPr>
                  <a:t> to the parties who “manufactured” it.</a:t>
                </a:r>
                <a:endParaRPr lang="en-US" dirty="0"/>
              </a:p>
            </p:txBody>
          </p:sp>
        </mc:Choice>
        <mc:Fallback xmlns="">
          <p:sp>
            <p:nvSpPr>
              <p:cNvPr id="3" name="Content Placeholder 2">
                <a:extLst>
                  <a:ext uri="{FF2B5EF4-FFF2-40B4-BE49-F238E27FC236}">
                    <a16:creationId xmlns:a16="http://schemas.microsoft.com/office/drawing/2014/main" id="{050A39C1-3209-B891-9500-E54BD97C67E2}"/>
                  </a:ext>
                </a:extLst>
              </p:cNvPr>
              <p:cNvSpPr>
                <a:spLocks noGrp="1" noRot="1" noChangeAspect="1" noMove="1" noResize="1" noEditPoints="1" noAdjustHandles="1" noChangeArrowheads="1" noChangeShapeType="1" noTextEdit="1"/>
              </p:cNvSpPr>
              <p:nvPr>
                <p:ph idx="1"/>
              </p:nvPr>
            </p:nvSpPr>
            <p:spPr>
              <a:xfrm>
                <a:off x="298938" y="1755287"/>
                <a:ext cx="10028403" cy="777739"/>
              </a:xfrm>
              <a:blipFill>
                <a:blip r:embed="rId3"/>
                <a:stretch>
                  <a:fillRect l="-1138" t="-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CA8E8A6B-862F-3F5A-98AF-A8B7330F36A3}"/>
                  </a:ext>
                </a:extLst>
              </p:cNvPr>
              <p:cNvSpPr/>
              <p:nvPr/>
            </p:nvSpPr>
            <p:spPr>
              <a:xfrm>
                <a:off x="4238500" y="48975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𝐸</m:t>
                      </m:r>
                    </m:oMath>
                  </m:oMathPara>
                </a14:m>
                <a:endParaRPr lang="en-US" sz="2600" dirty="0"/>
              </a:p>
            </p:txBody>
          </p:sp>
        </mc:Choice>
        <mc:Fallback xmlns="">
          <p:sp>
            <p:nvSpPr>
              <p:cNvPr id="4" name="Rounded Rectangle 3">
                <a:extLst>
                  <a:ext uri="{FF2B5EF4-FFF2-40B4-BE49-F238E27FC236}">
                    <a16:creationId xmlns:a16="http://schemas.microsoft.com/office/drawing/2014/main" id="{CA8E8A6B-862F-3F5A-98AF-A8B7330F36A3}"/>
                  </a:ext>
                </a:extLst>
              </p:cNvPr>
              <p:cNvSpPr>
                <a:spLocks noRot="1" noChangeAspect="1" noMove="1" noResize="1" noEditPoints="1" noAdjustHandles="1" noChangeArrowheads="1" noChangeShapeType="1" noTextEdit="1"/>
              </p:cNvSpPr>
              <p:nvPr/>
            </p:nvSpPr>
            <p:spPr>
              <a:xfrm>
                <a:off x="4238500" y="4897597"/>
                <a:ext cx="1341685" cy="1084407"/>
              </a:xfrm>
              <a:prstGeom prst="roundRect">
                <a:avLst/>
              </a:prstGeom>
              <a:blipFill>
                <a:blip r:embed="rId4"/>
                <a:stretch>
                  <a:fillRect/>
                </a:stretch>
              </a:blipFill>
            </p:spPr>
            <p:txBody>
              <a:bodyPr/>
              <a:lstStyle/>
              <a:p>
                <a:r>
                  <a:rPr lang="en-US">
                    <a:noFill/>
                  </a:rPr>
                  <a:t> </a:t>
                </a:r>
              </a:p>
            </p:txBody>
          </p:sp>
        </mc:Fallback>
      </mc:AlternateContent>
      <p:pic>
        <p:nvPicPr>
          <p:cNvPr id="5" name="Picture 4" descr="A picture containing text, vector graphics&#10;&#10;Description automatically generated">
            <a:extLst>
              <a:ext uri="{FF2B5EF4-FFF2-40B4-BE49-F238E27FC236}">
                <a16:creationId xmlns:a16="http://schemas.microsoft.com/office/drawing/2014/main" id="{C86F76BE-6A2D-285E-8899-68200DBC9ECC}"/>
              </a:ext>
            </a:extLst>
          </p:cNvPr>
          <p:cNvPicPr>
            <a:picLocks noChangeAspect="1"/>
          </p:cNvPicPr>
          <p:nvPr/>
        </p:nvPicPr>
        <p:blipFill>
          <a:blip r:embed="rId5"/>
          <a:stretch>
            <a:fillRect/>
          </a:stretch>
        </p:blipFill>
        <p:spPr>
          <a:xfrm>
            <a:off x="8895012" y="2211472"/>
            <a:ext cx="834050" cy="1176937"/>
          </a:xfrm>
          <a:prstGeom prst="rect">
            <a:avLst/>
          </a:prstGeom>
        </p:spPr>
      </p:pic>
      <p:pic>
        <p:nvPicPr>
          <p:cNvPr id="6" name="Google Shape;74;p15">
            <a:extLst>
              <a:ext uri="{FF2B5EF4-FFF2-40B4-BE49-F238E27FC236}">
                <a16:creationId xmlns:a16="http://schemas.microsoft.com/office/drawing/2014/main" id="{EE94C172-6C62-2F92-B4F3-A718EE90D1D8}"/>
              </a:ext>
            </a:extLst>
          </p:cNvPr>
          <p:cNvPicPr preferRelativeResize="0"/>
          <p:nvPr/>
        </p:nvPicPr>
        <p:blipFill>
          <a:blip r:embed="rId6">
            <a:alphaModFix/>
          </a:blip>
          <a:stretch>
            <a:fillRect/>
          </a:stretch>
        </p:blipFill>
        <p:spPr>
          <a:xfrm>
            <a:off x="3669722" y="2195132"/>
            <a:ext cx="834050" cy="1152898"/>
          </a:xfrm>
          <a:prstGeom prst="rect">
            <a:avLst/>
          </a:prstGeom>
          <a:noFill/>
          <a:ln>
            <a:noFill/>
          </a:ln>
        </p:spPr>
      </p:pic>
      <mc:AlternateContent xmlns:mc="http://schemas.openxmlformats.org/markup-compatibility/2006" xmlns:a14="http://schemas.microsoft.com/office/drawing/2010/main">
        <mc:Choice Requires="a14">
          <p:sp>
            <p:nvSpPr>
              <p:cNvPr id="7" name="Google Shape;75;p15">
                <a:extLst>
                  <a:ext uri="{FF2B5EF4-FFF2-40B4-BE49-F238E27FC236}">
                    <a16:creationId xmlns:a16="http://schemas.microsoft.com/office/drawing/2014/main" id="{872A613D-AE55-2138-235B-68A5FAC5BDD3}"/>
                  </a:ext>
                </a:extLst>
              </p:cNvPr>
              <p:cNvSpPr txBox="1"/>
              <p:nvPr/>
            </p:nvSpPr>
            <p:spPr>
              <a:xfrm>
                <a:off x="3763505" y="3210891"/>
                <a:ext cx="656512" cy="69048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lang="en-US" sz="2000" baseline="-25000" dirty="0"/>
              </a:p>
              <a:p>
                <a:pPr marL="0" lvl="0" indent="0" algn="l" rtl="0">
                  <a:spcBef>
                    <a:spcPts val="0"/>
                  </a:spcBef>
                  <a:spcAft>
                    <a:spcPts val="0"/>
                  </a:spcAft>
                  <a:buNone/>
                </a:pPr>
                <a:endParaRPr sz="2000" baseline="-25000" dirty="0"/>
              </a:p>
            </p:txBody>
          </p:sp>
        </mc:Choice>
        <mc:Fallback xmlns="">
          <p:sp>
            <p:nvSpPr>
              <p:cNvPr id="7" name="Google Shape;75;p15">
                <a:extLst>
                  <a:ext uri="{FF2B5EF4-FFF2-40B4-BE49-F238E27FC236}">
                    <a16:creationId xmlns:a16="http://schemas.microsoft.com/office/drawing/2014/main" id="{872A613D-AE55-2138-235B-68A5FAC5BDD3}"/>
                  </a:ext>
                </a:extLst>
              </p:cNvPr>
              <p:cNvSpPr txBox="1">
                <a:spLocks noRot="1" noChangeAspect="1" noMove="1" noResize="1" noEditPoints="1" noAdjustHandles="1" noChangeArrowheads="1" noChangeShapeType="1" noTextEdit="1"/>
              </p:cNvSpPr>
              <p:nvPr/>
            </p:nvSpPr>
            <p:spPr>
              <a:xfrm>
                <a:off x="3763505" y="3210891"/>
                <a:ext cx="656512" cy="690480"/>
              </a:xfrm>
              <a:prstGeom prst="rect">
                <a:avLst/>
              </a:prstGeom>
              <a:blipFill>
                <a:blip r:embed="rId7"/>
                <a:stretch>
                  <a:fillRect/>
                </a:stretch>
              </a:blipFill>
              <a:ln>
                <a:noFill/>
              </a:ln>
            </p:spPr>
            <p:txBody>
              <a:bodyPr/>
              <a:lstStyle/>
              <a:p>
                <a:r>
                  <a:rPr lang="en-US">
                    <a:noFill/>
                  </a:rPr>
                  <a:t> </a:t>
                </a:r>
              </a:p>
            </p:txBody>
          </p:sp>
        </mc:Fallback>
      </mc:AlternateContent>
      <p:pic>
        <p:nvPicPr>
          <p:cNvPr id="8" name="Google Shape;77;p15">
            <a:extLst>
              <a:ext uri="{FF2B5EF4-FFF2-40B4-BE49-F238E27FC236}">
                <a16:creationId xmlns:a16="http://schemas.microsoft.com/office/drawing/2014/main" id="{A907014A-DA3A-8072-0441-C7582303FE85}"/>
              </a:ext>
            </a:extLst>
          </p:cNvPr>
          <p:cNvPicPr preferRelativeResize="0"/>
          <p:nvPr/>
        </p:nvPicPr>
        <p:blipFill>
          <a:blip r:embed="rId8">
            <a:alphaModFix/>
          </a:blip>
          <a:stretch>
            <a:fillRect/>
          </a:stretch>
        </p:blipFill>
        <p:spPr>
          <a:xfrm>
            <a:off x="5299490" y="225231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85;p15">
                <a:extLst>
                  <a:ext uri="{FF2B5EF4-FFF2-40B4-BE49-F238E27FC236}">
                    <a16:creationId xmlns:a16="http://schemas.microsoft.com/office/drawing/2014/main" id="{3722F1F3-ACBD-1EAB-EAE3-ECF30F7A2D46}"/>
                  </a:ext>
                </a:extLst>
              </p:cNvPr>
              <p:cNvSpPr txBox="1"/>
              <p:nvPr/>
            </p:nvSpPr>
            <p:spPr>
              <a:xfrm>
                <a:off x="5474756" y="3213535"/>
                <a:ext cx="633807" cy="69048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2</m:t>
                          </m:r>
                        </m:sub>
                      </m:sSub>
                    </m:oMath>
                  </m:oMathPara>
                </a14:m>
                <a:endParaRPr lang="en-US" sz="2000" baseline="-25000" dirty="0"/>
              </a:p>
              <a:p>
                <a:pPr marL="0" lvl="0" indent="0" algn="l" rtl="0">
                  <a:spcBef>
                    <a:spcPts val="0"/>
                  </a:spcBef>
                  <a:spcAft>
                    <a:spcPts val="0"/>
                  </a:spcAft>
                  <a:buNone/>
                </a:pPr>
                <a:endParaRPr sz="2000" baseline="-25000" dirty="0"/>
              </a:p>
            </p:txBody>
          </p:sp>
        </mc:Choice>
        <mc:Fallback xmlns="">
          <p:sp>
            <p:nvSpPr>
              <p:cNvPr id="9" name="Google Shape;85;p15">
                <a:extLst>
                  <a:ext uri="{FF2B5EF4-FFF2-40B4-BE49-F238E27FC236}">
                    <a16:creationId xmlns:a16="http://schemas.microsoft.com/office/drawing/2014/main" id="{3722F1F3-ACBD-1EAB-EAE3-ECF30F7A2D46}"/>
                  </a:ext>
                </a:extLst>
              </p:cNvPr>
              <p:cNvSpPr txBox="1">
                <a:spLocks noRot="1" noChangeAspect="1" noMove="1" noResize="1" noEditPoints="1" noAdjustHandles="1" noChangeArrowheads="1" noChangeShapeType="1" noTextEdit="1"/>
              </p:cNvSpPr>
              <p:nvPr/>
            </p:nvSpPr>
            <p:spPr>
              <a:xfrm>
                <a:off x="5474756" y="3213535"/>
                <a:ext cx="633807" cy="690480"/>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6;p15">
                <a:extLst>
                  <a:ext uri="{FF2B5EF4-FFF2-40B4-BE49-F238E27FC236}">
                    <a16:creationId xmlns:a16="http://schemas.microsoft.com/office/drawing/2014/main" id="{A36E8996-D173-C0AF-8C95-5870DAB897AE}"/>
                  </a:ext>
                </a:extLst>
              </p:cNvPr>
              <p:cNvSpPr txBox="1"/>
              <p:nvPr/>
            </p:nvSpPr>
            <p:spPr>
              <a:xfrm>
                <a:off x="8884333" y="3222457"/>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4</m:t>
                          </m:r>
                        </m:sub>
                      </m:sSub>
                    </m:oMath>
                  </m:oMathPara>
                </a14:m>
                <a:endParaRPr sz="2000" baseline="-25000" dirty="0"/>
              </a:p>
            </p:txBody>
          </p:sp>
        </mc:Choice>
        <mc:Fallback xmlns="">
          <p:sp>
            <p:nvSpPr>
              <p:cNvPr id="10" name="Google Shape;86;p15">
                <a:extLst>
                  <a:ext uri="{FF2B5EF4-FFF2-40B4-BE49-F238E27FC236}">
                    <a16:creationId xmlns:a16="http://schemas.microsoft.com/office/drawing/2014/main" id="{A36E8996-D173-C0AF-8C95-5870DAB897AE}"/>
                  </a:ext>
                </a:extLst>
              </p:cNvPr>
              <p:cNvSpPr txBox="1">
                <a:spLocks noRot="1" noChangeAspect="1" noMove="1" noResize="1" noEditPoints="1" noAdjustHandles="1" noChangeArrowheads="1" noChangeShapeType="1" noTextEdit="1"/>
              </p:cNvSpPr>
              <p:nvPr/>
            </p:nvSpPr>
            <p:spPr>
              <a:xfrm>
                <a:off x="8884333" y="3222457"/>
                <a:ext cx="834050" cy="492412"/>
              </a:xfrm>
              <a:prstGeom prst="rect">
                <a:avLst/>
              </a:prstGeom>
              <a:blipFill>
                <a:blip r:embed="rId10"/>
                <a:stretch>
                  <a:fillRect/>
                </a:stretch>
              </a:blipFill>
              <a:ln>
                <a:noFill/>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09101-264E-CB26-76A9-61D0DF29169B}"/>
              </a:ext>
            </a:extLst>
          </p:cNvPr>
          <p:cNvPicPr>
            <a:picLocks noChangeAspect="1"/>
          </p:cNvPicPr>
          <p:nvPr/>
        </p:nvPicPr>
        <p:blipFill>
          <a:blip r:embed="rId11"/>
          <a:stretch>
            <a:fillRect/>
          </a:stretch>
        </p:blipFill>
        <p:spPr>
          <a:xfrm>
            <a:off x="7149426" y="2195132"/>
            <a:ext cx="833383" cy="1140419"/>
          </a:xfrm>
          <a:prstGeom prst="rect">
            <a:avLst/>
          </a:prstGeom>
        </p:spPr>
      </p:pic>
      <mc:AlternateContent xmlns:mc="http://schemas.openxmlformats.org/markup-compatibility/2006" xmlns:a14="http://schemas.microsoft.com/office/drawing/2010/main">
        <mc:Choice Requires="a14">
          <p:sp>
            <p:nvSpPr>
              <p:cNvPr id="12" name="Google Shape;86;p15">
                <a:extLst>
                  <a:ext uri="{FF2B5EF4-FFF2-40B4-BE49-F238E27FC236}">
                    <a16:creationId xmlns:a16="http://schemas.microsoft.com/office/drawing/2014/main" id="{1A3E6B45-4BAF-3A8A-9793-ACB7FB2648A5}"/>
                  </a:ext>
                </a:extLst>
              </p:cNvPr>
              <p:cNvSpPr txBox="1"/>
              <p:nvPr/>
            </p:nvSpPr>
            <p:spPr>
              <a:xfrm>
                <a:off x="7162421" y="3171992"/>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12" name="Google Shape;86;p15">
                <a:extLst>
                  <a:ext uri="{FF2B5EF4-FFF2-40B4-BE49-F238E27FC236}">
                    <a16:creationId xmlns:a16="http://schemas.microsoft.com/office/drawing/2014/main" id="{1A3E6B45-4BAF-3A8A-9793-ACB7FB2648A5}"/>
                  </a:ext>
                </a:extLst>
              </p:cNvPr>
              <p:cNvSpPr txBox="1">
                <a:spLocks noRot="1" noChangeAspect="1" noMove="1" noResize="1" noEditPoints="1" noAdjustHandles="1" noChangeArrowheads="1" noChangeShapeType="1" noTextEdit="1"/>
              </p:cNvSpPr>
              <p:nvPr/>
            </p:nvSpPr>
            <p:spPr>
              <a:xfrm>
                <a:off x="7162421" y="3171992"/>
                <a:ext cx="834050" cy="492412"/>
              </a:xfrm>
              <a:prstGeom prst="rect">
                <a:avLst/>
              </a:prstGeom>
              <a:blipFill>
                <a:blip r:embed="rId12"/>
                <a:stretch>
                  <a:fillRect/>
                </a:stretch>
              </a:blipFill>
              <a:ln>
                <a:no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59BB3CA-D311-DFD2-E198-CE6C43AE5EFC}"/>
              </a:ext>
            </a:extLst>
          </p:cNvPr>
          <p:cNvCxnSpPr>
            <a:cxnSpLocks/>
            <a:stCxn id="7" idx="2"/>
          </p:cNvCxnSpPr>
          <p:nvPr/>
        </p:nvCxnSpPr>
        <p:spPr>
          <a:xfrm>
            <a:off x="4091761" y="3901371"/>
            <a:ext cx="628157" cy="996226"/>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3577B4-C608-B67A-83F4-30A70C9E2466}"/>
              </a:ext>
            </a:extLst>
          </p:cNvPr>
          <p:cNvCxnSpPr>
            <a:cxnSpLocks/>
            <a:stCxn id="9" idx="2"/>
          </p:cNvCxnSpPr>
          <p:nvPr/>
        </p:nvCxnSpPr>
        <p:spPr>
          <a:xfrm flipH="1">
            <a:off x="5190565" y="3904015"/>
            <a:ext cx="601095" cy="993582"/>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EDC093-0D08-5BFE-E6D0-B52BD29B7D71}"/>
                  </a:ext>
                </a:extLst>
              </p:cNvPr>
              <p:cNvSpPr txBox="1"/>
              <p:nvPr/>
            </p:nvSpPr>
            <p:spPr>
              <a:xfrm>
                <a:off x="1666233" y="3984515"/>
                <a:ext cx="2572267"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𝒥</m:t>
                      </m:r>
                      <m:r>
                        <a:rPr lang="en-US" sz="2400" b="0" i="1" smtClean="0">
                          <a:latin typeface="Cambria Math" panose="02040503050406030204" pitchFamily="18" charset="0"/>
                          <a:ea typeface="Cambria Math" panose="02040503050406030204" pitchFamily="18" charset="0"/>
                        </a:rPr>
                        <m:t>={1 , 2}</m:t>
                      </m:r>
                    </m:oMath>
                  </m:oMathPara>
                </a14:m>
                <a:endParaRPr lang="en-US" sz="2400" dirty="0">
                  <a:latin typeface="PT Serif" panose="020A0603040505020204" pitchFamily="18" charset="77"/>
                </a:endParaRPr>
              </a:p>
              <a:p>
                <a14:m>
                  <m:oMath xmlns:m="http://schemas.openxmlformats.org/officeDocument/2006/math">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𝒥</m:t>
                        </m:r>
                      </m:e>
                    </m:d>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&lt;</m:t>
                    </m:r>
                    <m:r>
                      <a:rPr lang="en-US" sz="2400" b="0" i="1" smtClean="0">
                        <a:latin typeface="Cambria Math" panose="02040503050406030204" pitchFamily="18" charset="0"/>
                      </a:rPr>
                      <m:t>𝑡</m:t>
                    </m:r>
                    <m:r>
                      <a:rPr lang="en-US" sz="2400" b="0" i="1" smtClean="0">
                        <a:latin typeface="Cambria Math" panose="02040503050406030204" pitchFamily="18" charset="0"/>
                      </a:rPr>
                      <m:t> </m:t>
                    </m:r>
                  </m:oMath>
                </a14:m>
                <a:r>
                  <a:rPr lang="en-US" sz="2400" dirty="0">
                    <a:latin typeface="PT Serif" panose="020A0603040505020204" pitchFamily="18" charset="77"/>
                  </a:rPr>
                  <a:t>Sellers</a:t>
                </a:r>
              </a:p>
            </p:txBody>
          </p:sp>
        </mc:Choice>
        <mc:Fallback xmlns="">
          <p:sp>
            <p:nvSpPr>
              <p:cNvPr id="16" name="TextBox 15">
                <a:extLst>
                  <a:ext uri="{FF2B5EF4-FFF2-40B4-BE49-F238E27FC236}">
                    <a16:creationId xmlns:a16="http://schemas.microsoft.com/office/drawing/2014/main" id="{9EEDC093-0D08-5BFE-E6D0-B52BD29B7D71}"/>
                  </a:ext>
                </a:extLst>
              </p:cNvPr>
              <p:cNvSpPr txBox="1">
                <a:spLocks noRot="1" noChangeAspect="1" noMove="1" noResize="1" noEditPoints="1" noAdjustHandles="1" noChangeArrowheads="1" noChangeShapeType="1" noTextEdit="1"/>
              </p:cNvSpPr>
              <p:nvPr/>
            </p:nvSpPr>
            <p:spPr>
              <a:xfrm>
                <a:off x="1666233" y="3984515"/>
                <a:ext cx="2572267" cy="738664"/>
              </a:xfrm>
              <a:prstGeom prst="rect">
                <a:avLst/>
              </a:prstGeom>
              <a:blipFill>
                <a:blip r:embed="rId13"/>
                <a:stretch>
                  <a:fillRect l="-1478" t="-1695" r="-2956" b="-23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5D72250-9E57-2114-8E3F-BB43DCD6C0F3}"/>
                  </a:ext>
                </a:extLst>
              </p:cNvPr>
              <p:cNvSpPr txBox="1"/>
              <p:nvPr/>
            </p:nvSpPr>
            <p:spPr>
              <a:xfrm>
                <a:off x="3844098" y="6174668"/>
                <a:ext cx="2692933" cy="379206"/>
              </a:xfrm>
              <a:prstGeom prst="rect">
                <a:avLst/>
              </a:prstGeom>
              <a:noFill/>
            </p:spPr>
            <p:txBody>
              <a:bodyPr wrap="square" lIns="0" tIns="0" rIns="0" bIns="0" rtlCol="0">
                <a:spAutoFit/>
              </a:bodyPr>
              <a:lstStyle/>
              <a:p>
                <a14:m>
                  <m:oMath xmlns:m="http://schemas.openxmlformats.org/officeDocument/2006/math">
                    <m:acc>
                      <m:accPr>
                        <m:chr m:val="̂"/>
                        <m:ctrlPr>
                          <a:rPr lang="en-US" sz="2400" i="1" dirty="0"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𝒥</m:t>
                        </m:r>
                        <m:r>
                          <a:rPr lang="en-US" sz="2400" b="0" i="1" smtClean="0">
                            <a:latin typeface="Cambria Math" panose="02040503050406030204" pitchFamily="18" charset="0"/>
                            <a:ea typeface="Cambria Math" panose="02040503050406030204" pitchFamily="18" charset="0"/>
                          </a:rPr>
                          <m:t> </m:t>
                        </m:r>
                      </m:e>
                    </m:acc>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Trac</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e</m:t>
                        </m:r>
                      </m:e>
                      <m:sup>
                        <m:r>
                          <m:rPr>
                            <m:sty m:val="p"/>
                          </m:rPr>
                          <a:rPr lang="en-US" sz="2400" b="0" i="0" smtClean="0">
                            <a:latin typeface="Cambria Math" panose="02040503050406030204" pitchFamily="18" charset="0"/>
                            <a:ea typeface="Cambria Math" panose="02040503050406030204" pitchFamily="18" charset="0"/>
                          </a:rPr>
                          <m:t>E</m:t>
                        </m:r>
                      </m:sup>
                    </m:sSup>
                    <m:r>
                      <a:rPr lang="en-US" sz="2400" b="0" i="0"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𝑡𝑘</m:t>
                    </m:r>
                    <m:r>
                      <a:rPr lang="en-US" sz="2400" b="0" i="0" smtClean="0">
                        <a:latin typeface="Cambria Math" panose="02040503050406030204" pitchFamily="18" charset="0"/>
                        <a:ea typeface="Cambria Math" panose="02040503050406030204" pitchFamily="18" charset="0"/>
                      </a:rPr>
                      <m:t> )</m:t>
                    </m:r>
                  </m:oMath>
                </a14:m>
                <a:r>
                  <a:rPr lang="en-US" sz="2400" dirty="0"/>
                  <a:t>  </a:t>
                </a:r>
              </a:p>
            </p:txBody>
          </p:sp>
        </mc:Choice>
        <mc:Fallback xmlns="">
          <p:sp>
            <p:nvSpPr>
              <p:cNvPr id="17" name="TextBox 16">
                <a:extLst>
                  <a:ext uri="{FF2B5EF4-FFF2-40B4-BE49-F238E27FC236}">
                    <a16:creationId xmlns:a16="http://schemas.microsoft.com/office/drawing/2014/main" id="{45D72250-9E57-2114-8E3F-BB43DCD6C0F3}"/>
                  </a:ext>
                </a:extLst>
              </p:cNvPr>
              <p:cNvSpPr txBox="1">
                <a:spLocks noRot="1" noChangeAspect="1" noMove="1" noResize="1" noEditPoints="1" noAdjustHandles="1" noChangeArrowheads="1" noChangeShapeType="1" noTextEdit="1"/>
              </p:cNvSpPr>
              <p:nvPr/>
            </p:nvSpPr>
            <p:spPr>
              <a:xfrm>
                <a:off x="3844098" y="6174668"/>
                <a:ext cx="2692933" cy="379206"/>
              </a:xfrm>
              <a:prstGeom prst="rect">
                <a:avLst/>
              </a:prstGeom>
              <a:blipFill>
                <a:blip r:embed="rId14"/>
                <a:stretch>
                  <a:fillRect l="-4695" t="-2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Google Shape;518;p45">
                <a:extLst>
                  <a:ext uri="{FF2B5EF4-FFF2-40B4-BE49-F238E27FC236}">
                    <a16:creationId xmlns:a16="http://schemas.microsoft.com/office/drawing/2014/main" id="{5BEC76A5-37D6-A677-C855-D3A0D19A2A79}"/>
                  </a:ext>
                </a:extLst>
              </p:cNvPr>
              <p:cNvSpPr/>
              <p:nvPr/>
            </p:nvSpPr>
            <p:spPr>
              <a:xfrm>
                <a:off x="6560764" y="5091956"/>
                <a:ext cx="5529969" cy="1494460"/>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200" dirty="0">
                    <a:solidFill>
                      <a:schemeClr val="accent1">
                        <a:lumMod val="50000"/>
                      </a:schemeClr>
                    </a:solidFill>
                    <a:latin typeface="PT Serif"/>
                    <a:ea typeface="PT Serif"/>
                    <a:cs typeface="PT Serif"/>
                    <a:sym typeface="PT Serif"/>
                  </a:rPr>
                  <a:t>If </a:t>
                </a:r>
                <a14:m>
                  <m:oMath xmlns:m="http://schemas.openxmlformats.org/officeDocument/2006/math">
                    <m:r>
                      <a:rPr lang="en-US" sz="2200" b="0" i="1" smtClean="0">
                        <a:solidFill>
                          <a:schemeClr val="accent1">
                            <a:lumMod val="50000"/>
                          </a:schemeClr>
                        </a:solidFill>
                        <a:latin typeface="Cambria Math" panose="02040503050406030204" pitchFamily="18" charset="0"/>
                        <a:ea typeface="PT Serif"/>
                        <a:cs typeface="PT Serif"/>
                        <a:sym typeface="PT Serif"/>
                      </a:rPr>
                      <m:t>𝐸</m:t>
                    </m:r>
                  </m:oMath>
                </a14:m>
                <a:r>
                  <a:rPr lang="en-US" sz="2200" dirty="0">
                    <a:solidFill>
                      <a:schemeClr val="accent1">
                        <a:lumMod val="50000"/>
                      </a:schemeClr>
                    </a:solidFill>
                    <a:latin typeface="PT Serif" panose="020A0603040505020204" pitchFamily="18" charset="77"/>
                  </a:rPr>
                  <a:t> is “good” then,</a:t>
                </a:r>
              </a:p>
              <a:p>
                <a:pPr marL="342900" lvl="0" indent="-342900">
                  <a:buFont typeface="Arial" panose="020B0604020202020204" pitchFamily="34" charset="0"/>
                  <a:buChar char="•"/>
                </a:pPr>
                <a:r>
                  <a:rPr lang="en-US" sz="2200" b="1" u="sng" dirty="0">
                    <a:solidFill>
                      <a:schemeClr val="accent1">
                        <a:lumMod val="50000"/>
                      </a:schemeClr>
                    </a:solidFill>
                    <a:latin typeface="PT Serif"/>
                    <a:sym typeface="PT Serif"/>
                  </a:rPr>
                  <a:t>All </a:t>
                </a:r>
                <a14:m>
                  <m:oMath xmlns:m="http://schemas.openxmlformats.org/officeDocument/2006/math">
                    <m:r>
                      <a:rPr lang="en-US" sz="2200" b="1" i="1" u="sng" smtClean="0">
                        <a:solidFill>
                          <a:schemeClr val="accent1">
                            <a:lumMod val="50000"/>
                          </a:schemeClr>
                        </a:solidFill>
                        <a:latin typeface="Cambria Math" panose="02040503050406030204" pitchFamily="18" charset="0"/>
                        <a:sym typeface="PT Serif"/>
                      </a:rPr>
                      <m:t>𝒇</m:t>
                    </m:r>
                  </m:oMath>
                </a14:m>
                <a:r>
                  <a:rPr lang="en-US" sz="2200" dirty="0">
                    <a:solidFill>
                      <a:schemeClr val="accent1">
                        <a:lumMod val="50000"/>
                      </a:schemeClr>
                    </a:solidFill>
                    <a:latin typeface="PT Serif"/>
                    <a:ea typeface="PT Serif"/>
                    <a:cs typeface="PT Serif"/>
                    <a:sym typeface="PT Serif"/>
                  </a:rPr>
                  <a:t> sellers found</a:t>
                </a:r>
              </a:p>
              <a:p>
                <a:pPr marL="342900" lvl="0" indent="-342900">
                  <a:buFont typeface="Arial" panose="020B0604020202020204" pitchFamily="34" charset="0"/>
                  <a:buChar char="•"/>
                </a:pPr>
                <a:r>
                  <a:rPr lang="en-US" sz="2200" dirty="0">
                    <a:solidFill>
                      <a:schemeClr val="accent1">
                        <a:lumMod val="50000"/>
                      </a:schemeClr>
                    </a:solidFill>
                    <a:latin typeface="PT Serif"/>
                    <a:ea typeface="PT Serif"/>
                    <a:cs typeface="PT Serif"/>
                    <a:sym typeface="PT Serif"/>
                  </a:rPr>
                  <a:t>No honest party blamed</a:t>
                </a:r>
              </a:p>
            </p:txBody>
          </p:sp>
        </mc:Choice>
        <mc:Fallback xmlns="">
          <p:sp>
            <p:nvSpPr>
              <p:cNvPr id="18" name="Google Shape;518;p45">
                <a:extLst>
                  <a:ext uri="{FF2B5EF4-FFF2-40B4-BE49-F238E27FC236}">
                    <a16:creationId xmlns:a16="http://schemas.microsoft.com/office/drawing/2014/main" id="{5BEC76A5-37D6-A677-C855-D3A0D19A2A79}"/>
                  </a:ext>
                </a:extLst>
              </p:cNvPr>
              <p:cNvSpPr>
                <a:spLocks noRot="1" noChangeAspect="1" noMove="1" noResize="1" noEditPoints="1" noAdjustHandles="1" noChangeArrowheads="1" noChangeShapeType="1" noTextEdit="1"/>
              </p:cNvSpPr>
              <p:nvPr/>
            </p:nvSpPr>
            <p:spPr>
              <a:xfrm>
                <a:off x="6560764" y="5091956"/>
                <a:ext cx="5529969" cy="1494460"/>
              </a:xfrm>
              <a:prstGeom prst="cloud">
                <a:avLst/>
              </a:prstGeom>
              <a:blipFill>
                <a:blip r:embed="rId15"/>
                <a:stretch>
                  <a:fillRect/>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8754C67B-35B0-58A5-47DF-B5F218B3B6A2}"/>
              </a:ext>
            </a:extLst>
          </p:cNvPr>
          <p:cNvSpPr txBox="1"/>
          <p:nvPr/>
        </p:nvSpPr>
        <p:spPr>
          <a:xfrm>
            <a:off x="8748580" y="4436993"/>
            <a:ext cx="1105555" cy="461665"/>
          </a:xfrm>
          <a:prstGeom prst="rect">
            <a:avLst/>
          </a:prstGeom>
          <a:noFill/>
        </p:spPr>
        <p:txBody>
          <a:bodyPr wrap="square" rtlCol="0">
            <a:spAutoFit/>
          </a:bodyPr>
          <a:lstStyle/>
          <a:p>
            <a:r>
              <a:rPr lang="en-US" sz="2400" dirty="0">
                <a:latin typeface="PT Serif" panose="020A0603040505020204" pitchFamily="18" charset="77"/>
              </a:rPr>
              <a:t>Goal:</a:t>
            </a:r>
          </a:p>
        </p:txBody>
      </p:sp>
    </p:spTree>
    <p:extLst>
      <p:ext uri="{BB962C8B-B14F-4D97-AF65-F5344CB8AC3E}">
        <p14:creationId xmlns:p14="http://schemas.microsoft.com/office/powerpoint/2010/main" val="32419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18"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04;p44" descr="A picture containing clipart&#10;&#10;Description automatically generated">
            <a:extLst>
              <a:ext uri="{FF2B5EF4-FFF2-40B4-BE49-F238E27FC236}">
                <a16:creationId xmlns:a16="http://schemas.microsoft.com/office/drawing/2014/main" id="{6934145F-EA91-1A7C-9E79-4D9648417461}"/>
              </a:ext>
            </a:extLst>
          </p:cNvPr>
          <p:cNvPicPr preferRelativeResize="0"/>
          <p:nvPr/>
        </p:nvPicPr>
        <p:blipFill>
          <a:blip r:embed="rId3">
            <a:alphaModFix/>
          </a:blip>
          <a:stretch>
            <a:fillRect/>
          </a:stretch>
        </p:blipFill>
        <p:spPr>
          <a:xfrm>
            <a:off x="10461986" y="851543"/>
            <a:ext cx="586443" cy="572699"/>
          </a:xfrm>
          <a:prstGeom prst="rect">
            <a:avLst/>
          </a:prstGeom>
          <a:noFill/>
          <a:ln>
            <a:noFill/>
          </a:ln>
        </p:spPr>
      </p:pic>
      <p:sp>
        <p:nvSpPr>
          <p:cNvPr id="5" name="Google Shape;505;p44">
            <a:extLst>
              <a:ext uri="{FF2B5EF4-FFF2-40B4-BE49-F238E27FC236}">
                <a16:creationId xmlns:a16="http://schemas.microsoft.com/office/drawing/2014/main" id="{BF6A7E8C-7E1E-15E8-5111-7170663A5D65}"/>
              </a:ext>
            </a:extLst>
          </p:cNvPr>
          <p:cNvSpPr txBox="1"/>
          <p:nvPr/>
        </p:nvSpPr>
        <p:spPr>
          <a:xfrm>
            <a:off x="2042953" y="861596"/>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6" name="Google Shape;506;p44">
            <a:extLst>
              <a:ext uri="{FF2B5EF4-FFF2-40B4-BE49-F238E27FC236}">
                <a16:creationId xmlns:a16="http://schemas.microsoft.com/office/drawing/2014/main" id="{6A318B53-C499-1B0D-C6B5-BB4AD11784E2}"/>
              </a:ext>
            </a:extLst>
          </p:cNvPr>
          <p:cNvSpPr txBox="1"/>
          <p:nvPr/>
        </p:nvSpPr>
        <p:spPr>
          <a:xfrm>
            <a:off x="8954390" y="861596"/>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7" name="Google Shape;485;p44">
                <a:extLst>
                  <a:ext uri="{FF2B5EF4-FFF2-40B4-BE49-F238E27FC236}">
                    <a16:creationId xmlns:a16="http://schemas.microsoft.com/office/drawing/2014/main" id="{D772C1BE-6C32-176B-22B4-469D6F721A12}"/>
                  </a:ext>
                </a:extLst>
              </p:cNvPr>
              <p:cNvSpPr txBox="1"/>
              <p:nvPr/>
            </p:nvSpPr>
            <p:spPr>
              <a:xfrm>
                <a:off x="7176014" y="1113281"/>
                <a:ext cx="1027050" cy="553968"/>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PT Serif"/>
                          <a:cs typeface="PT Serif"/>
                          <a:sym typeface="PT Serif"/>
                        </a:rPr>
                        <m:t>𝑛</m:t>
                      </m:r>
                      <m:r>
                        <a:rPr lang="en-US" sz="2400" b="0" i="1" smtClean="0">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PT Serif"/>
                          <a:cs typeface="PT Serif"/>
                          <a:sym typeface="PT Serif"/>
                        </a:rPr>
                        <m:t>𝑡</m:t>
                      </m:r>
                      <m:r>
                        <a:rPr lang="en-US" sz="2400" b="0" i="1" smtClean="0">
                          <a:latin typeface="Cambria Math" panose="02040503050406030204" pitchFamily="18" charset="0"/>
                          <a:ea typeface="PT Serif"/>
                          <a:cs typeface="PT Serif"/>
                          <a:sym typeface="PT Serif"/>
                        </a:rPr>
                        <m:t> ,</m:t>
                      </m:r>
                      <m:r>
                        <a:rPr lang="en" sz="2400" i="1" smtClean="0">
                          <a:latin typeface="Cambria Math" panose="02040503050406030204" pitchFamily="18" charset="0"/>
                          <a:ea typeface="Cambria Math" panose="02040503050406030204" pitchFamily="18" charset="0"/>
                        </a:rPr>
                        <m:t>ℐ</m:t>
                      </m:r>
                    </m:oMath>
                  </m:oMathPara>
                </a14:m>
                <a:endParaRPr lang="en" sz="2400" dirty="0">
                  <a:latin typeface="PT Serif"/>
                  <a:ea typeface="PT Serif"/>
                  <a:cs typeface="PT Serif"/>
                  <a:sym typeface="PT Serif"/>
                </a:endParaRPr>
              </a:p>
            </p:txBody>
          </p:sp>
        </mc:Choice>
        <mc:Fallback xmlns="">
          <p:sp>
            <p:nvSpPr>
              <p:cNvPr id="7" name="Google Shape;485;p44">
                <a:extLst>
                  <a:ext uri="{FF2B5EF4-FFF2-40B4-BE49-F238E27FC236}">
                    <a16:creationId xmlns:a16="http://schemas.microsoft.com/office/drawing/2014/main" id="{D772C1BE-6C32-176B-22B4-469D6F721A12}"/>
                  </a:ext>
                </a:extLst>
              </p:cNvPr>
              <p:cNvSpPr txBox="1">
                <a:spLocks noRot="1" noChangeAspect="1" noMove="1" noResize="1" noEditPoints="1" noAdjustHandles="1" noChangeArrowheads="1" noChangeShapeType="1" noTextEdit="1"/>
              </p:cNvSpPr>
              <p:nvPr/>
            </p:nvSpPr>
            <p:spPr>
              <a:xfrm>
                <a:off x="7176014" y="1113281"/>
                <a:ext cx="1027050" cy="553968"/>
              </a:xfrm>
              <a:prstGeom prst="rect">
                <a:avLst/>
              </a:prstGeom>
              <a:blipFill>
                <a:blip r:embed="rId4"/>
                <a:stretch>
                  <a:fillRect b="-8889"/>
                </a:stretch>
              </a:blipFill>
              <a:ln>
                <a:noFill/>
              </a:ln>
            </p:spPr>
            <p:txBody>
              <a:bodyPr/>
              <a:lstStyle/>
              <a:p>
                <a:r>
                  <a:rPr lang="en-US">
                    <a:noFill/>
                  </a:rPr>
                  <a:t> </a:t>
                </a:r>
              </a:p>
            </p:txBody>
          </p:sp>
        </mc:Fallback>
      </mc:AlternateContent>
      <p:cxnSp>
        <p:nvCxnSpPr>
          <p:cNvPr id="8" name="Google Shape;484;p44">
            <a:extLst>
              <a:ext uri="{FF2B5EF4-FFF2-40B4-BE49-F238E27FC236}">
                <a16:creationId xmlns:a16="http://schemas.microsoft.com/office/drawing/2014/main" id="{E5FE007D-EF0B-60A1-B9AF-C918BC24AAC0}"/>
              </a:ext>
            </a:extLst>
          </p:cNvPr>
          <p:cNvCxnSpPr>
            <a:cxnSpLocks/>
          </p:cNvCxnSpPr>
          <p:nvPr/>
        </p:nvCxnSpPr>
        <p:spPr>
          <a:xfrm flipH="1">
            <a:off x="6490689" y="1533701"/>
            <a:ext cx="2731500" cy="0"/>
          </a:xfrm>
          <a:prstGeom prst="straightConnector1">
            <a:avLst/>
          </a:prstGeom>
          <a:noFill/>
          <a:ln w="15875" cap="flat" cmpd="sng">
            <a:solidFill>
              <a:schemeClr val="dk2"/>
            </a:solidFill>
            <a:prstDash val="solid"/>
            <a:round/>
            <a:headEnd type="none" w="med" len="med"/>
            <a:tailEnd type="triangle" w="med" len="med"/>
          </a:ln>
        </p:spPr>
      </p:cxnSp>
      <p:sp>
        <p:nvSpPr>
          <p:cNvPr id="9" name="Title 1">
            <a:extLst>
              <a:ext uri="{FF2B5EF4-FFF2-40B4-BE49-F238E27FC236}">
                <a16:creationId xmlns:a16="http://schemas.microsoft.com/office/drawing/2014/main" id="{94153CFD-A8FA-507B-DCD5-E28C97ACDE3E}"/>
              </a:ext>
            </a:extLst>
          </p:cNvPr>
          <p:cNvSpPr>
            <a:spLocks noGrp="1"/>
          </p:cNvSpPr>
          <p:nvPr>
            <p:ph type="title"/>
          </p:nvPr>
        </p:nvSpPr>
        <p:spPr>
          <a:xfrm>
            <a:off x="297871" y="-108240"/>
            <a:ext cx="10750557" cy="1325563"/>
          </a:xfrm>
        </p:spPr>
        <p:txBody>
          <a:bodyPr/>
          <a:lstStyle/>
          <a:p>
            <a:r>
              <a:rPr lang="en-US" dirty="0">
                <a:latin typeface="PT Serif" panose="020A0603040505020204" pitchFamily="18" charset="77"/>
              </a:rPr>
              <a:t>Traceability for Traceable VRFs: One-time</a:t>
            </a:r>
            <a:endParaRPr lang="en-US" dirty="0"/>
          </a:p>
        </p:txBody>
      </p:sp>
      <mc:AlternateContent xmlns:mc="http://schemas.openxmlformats.org/markup-compatibility/2006" xmlns:a14="http://schemas.microsoft.com/office/drawing/2010/main">
        <mc:Choice Requires="a14">
          <p:sp>
            <p:nvSpPr>
              <p:cNvPr id="10" name="Google Shape;478;p43">
                <a:extLst>
                  <a:ext uri="{FF2B5EF4-FFF2-40B4-BE49-F238E27FC236}">
                    <a16:creationId xmlns:a16="http://schemas.microsoft.com/office/drawing/2014/main" id="{C56E0D69-4B49-2CBC-4783-F919EEE0EAFA}"/>
                  </a:ext>
                </a:extLst>
              </p:cNvPr>
              <p:cNvSpPr txBox="1">
                <a:spLocks/>
              </p:cNvSpPr>
              <p:nvPr/>
            </p:nvSpPr>
            <p:spPr>
              <a:xfrm>
                <a:off x="121023" y="1369642"/>
                <a:ext cx="7054991" cy="160536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0000"/>
                  </a:lnSpc>
                  <a:buNone/>
                </a:pPr>
                <a14:m>
                  <m:oMathPara xmlns:m="http://schemas.openxmlformats.org/officeDocument/2006/math">
                    <m:oMathParaPr>
                      <m:jc m:val="centerGroup"/>
                    </m:oMathParaPr>
                    <m:oMath xmlns:m="http://schemas.openxmlformats.org/officeDocument/2006/math">
                      <m:r>
                        <a:rPr lang="en-US" sz="2400" i="1" smtClean="0">
                          <a:solidFill>
                            <a:schemeClr val="bg2">
                              <a:lumMod val="25000"/>
                            </a:schemeClr>
                          </a:solidFill>
                          <a:latin typeface="Cambria Math" panose="02040503050406030204" pitchFamily="18" charset="0"/>
                        </a:rPr>
                        <m:t>𝑒𝑘</m:t>
                      </m:r>
                      <m:r>
                        <a:rPr lang="en-US" sz="2400" i="1" smtClean="0">
                          <a:solidFill>
                            <a:schemeClr val="bg2">
                              <a:lumMod val="25000"/>
                            </a:schemeClr>
                          </a:solidFill>
                          <a:latin typeface="Cambria Math" panose="02040503050406030204" pitchFamily="18" charset="0"/>
                        </a:rPr>
                        <m:t> , </m:t>
                      </m:r>
                      <m:r>
                        <a:rPr lang="en-US" sz="2400" i="1" smtClean="0">
                          <a:solidFill>
                            <a:schemeClr val="bg2">
                              <a:lumMod val="25000"/>
                            </a:schemeClr>
                          </a:solidFill>
                          <a:latin typeface="Cambria Math" panose="02040503050406030204" pitchFamily="18" charset="0"/>
                        </a:rPr>
                        <m:t>𝑣𝑘</m:t>
                      </m:r>
                      <m:r>
                        <a:rPr lang="en-US" sz="2400" i="1" smtClean="0">
                          <a:solidFill>
                            <a:schemeClr val="bg2">
                              <a:lumMod val="25000"/>
                            </a:schemeClr>
                          </a:solidFill>
                          <a:latin typeface="Cambria Math" panose="02040503050406030204" pitchFamily="18" charset="0"/>
                        </a:rPr>
                        <m:t> , </m:t>
                      </m:r>
                      <m:r>
                        <a:rPr lang="en-US" sz="2400" i="1" smtClean="0">
                          <a:solidFill>
                            <a:schemeClr val="bg2">
                              <a:lumMod val="25000"/>
                            </a:schemeClr>
                          </a:solidFill>
                          <a:latin typeface="Cambria Math" panose="02040503050406030204" pitchFamily="18" charset="0"/>
                        </a:rPr>
                        <m:t>𝑡</m:t>
                      </m:r>
                      <m:sSub>
                        <m:sSubPr>
                          <m:ctrlPr>
                            <a:rPr lang="en-US" sz="2400" b="0" i="1" smtClean="0">
                              <a:solidFill>
                                <a:schemeClr val="bg2">
                                  <a:lumMod val="25000"/>
                                </a:schemeClr>
                              </a:solidFill>
                              <a:latin typeface="Cambria Math" panose="02040503050406030204" pitchFamily="18" charset="0"/>
                            </a:rPr>
                          </m:ctrlPr>
                        </m:sSubPr>
                        <m:e>
                          <m:r>
                            <a:rPr lang="en-US" sz="2400" b="0" i="1" smtClean="0">
                              <a:solidFill>
                                <a:schemeClr val="bg2">
                                  <a:lumMod val="25000"/>
                                </a:schemeClr>
                              </a:solidFill>
                              <a:latin typeface="Cambria Math" panose="02040503050406030204" pitchFamily="18" charset="0"/>
                            </a:rPr>
                            <m:t>𝑘</m:t>
                          </m:r>
                        </m:e>
                        <m:sub>
                          <m:r>
                            <a:rPr lang="en-US" sz="2400" b="0" i="1" smtClean="0">
                              <a:solidFill>
                                <a:schemeClr val="bg2">
                                  <a:lumMod val="25000"/>
                                </a:schemeClr>
                              </a:solidFill>
                              <a:latin typeface="Cambria Math" panose="02040503050406030204" pitchFamily="18" charset="0"/>
                            </a:rPr>
                            <m:t>0</m:t>
                          </m:r>
                        </m:sub>
                      </m:sSub>
                      <m:r>
                        <a:rPr lang="en-US" sz="2400" b="0" i="1" smtClean="0">
                          <a:solidFill>
                            <a:schemeClr val="bg2">
                              <a:lumMod val="25000"/>
                            </a:schemeClr>
                          </a:solidFill>
                          <a:latin typeface="Cambria Math" panose="02040503050406030204" pitchFamily="18" charset="0"/>
                        </a:rPr>
                        <m:t>, </m:t>
                      </m:r>
                      <m:r>
                        <a:rPr lang="en-US" sz="2400" b="0" i="1" smtClean="0">
                          <a:solidFill>
                            <a:schemeClr val="bg2">
                              <a:lumMod val="25000"/>
                            </a:schemeClr>
                          </a:solidFill>
                          <a:latin typeface="Cambria Math" panose="02040503050406030204" pitchFamily="18" charset="0"/>
                        </a:rPr>
                        <m:t>𝜌</m:t>
                      </m:r>
                      <m:r>
                        <a:rPr lang="en-US" sz="2400" b="0" i="1" smtClean="0">
                          <a:solidFill>
                            <a:schemeClr val="bg2">
                              <a:lumMod val="25000"/>
                            </a:schemeClr>
                          </a:solidFill>
                          <a:latin typeface="Cambria Math" panose="02040503050406030204" pitchFamily="18" charset="0"/>
                          <a:ea typeface="PT Serif"/>
                          <a:cs typeface="PT Serif"/>
                          <a:sym typeface="PT Serif"/>
                        </a:rPr>
                        <m:t>←</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FuncSamp</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𝑓</m:t>
                      </m:r>
                      <m:r>
                        <a:rPr lang="en-US" sz="2400" b="0" i="1" smtClean="0">
                          <a:solidFill>
                            <a:schemeClr val="bg2">
                              <a:lumMod val="25000"/>
                            </a:schemeClr>
                          </a:solidFill>
                          <a:latin typeface="Cambria Math" panose="02040503050406030204" pitchFamily="18" charset="0"/>
                          <a:ea typeface="PT Serif"/>
                          <a:cs typeface="PT Serif"/>
                          <a:sym typeface="PT Serif"/>
                        </a:rPr>
                        <m:t>←|</m:t>
                      </m:r>
                      <m:r>
                        <a:rPr lang="en" sz="2400" i="1">
                          <a:solidFill>
                            <a:schemeClr val="bg2">
                              <a:lumMod val="25000"/>
                            </a:schemeClr>
                          </a:solidFill>
                          <a:latin typeface="Cambria Math" panose="02040503050406030204" pitchFamily="18" charset="0"/>
                          <a:ea typeface="Cambria Math" panose="02040503050406030204" pitchFamily="18" charset="0"/>
                        </a:rPr>
                        <m:t>ℐ</m:t>
                      </m:r>
                      <m:r>
                        <a:rPr lang="en-US" sz="2400" b="0" i="1" smtClean="0">
                          <a:solidFill>
                            <a:schemeClr val="bg2">
                              <a:lumMod val="25000"/>
                            </a:schemeClr>
                          </a:solidFill>
                          <a:latin typeface="Cambria Math" panose="02040503050406030204" pitchFamily="18" charset="0"/>
                          <a:ea typeface="PT Serif"/>
                          <a:cs typeface="PT Serif"/>
                          <a:sym typeface="PT Serif"/>
                        </a:rPr>
                        <m:t>|</m:t>
                      </m:r>
                    </m:oMath>
                  </m:oMathPara>
                </a14:m>
                <a:endParaRPr lang="en-US" sz="2400" dirty="0">
                  <a:solidFill>
                    <a:schemeClr val="bg2">
                      <a:lumMod val="25000"/>
                    </a:schemeClr>
                  </a:solidFill>
                  <a:latin typeface="Cambria Math" panose="02040503050406030204" pitchFamily="18" charset="0"/>
                  <a:ea typeface="PT Serif"/>
                  <a:cs typeface="PT Serif"/>
                  <a:sym typeface="PT Serif"/>
                </a:endParaRPr>
              </a:p>
              <a:p>
                <a:pPr>
                  <a:lnSpc>
                    <a:spcPct val="13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𝑖</m:t>
                    </m:r>
                    <m:r>
                      <a:rPr lang="en-US" sz="2400" b="0" i="1" smtClean="0">
                        <a:solidFill>
                          <a:schemeClr val="bg2">
                            <a:lumMod val="25000"/>
                          </a:schemeClr>
                        </a:solidFill>
                        <a:latin typeface="Cambria Math" panose="02040503050406030204" pitchFamily="18" charset="0"/>
                        <a:ea typeface="PT Serif"/>
                        <a:cs typeface="PT Serif"/>
                        <a:sym typeface="PT Serif"/>
                      </a:rPr>
                      <m:t>∈</m:t>
                    </m:r>
                    <m:d>
                      <m:dPr>
                        <m:begChr m:val="["/>
                        <m:endChr m:val="]"/>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𝑛</m:t>
                        </m:r>
                      </m:e>
                    </m:d>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𝑒</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rPr>
                  <a:t> ←</a:t>
                </a:r>
                <a:r>
                  <a:rPr lang="en" sz="1800" dirty="0">
                    <a:solidFill>
                      <a:schemeClr val="bg2">
                        <a:lumMod val="25000"/>
                      </a:schemeClr>
                    </a:solidFill>
                    <a:latin typeface="PT Serif" panose="020A0603040505020204" pitchFamily="18" charset="77"/>
                  </a:rPr>
                  <a:t>$</a:t>
                </a:r>
                <a:r>
                  <a:rPr lang="en" sz="2400" dirty="0">
                    <a:solidFill>
                      <a:schemeClr val="bg2">
                        <a:lumMod val="25000"/>
                      </a:schemeClr>
                    </a:solidFill>
                    <a:latin typeface="PT Serif" panose="020A0603040505020204" pitchFamily="18" charset="77"/>
                  </a:rPr>
                  <a:t>  </a:t>
                </a:r>
                <a:r>
                  <a:rPr lang="en" sz="2400" dirty="0" err="1">
                    <a:solidFill>
                      <a:schemeClr val="bg2">
                        <a:lumMod val="25000"/>
                      </a:schemeClr>
                    </a:solidFill>
                    <a:latin typeface="PT Serif" panose="020A0603040505020204" pitchFamily="18" charset="77"/>
                  </a:rPr>
                  <a:t>KeyShareGen</a:t>
                </a:r>
                <a:r>
                  <a:rPr lang="en" sz="2400" dirty="0">
                    <a:solidFill>
                      <a:schemeClr val="bg2">
                        <a:lumMod val="25000"/>
                      </a:schemeClr>
                    </a:solidFill>
                    <a:latin typeface="PT Serif" panose="020A0603040505020204" pitchFamily="18" charset="77"/>
                  </a:rPr>
                  <a:t>(</a:t>
                </a:r>
                <a14:m>
                  <m:oMath xmlns:m="http://schemas.openxmlformats.org/officeDocument/2006/math">
                    <m:r>
                      <a:rPr lang="en-US" sz="2400" b="0" i="0" smtClean="0">
                        <a:solidFill>
                          <a:schemeClr val="bg2">
                            <a:lumMod val="25000"/>
                          </a:schemeClr>
                        </a:solidFill>
                        <a:latin typeface="Cambria Math" panose="02040503050406030204" pitchFamily="18" charset="0"/>
                      </a:rPr>
                      <m:t> </m:t>
                    </m:r>
                    <m:r>
                      <a:rPr lang="en-US" sz="2400" b="0" i="1" smtClean="0">
                        <a:solidFill>
                          <a:schemeClr val="bg2">
                            <a:lumMod val="25000"/>
                          </a:schemeClr>
                        </a:solidFill>
                        <a:latin typeface="Cambria Math" panose="02040503050406030204" pitchFamily="18" charset="0"/>
                      </a:rPr>
                      <m:t>𝑒𝑘</m:t>
                    </m:r>
                    <m:r>
                      <a:rPr lang="en-US" sz="2400" b="0" i="0" smtClean="0">
                        <a:solidFill>
                          <a:schemeClr val="bg2">
                            <a:lumMod val="25000"/>
                          </a:schemeClr>
                        </a:solidFill>
                        <a:latin typeface="Cambria Math" panose="02040503050406030204" pitchFamily="18" charset="0"/>
                      </a:rPr>
                      <m:t>,</m:t>
                    </m:r>
                    <m:r>
                      <a:rPr lang="en-US" sz="2400" b="0" i="1">
                        <a:solidFill>
                          <a:schemeClr val="bg2">
                            <a:lumMod val="25000"/>
                          </a:schemeClr>
                        </a:solidFill>
                        <a:latin typeface="Cambria Math" panose="02040503050406030204" pitchFamily="18" charset="0"/>
                      </a:rPr>
                      <m:t>𝑛</m:t>
                    </m:r>
                    <m:r>
                      <a:rPr lang="en-US" sz="2400" b="0" i="1" smtClean="0">
                        <a:solidFill>
                          <a:schemeClr val="bg2">
                            <a:lumMod val="25000"/>
                          </a:schemeClr>
                        </a:solidFill>
                        <a:latin typeface="Cambria Math" panose="02040503050406030204" pitchFamily="18" charset="0"/>
                      </a:rPr>
                      <m:t> </m:t>
                    </m:r>
                    <m:r>
                      <a:rPr lang="en-US" sz="2400" b="0" i="1">
                        <a:solidFill>
                          <a:schemeClr val="bg2">
                            <a:lumMod val="25000"/>
                          </a:schemeClr>
                        </a:solidFill>
                        <a:latin typeface="Cambria Math" panose="02040503050406030204" pitchFamily="18" charset="0"/>
                      </a:rPr>
                      <m:t>, </m:t>
                    </m:r>
                    <m:r>
                      <a:rPr lang="en-US" sz="2400" b="0" i="1">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 , </m:t>
                    </m:r>
                    <m:r>
                      <a:rPr lang="en-US" sz="2400" b="0" i="1" smtClean="0">
                        <a:solidFill>
                          <a:schemeClr val="bg2">
                            <a:lumMod val="25000"/>
                          </a:schemeClr>
                        </a:solidFill>
                        <a:latin typeface="Cambria Math" panose="02040503050406030204" pitchFamily="18" charset="0"/>
                      </a:rPr>
                      <m:t>𝜌</m:t>
                    </m:r>
                    <m:r>
                      <a:rPr lang="en-US" sz="2400" b="0" i="1" smtClean="0">
                        <a:solidFill>
                          <a:schemeClr val="bg2">
                            <a:lumMod val="25000"/>
                          </a:schemeClr>
                        </a:solidFill>
                        <a:latin typeface="Cambria Math" panose="02040503050406030204" pitchFamily="18" charset="0"/>
                      </a:rPr>
                      <m:t> </m:t>
                    </m:r>
                  </m:oMath>
                </a14:m>
                <a:r>
                  <a:rPr lang="en" sz="2400" dirty="0">
                    <a:solidFill>
                      <a:schemeClr val="bg2">
                        <a:lumMod val="25000"/>
                      </a:schemeClr>
                    </a:solidFill>
                    <a:latin typeface="PT Serif" panose="020A0603040505020204" pitchFamily="18" charset="77"/>
                  </a:rPr>
                  <a:t>)</a:t>
                </a:r>
              </a:p>
              <a:p>
                <a:pPr>
                  <a:lnSpc>
                    <a:spcPct val="130000"/>
                  </a:lnSpc>
                  <a:buNone/>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𝑡𝑘</m:t>
                      </m:r>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sSub>
                        <m:sSubPr>
                          <m:ctrlPr>
                            <a:rPr lang="en-US" sz="2400" b="0" i="1" smtClean="0">
                              <a:solidFill>
                                <a:schemeClr val="bg2">
                                  <a:lumMod val="25000"/>
                                </a:schemeClr>
                              </a:solidFill>
                              <a:latin typeface="Cambria Math" panose="02040503050406030204" pitchFamily="18" charset="0"/>
                            </a:rPr>
                          </m:ctrlPr>
                        </m:sSubPr>
                        <m:e>
                          <m:r>
                            <a:rPr lang="en-US" sz="2400" b="0" i="1" smtClean="0">
                              <a:solidFill>
                                <a:schemeClr val="bg2">
                                  <a:lumMod val="25000"/>
                                </a:schemeClr>
                              </a:solidFill>
                              <a:latin typeface="Cambria Math" panose="02040503050406030204" pitchFamily="18" charset="0"/>
                            </a:rPr>
                            <m:t>𝑘</m:t>
                          </m:r>
                        </m:e>
                        <m:sub>
                          <m:r>
                            <a:rPr lang="en-US" sz="2400" b="0" i="1" smtClean="0">
                              <a:solidFill>
                                <a:schemeClr val="bg2">
                                  <a:lumMod val="25000"/>
                                </a:schemeClr>
                              </a:solidFill>
                              <a:latin typeface="Cambria Math" panose="02040503050406030204" pitchFamily="18" charset="0"/>
                            </a:rPr>
                            <m:t>0</m:t>
                          </m:r>
                        </m:sub>
                      </m:sSub>
                      <m:r>
                        <a:rPr lang="en-US" sz="2400" b="0" i="1" smtClean="0">
                          <a:solidFill>
                            <a:schemeClr val="bg2">
                              <a:lumMod val="25000"/>
                            </a:schemeClr>
                          </a:solidFill>
                          <a:latin typeface="Cambria Math" panose="02040503050406030204" pitchFamily="18" charset="0"/>
                        </a:rPr>
                        <m:t> , </m:t>
                      </m:r>
                      <m:r>
                        <m:rPr>
                          <m:lit/>
                        </m:rP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sSub>
                        <m:sSubPr>
                          <m:ctrlPr>
                            <a:rPr lang="en-US" sz="2400" b="0" i="1" smtClean="0">
                              <a:solidFill>
                                <a:schemeClr val="bg2">
                                  <a:lumMod val="25000"/>
                                </a:schemeClr>
                              </a:solidFill>
                              <a:latin typeface="Cambria Math" panose="02040503050406030204" pitchFamily="18" charset="0"/>
                            </a:rPr>
                          </m:ctrlPr>
                        </m:sSubPr>
                        <m:e>
                          <m:r>
                            <a:rPr lang="en-US" sz="2400" b="0" i="1" smtClean="0">
                              <a:solidFill>
                                <a:schemeClr val="bg2">
                                  <a:lumMod val="25000"/>
                                </a:schemeClr>
                              </a:solidFill>
                              <a:latin typeface="Cambria Math" panose="02040503050406030204" pitchFamily="18" charset="0"/>
                            </a:rPr>
                            <m:t>𝑘</m:t>
                          </m:r>
                        </m:e>
                        <m:sub>
                          <m:r>
                            <a:rPr lang="en-US" sz="2400" b="0" i="1" smtClean="0">
                              <a:solidFill>
                                <a:schemeClr val="bg2">
                                  <a:lumMod val="25000"/>
                                </a:schemeClr>
                              </a:solidFill>
                              <a:latin typeface="Cambria Math" panose="02040503050406030204" pitchFamily="18" charset="0"/>
                            </a:rPr>
                            <m:t>𝑖</m:t>
                          </m:r>
                        </m:sub>
                      </m:sSub>
                      <m:r>
                        <m:rPr>
                          <m:lit/>
                        </m:rPr>
                        <a:rPr lang="en-US" sz="2400" b="0" i="1" smtClean="0">
                          <a:solidFill>
                            <a:schemeClr val="bg2">
                              <a:lumMod val="25000"/>
                            </a:schemeClr>
                          </a:solidFill>
                          <a:latin typeface="Cambria Math" panose="02040503050406030204" pitchFamily="18" charset="0"/>
                        </a:rPr>
                        <m:t>}</m:t>
                      </m:r>
                    </m:oMath>
                  </m:oMathPara>
                </a14:m>
                <a:endParaRPr lang="en" sz="2400" dirty="0">
                  <a:solidFill>
                    <a:schemeClr val="bg2">
                      <a:lumMod val="25000"/>
                    </a:schemeClr>
                  </a:solidFill>
                  <a:latin typeface="PT Serif" panose="020A0603040505020204" pitchFamily="18" charset="77"/>
                </a:endParaRPr>
              </a:p>
            </p:txBody>
          </p:sp>
        </mc:Choice>
        <mc:Fallback xmlns="">
          <p:sp>
            <p:nvSpPr>
              <p:cNvPr id="10" name="Google Shape;478;p43">
                <a:extLst>
                  <a:ext uri="{FF2B5EF4-FFF2-40B4-BE49-F238E27FC236}">
                    <a16:creationId xmlns:a16="http://schemas.microsoft.com/office/drawing/2014/main" id="{C56E0D69-4B49-2CBC-4783-F919EEE0EAFA}"/>
                  </a:ext>
                </a:extLst>
              </p:cNvPr>
              <p:cNvSpPr txBox="1">
                <a:spLocks noRot="1" noChangeAspect="1" noMove="1" noResize="1" noEditPoints="1" noAdjustHandles="1" noChangeArrowheads="1" noChangeShapeType="1" noTextEdit="1"/>
              </p:cNvSpPr>
              <p:nvPr/>
            </p:nvSpPr>
            <p:spPr>
              <a:xfrm>
                <a:off x="121023" y="1369642"/>
                <a:ext cx="7054991" cy="1605361"/>
              </a:xfrm>
              <a:prstGeom prst="rect">
                <a:avLst/>
              </a:prstGeom>
              <a:blipFill>
                <a:blip r:embed="rId5"/>
                <a:stretch>
                  <a:fillRect b="-8661"/>
                </a:stretch>
              </a:blipFill>
            </p:spPr>
            <p:txBody>
              <a:bodyPr/>
              <a:lstStyle/>
              <a:p>
                <a:r>
                  <a:rPr lang="en-US">
                    <a:noFill/>
                  </a:rPr>
                  <a:t> </a:t>
                </a:r>
              </a:p>
            </p:txBody>
          </p:sp>
        </mc:Fallback>
      </mc:AlternateContent>
      <p:cxnSp>
        <p:nvCxnSpPr>
          <p:cNvPr id="11" name="Google Shape;492;p44">
            <a:extLst>
              <a:ext uri="{FF2B5EF4-FFF2-40B4-BE49-F238E27FC236}">
                <a16:creationId xmlns:a16="http://schemas.microsoft.com/office/drawing/2014/main" id="{4B1C00AA-174E-372D-AEB2-2CD9326CCD18}"/>
              </a:ext>
            </a:extLst>
          </p:cNvPr>
          <p:cNvCxnSpPr>
            <a:cxnSpLocks/>
          </p:cNvCxnSpPr>
          <p:nvPr/>
        </p:nvCxnSpPr>
        <p:spPr>
          <a:xfrm>
            <a:off x="6448740" y="3132492"/>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493;p44">
                <a:extLst>
                  <a:ext uri="{FF2B5EF4-FFF2-40B4-BE49-F238E27FC236}">
                    <a16:creationId xmlns:a16="http://schemas.microsoft.com/office/drawing/2014/main" id="{757C35EE-CA5E-58DF-AB7E-F5712D0B982C}"/>
                  </a:ext>
                </a:extLst>
              </p:cNvPr>
              <p:cNvSpPr txBox="1"/>
              <p:nvPr/>
            </p:nvSpPr>
            <p:spPr>
              <a:xfrm>
                <a:off x="6872324" y="2587052"/>
                <a:ext cx="1968230" cy="545440"/>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 sz="2400" i="1">
                              <a:latin typeface="Cambria Math" panose="02040503050406030204" pitchFamily="18" charset="0"/>
                              <a:ea typeface="Cambria Math" panose="02040503050406030204" pitchFamily="18" charset="0"/>
                            </a:rPr>
                            <m:t>ℐ</m:t>
                          </m:r>
                        </m:sub>
                      </m:sSub>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𝑣𝑘</m:t>
                      </m:r>
                    </m:oMath>
                  </m:oMathPara>
                </a14:m>
                <a:endParaRPr lang="en" sz="2400" baseline="30000" dirty="0">
                  <a:solidFill>
                    <a:schemeClr val="bg2"/>
                  </a:solidFill>
                  <a:latin typeface="PT Serif"/>
                </a:endParaRPr>
              </a:p>
            </p:txBody>
          </p:sp>
        </mc:Choice>
        <mc:Fallback xmlns="">
          <p:sp>
            <p:nvSpPr>
              <p:cNvPr id="12" name="Google Shape;493;p44">
                <a:extLst>
                  <a:ext uri="{FF2B5EF4-FFF2-40B4-BE49-F238E27FC236}">
                    <a16:creationId xmlns:a16="http://schemas.microsoft.com/office/drawing/2014/main" id="{757C35EE-CA5E-58DF-AB7E-F5712D0B982C}"/>
                  </a:ext>
                </a:extLst>
              </p:cNvPr>
              <p:cNvSpPr txBox="1">
                <a:spLocks noRot="1" noChangeAspect="1" noMove="1" noResize="1" noEditPoints="1" noAdjustHandles="1" noChangeArrowheads="1" noChangeShapeType="1" noTextEdit="1"/>
              </p:cNvSpPr>
              <p:nvPr/>
            </p:nvSpPr>
            <p:spPr>
              <a:xfrm>
                <a:off x="6872324" y="2587052"/>
                <a:ext cx="1968230" cy="545440"/>
              </a:xfrm>
              <a:prstGeom prst="rect">
                <a:avLst/>
              </a:prstGeom>
              <a:blipFill>
                <a:blip r:embed="rId6"/>
                <a:stretch>
                  <a:fillRect b="-13636"/>
                </a:stretch>
              </a:blipFill>
              <a:ln>
                <a:noFill/>
              </a:ln>
            </p:spPr>
            <p:txBody>
              <a:bodyPr/>
              <a:lstStyle/>
              <a:p>
                <a:r>
                  <a:rPr lang="en-US">
                    <a:noFill/>
                  </a:rPr>
                  <a:t> </a:t>
                </a:r>
              </a:p>
            </p:txBody>
          </p:sp>
        </mc:Fallback>
      </mc:AlternateContent>
      <p:cxnSp>
        <p:nvCxnSpPr>
          <p:cNvPr id="13" name="Google Shape;499;p44">
            <a:extLst>
              <a:ext uri="{FF2B5EF4-FFF2-40B4-BE49-F238E27FC236}">
                <a16:creationId xmlns:a16="http://schemas.microsoft.com/office/drawing/2014/main" id="{E151F901-57DF-A86E-889D-385ACCFA2D74}"/>
              </a:ext>
            </a:extLst>
          </p:cNvPr>
          <p:cNvCxnSpPr>
            <a:cxnSpLocks/>
          </p:cNvCxnSpPr>
          <p:nvPr/>
        </p:nvCxnSpPr>
        <p:spPr>
          <a:xfrm flipH="1">
            <a:off x="6468311" y="3704424"/>
            <a:ext cx="2664813"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 name="Google Shape;500;p44">
                <a:extLst>
                  <a:ext uri="{FF2B5EF4-FFF2-40B4-BE49-F238E27FC236}">
                    <a16:creationId xmlns:a16="http://schemas.microsoft.com/office/drawing/2014/main" id="{B16B1CF5-5CC6-079D-5F35-04657C8D20A2}"/>
                  </a:ext>
                </a:extLst>
              </p:cNvPr>
              <p:cNvSpPr txBox="1"/>
              <p:nvPr/>
            </p:nvSpPr>
            <p:spPr>
              <a:xfrm>
                <a:off x="7401124" y="3225769"/>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a:rPr lang="en-US" sz="2400" b="0" i="1" smtClean="0">
                        <a:solidFill>
                          <a:schemeClr val="tx1"/>
                        </a:solidFill>
                        <a:latin typeface="Cambria Math" panose="02040503050406030204" pitchFamily="18" charset="0"/>
                      </a:rPr>
                      <m:t>𝐸</m:t>
                    </m:r>
                  </m:oMath>
                </a14:m>
                <a:endParaRPr sz="2400" i="1" dirty="0">
                  <a:solidFill>
                    <a:srgbClr val="980000"/>
                  </a:solidFill>
                </a:endParaRPr>
              </a:p>
            </p:txBody>
          </p:sp>
        </mc:Choice>
        <mc:Fallback xmlns="">
          <p:sp>
            <p:nvSpPr>
              <p:cNvPr id="14" name="Google Shape;500;p44">
                <a:extLst>
                  <a:ext uri="{FF2B5EF4-FFF2-40B4-BE49-F238E27FC236}">
                    <a16:creationId xmlns:a16="http://schemas.microsoft.com/office/drawing/2014/main" id="{B16B1CF5-5CC6-079D-5F35-04657C8D20A2}"/>
                  </a:ext>
                </a:extLst>
              </p:cNvPr>
              <p:cNvSpPr txBox="1">
                <a:spLocks noRot="1" noChangeAspect="1" noMove="1" noResize="1" noEditPoints="1" noAdjustHandles="1" noChangeArrowheads="1" noChangeShapeType="1" noTextEdit="1"/>
              </p:cNvSpPr>
              <p:nvPr/>
            </p:nvSpPr>
            <p:spPr>
              <a:xfrm>
                <a:off x="7401124" y="3225769"/>
                <a:ext cx="719329" cy="553968"/>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A06AC2-D9F7-DC8E-BE60-B2BF0C0DA46E}"/>
                  </a:ext>
                </a:extLst>
              </p:cNvPr>
              <p:cNvSpPr txBox="1"/>
              <p:nvPr/>
            </p:nvSpPr>
            <p:spPr>
              <a:xfrm>
                <a:off x="1272187" y="3629218"/>
                <a:ext cx="4451503" cy="476990"/>
              </a:xfrm>
              <a:prstGeom prst="rect">
                <a:avLst/>
              </a:prstGeom>
              <a:noFill/>
            </p:spPr>
            <p:txBody>
              <a:bodyPr wrap="square">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 sz="2400" i="1" smtClean="0">
                            <a:latin typeface="Cambria Math" panose="02040503050406030204" pitchFamily="18" charset="0"/>
                            <a:ea typeface="Cambria Math" panose="02040503050406030204" pitchFamily="18" charset="0"/>
                          </a:rPr>
                          <m:t>ℐ</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 ←</m:t>
                    </m:r>
                  </m:oMath>
                </a14:m>
                <a:r>
                  <a:rPr lang="en-US" sz="2000" dirty="0">
                    <a:latin typeface="PT Serif" panose="020A0603040505020204" pitchFamily="18" charset="77"/>
                    <a:ea typeface="Cambria Math" panose="02040503050406030204" pitchFamily="18" charset="0"/>
                  </a:rPr>
                  <a:t>$</a:t>
                </a:r>
                <a:r>
                  <a:rPr lang="en-US" sz="2400" dirty="0">
                    <a:ea typeface="Cambria Math" panose="02040503050406030204" pitchFamily="18" charset="0"/>
                  </a:rPr>
                  <a:t>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b="0" i="0" smtClean="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Trace</m:t>
                        </m:r>
                      </m:e>
                      <m:sup>
                        <m:r>
                          <a:rPr lang="en-US" sz="2400">
                            <a:latin typeface="Cambria Math" panose="02040503050406030204" pitchFamily="18" charset="0"/>
                            <a:ea typeface="Cambria Math" panose="02040503050406030204" pitchFamily="18" charset="0"/>
                          </a:rPr>
                          <m:t> </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E</m:t>
                        </m:r>
                        <m:r>
                          <a:rPr lang="en-US" sz="2400">
                            <a:solidFill>
                              <a:schemeClr val="bg2">
                                <a:lumMod val="25000"/>
                              </a:schemeClr>
                            </a:solidFill>
                            <a:latin typeface="Cambria Math" panose="02040503050406030204" pitchFamily="18" charset="0"/>
                            <a:ea typeface="PT Serif"/>
                            <a:cs typeface="PT Serif"/>
                            <a:sym typeface="PT Serif"/>
                          </a:rPr>
                          <m:t>(·)</m:t>
                        </m:r>
                      </m:sup>
                    </m:sSup>
                    <m:r>
                      <a:rPr lang="en-US"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𝑡𝑘</m:t>
                        </m:r>
                      </m:e>
                    </m:d>
                  </m:oMath>
                </a14:m>
                <a:endParaRPr lang="en-US" sz="2400" dirty="0"/>
              </a:p>
            </p:txBody>
          </p:sp>
        </mc:Choice>
        <mc:Fallback xmlns="">
          <p:sp>
            <p:nvSpPr>
              <p:cNvPr id="15" name="TextBox 14">
                <a:extLst>
                  <a:ext uri="{FF2B5EF4-FFF2-40B4-BE49-F238E27FC236}">
                    <a16:creationId xmlns:a16="http://schemas.microsoft.com/office/drawing/2014/main" id="{F3A06AC2-D9F7-DC8E-BE60-B2BF0C0DA46E}"/>
                  </a:ext>
                </a:extLst>
              </p:cNvPr>
              <p:cNvSpPr txBox="1">
                <a:spLocks noRot="1" noChangeAspect="1" noMove="1" noResize="1" noEditPoints="1" noAdjustHandles="1" noChangeArrowheads="1" noChangeShapeType="1" noTextEdit="1"/>
              </p:cNvSpPr>
              <p:nvPr/>
            </p:nvSpPr>
            <p:spPr>
              <a:xfrm>
                <a:off x="1272187" y="3629218"/>
                <a:ext cx="4451503" cy="476990"/>
              </a:xfrm>
              <a:prstGeom prst="rect">
                <a:avLst/>
              </a:prstGeom>
              <a:blipFill>
                <a:blip r:embed="rId8"/>
                <a:stretch>
                  <a:fillRect l="-285" b="-17949"/>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B8C66AA-4F10-3DF3-D976-72F00A9C8DB9}"/>
              </a:ext>
            </a:extLst>
          </p:cNvPr>
          <p:cNvSpPr/>
          <p:nvPr/>
        </p:nvSpPr>
        <p:spPr>
          <a:xfrm>
            <a:off x="0" y="4183080"/>
            <a:ext cx="12192000" cy="2674919"/>
          </a:xfrm>
          <a:prstGeom prst="rect">
            <a:avLst/>
          </a:prstGeom>
          <a:solidFill>
            <a:schemeClr val="bg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74BE1A-6C69-5D71-5F94-2CF4A8F8F7C3}"/>
                  </a:ext>
                </a:extLst>
              </p:cNvPr>
              <p:cNvSpPr txBox="1"/>
              <p:nvPr/>
            </p:nvSpPr>
            <p:spPr>
              <a:xfrm>
                <a:off x="35454" y="4213354"/>
                <a:ext cx="11447985" cy="1355243"/>
              </a:xfrm>
              <a:prstGeom prst="rect">
                <a:avLst/>
              </a:prstGeom>
              <a:noFill/>
              <a:ln>
                <a:noFill/>
              </a:ln>
            </p:spPr>
            <p:txBody>
              <a:bodyPr wrap="square" rtlCol="0">
                <a:spAutoFit/>
              </a:bodyPr>
              <a:lstStyle/>
              <a:p>
                <a:pPr>
                  <a:lnSpc>
                    <a:spcPct val="120000"/>
                  </a:lnSpc>
                </a:pPr>
                <a:r>
                  <a:rPr lang="en-US" sz="2600" dirty="0">
                    <a:solidFill>
                      <a:schemeClr val="bg2">
                        <a:lumMod val="25000"/>
                      </a:schemeClr>
                    </a:solidFill>
                    <a:latin typeface="PT Serif" panose="020A0603040505020204" pitchFamily="18" charset="77"/>
                  </a:rPr>
                  <a:t>Adv wins if:</a:t>
                </a:r>
              </a:p>
              <a:p>
                <a:pPr>
                  <a:lnSpc>
                    <a:spcPct val="120000"/>
                  </a:lnSpc>
                </a:pPr>
                <a:r>
                  <a:rPr lang="en-US" dirty="0">
                    <a:solidFill>
                      <a:schemeClr val="bg2">
                        <a:lumMod val="25000"/>
                      </a:schemeClr>
                    </a:solidFill>
                    <a:latin typeface="PT Serif" panose="020A0603040505020204" pitchFamily="18" charset="77"/>
                  </a:rPr>
                  <a:t> </a:t>
                </a:r>
                <a:endParaRPr lang="en-US" sz="2600" dirty="0">
                  <a:solidFill>
                    <a:schemeClr val="bg2">
                      <a:lumMod val="25000"/>
                    </a:schemeClr>
                  </a:solidFill>
                  <a:latin typeface="PT Serif" panose="020A0603040505020204" pitchFamily="18" charset="77"/>
                </a:endParaRPr>
              </a:p>
              <a:p>
                <a:pPr>
                  <a:lnSpc>
                    <a:spcPct val="120000"/>
                  </a:lnSpc>
                </a:pPr>
                <a:r>
                  <a:rPr lang="en-US" sz="2600" dirty="0">
                    <a:solidFill>
                      <a:schemeClr val="bg2">
                        <a:lumMod val="25000"/>
                      </a:schemeClr>
                    </a:solidFill>
                    <a:latin typeface="PT Serif" panose="020A0603040505020204" pitchFamily="18" charset="77"/>
                  </a:rPr>
                  <a:t>1.</a:t>
                </a:r>
                <a:r>
                  <a:rPr lang="en-US" sz="2600" dirty="0">
                    <a:solidFill>
                      <a:schemeClr val="bg2">
                        <a:lumMod val="25000"/>
                      </a:schemeClr>
                    </a:solidFill>
                    <a:ea typeface="Cambria Math" panose="02040503050406030204" pitchFamily="18" charset="0"/>
                  </a:rPr>
                  <a:t>     								                   </a:t>
                </a:r>
                <a:r>
                  <a:rPr lang="en-US" sz="2400" dirty="0">
                    <a:solidFill>
                      <a:schemeClr val="bg2">
                        <a:lumMod val="25000"/>
                      </a:schemeClr>
                    </a:solidFill>
                    <a:latin typeface="PT Serif" panose="020A0603040505020204" pitchFamily="18" charset="77"/>
                  </a:rPr>
                  <a:t>AND    </a:t>
                </a:r>
                <a:r>
                  <a:rPr lang="en-US" sz="2600" dirty="0">
                    <a:solidFill>
                      <a:schemeClr val="bg2">
                        <a:lumMod val="25000"/>
                      </a:schemeClr>
                    </a:solidFill>
                    <a:latin typeface="PT Serif" panose="020A0603040505020204" pitchFamily="18" charset="77"/>
                    <a:ea typeface="PT Serif"/>
                    <a:cs typeface="PT Serif"/>
                    <a:sym typeface="PT Serif"/>
                  </a:rPr>
                  <a:t>2.   </a:t>
                </a:r>
                <a14:m>
                  <m:oMath xmlns:m="http://schemas.openxmlformats.org/officeDocument/2006/math">
                    <m:sSup>
                      <m:sSupPr>
                        <m:ctrlPr>
                          <a:rPr lang="en-US" sz="2600" i="1">
                            <a:latin typeface="Cambria Math" panose="02040503050406030204" pitchFamily="18" charset="0"/>
                            <a:ea typeface="Cambria Math" panose="02040503050406030204" pitchFamily="18" charset="0"/>
                          </a:rPr>
                        </m:ctrlPr>
                      </m:sSupPr>
                      <m:e>
                        <m:r>
                          <a:rPr lang="en" sz="2600" i="1">
                            <a:latin typeface="Cambria Math" panose="02040503050406030204" pitchFamily="18" charset="0"/>
                            <a:ea typeface="Cambria Math" panose="02040503050406030204" pitchFamily="18" charset="0"/>
                          </a:rPr>
                          <m:t>ℐ</m:t>
                        </m:r>
                      </m:e>
                      <m:sup>
                        <m:r>
                          <a:rPr lang="en-US" sz="2600" i="1">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m:t>
                    </m:r>
                    <m:r>
                      <a:rPr lang="en" sz="2600" i="1">
                        <a:latin typeface="Cambria Math" panose="02040503050406030204" pitchFamily="18" charset="0"/>
                        <a:ea typeface="Cambria Math" panose="02040503050406030204" pitchFamily="18" charset="0"/>
                      </a:rPr>
                      <m:t>ℐ</m:t>
                    </m:r>
                  </m:oMath>
                </a14:m>
                <a:endParaRPr lang="en-US" sz="2600" dirty="0">
                  <a:solidFill>
                    <a:schemeClr val="bg2">
                      <a:lumMod val="25000"/>
                    </a:schemeClr>
                  </a:solidFill>
                  <a:latin typeface="PT Serif" panose="020A0603040505020204" pitchFamily="18" charset="77"/>
                  <a:ea typeface="PT Serif"/>
                  <a:cs typeface="PT Serif"/>
                  <a:sym typeface="PT Serif"/>
                </a:endParaRPr>
              </a:p>
            </p:txBody>
          </p:sp>
        </mc:Choice>
        <mc:Fallback xmlns="">
          <p:sp>
            <p:nvSpPr>
              <p:cNvPr id="17" name="TextBox 16">
                <a:extLst>
                  <a:ext uri="{FF2B5EF4-FFF2-40B4-BE49-F238E27FC236}">
                    <a16:creationId xmlns:a16="http://schemas.microsoft.com/office/drawing/2014/main" id="{0A74BE1A-6C69-5D71-5F94-2CF4A8F8F7C3}"/>
                  </a:ext>
                </a:extLst>
              </p:cNvPr>
              <p:cNvSpPr txBox="1">
                <a:spLocks noRot="1" noChangeAspect="1" noMove="1" noResize="1" noEditPoints="1" noAdjustHandles="1" noChangeArrowheads="1" noChangeShapeType="1" noTextEdit="1"/>
              </p:cNvSpPr>
              <p:nvPr/>
            </p:nvSpPr>
            <p:spPr>
              <a:xfrm>
                <a:off x="35454" y="4213354"/>
                <a:ext cx="11447985" cy="1355243"/>
              </a:xfrm>
              <a:prstGeom prst="rect">
                <a:avLst/>
              </a:prstGeom>
              <a:blipFill>
                <a:blip r:embed="rId9"/>
                <a:stretch>
                  <a:fillRect l="-886" t="-926" b="-10185"/>
                </a:stretch>
              </a:blipFill>
              <a:ln>
                <a:noFill/>
              </a:ln>
            </p:spPr>
            <p:txBody>
              <a:bodyPr/>
              <a:lstStyle/>
              <a:p>
                <a:r>
                  <a:rPr lang="en-US">
                    <a:noFill/>
                  </a:rPr>
                  <a:t> </a:t>
                </a:r>
              </a:p>
            </p:txBody>
          </p:sp>
        </mc:Fallback>
      </mc:AlternateContent>
      <p:sp>
        <p:nvSpPr>
          <p:cNvPr id="18" name="Google Shape;518;p45">
            <a:extLst>
              <a:ext uri="{FF2B5EF4-FFF2-40B4-BE49-F238E27FC236}">
                <a16:creationId xmlns:a16="http://schemas.microsoft.com/office/drawing/2014/main" id="{5A837DE5-932E-FDFE-2517-DCFEFDFC819A}"/>
              </a:ext>
            </a:extLst>
          </p:cNvPr>
          <p:cNvSpPr/>
          <p:nvPr/>
        </p:nvSpPr>
        <p:spPr>
          <a:xfrm>
            <a:off x="6872324" y="5827669"/>
            <a:ext cx="5116949" cy="931876"/>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chemeClr val="accent1">
                    <a:lumMod val="50000"/>
                  </a:schemeClr>
                </a:solidFill>
                <a:latin typeface="PT Serif"/>
                <a:ea typeface="PT Serif"/>
                <a:cs typeface="PT Serif"/>
                <a:sym typeface="PT Serif"/>
              </a:rPr>
              <a:t>     Honest party blamed OR some seller not found</a:t>
            </a:r>
            <a:endParaRPr sz="2200" b="1" dirty="0">
              <a:solidFill>
                <a:schemeClr val="accent1">
                  <a:lumMod val="50000"/>
                </a:schemeClr>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9" name="Google Shape;518;p45">
                <a:extLst>
                  <a:ext uri="{FF2B5EF4-FFF2-40B4-BE49-F238E27FC236}">
                    <a16:creationId xmlns:a16="http://schemas.microsoft.com/office/drawing/2014/main" id="{7FD3BD08-8CC9-5270-8097-2E686FE8BD78}"/>
                  </a:ext>
                </a:extLst>
              </p:cNvPr>
              <p:cNvSpPr/>
              <p:nvPr/>
            </p:nvSpPr>
            <p:spPr>
              <a:xfrm>
                <a:off x="1667436" y="5837015"/>
                <a:ext cx="4105770" cy="922530"/>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14:m>
                  <m:oMath xmlns:m="http://schemas.openxmlformats.org/officeDocument/2006/math">
                    <m:r>
                      <a:rPr lang="en-US" sz="2200" b="0" i="1" smtClean="0">
                        <a:solidFill>
                          <a:schemeClr val="accent1">
                            <a:lumMod val="50000"/>
                          </a:schemeClr>
                        </a:solidFill>
                        <a:latin typeface="Cambria Math" panose="02040503050406030204" pitchFamily="18" charset="0"/>
                        <a:ea typeface="PT Serif"/>
                        <a:cs typeface="PT Serif"/>
                        <a:sym typeface="PT Serif"/>
                      </a:rPr>
                      <m:t>𝐸</m:t>
                    </m:r>
                  </m:oMath>
                </a14:m>
                <a:r>
                  <a:rPr lang="en-US" sz="2200" dirty="0">
                    <a:solidFill>
                      <a:schemeClr val="accent1">
                        <a:lumMod val="50000"/>
                      </a:schemeClr>
                    </a:solidFill>
                    <a:latin typeface="PT Serif"/>
                    <a:ea typeface="PT Serif"/>
                    <a:cs typeface="PT Serif"/>
                    <a:sym typeface="PT Serif"/>
                  </a:rPr>
                  <a:t> is “good” </a:t>
                </a:r>
                <a:r>
                  <a:rPr lang="en-US" sz="2200" dirty="0" err="1">
                    <a:solidFill>
                      <a:schemeClr val="accent1">
                        <a:lumMod val="50000"/>
                      </a:schemeClr>
                    </a:solidFill>
                    <a:latin typeface="PT Serif"/>
                    <a:ea typeface="PT Serif"/>
                    <a:cs typeface="PT Serif"/>
                    <a:sym typeface="PT Serif"/>
                  </a:rPr>
                  <a:t>w.r.t.</a:t>
                </a:r>
                <a:endParaRPr lang="en-US" sz="2200" dirty="0">
                  <a:solidFill>
                    <a:schemeClr val="accent1">
                      <a:lumMod val="50000"/>
                    </a:schemeClr>
                  </a:solidFill>
                  <a:latin typeface="PT Serif"/>
                  <a:ea typeface="PT Serif"/>
                  <a:cs typeface="PT Serif"/>
                  <a:sym typeface="PT Serif"/>
                </a:endParaRPr>
              </a:p>
              <a:p>
                <a:pPr lvl="0" algn="ctr"/>
                <a14:m>
                  <m:oMathPara xmlns:m="http://schemas.openxmlformats.org/officeDocument/2006/math">
                    <m:oMathParaPr>
                      <m:jc m:val="centerGroup"/>
                    </m:oMathParaPr>
                    <m:oMath xmlns:m="http://schemas.openxmlformats.org/officeDocument/2006/math">
                      <m:r>
                        <a:rPr lang="en-US" sz="2200" b="0" i="1" smtClean="0">
                          <a:solidFill>
                            <a:schemeClr val="accent1">
                              <a:lumMod val="50000"/>
                            </a:schemeClr>
                          </a:solidFill>
                          <a:latin typeface="Cambria Math" panose="02040503050406030204" pitchFamily="18" charset="0"/>
                          <a:ea typeface="PT Serif"/>
                          <a:cs typeface="PT Serif"/>
                          <a:sym typeface="PT Serif"/>
                        </a:rPr>
                        <m:t>𝑛</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𝑡</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𝑓</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𝑒𝑘</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𝑣𝑘</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𝜌</m:t>
                      </m:r>
                      <m:r>
                        <a:rPr lang="en-US" sz="2200" b="0" i="1" smtClean="0">
                          <a:solidFill>
                            <a:schemeClr val="accent1">
                              <a:lumMod val="50000"/>
                            </a:schemeClr>
                          </a:solidFill>
                          <a:latin typeface="Cambria Math" panose="02040503050406030204" pitchFamily="18" charset="0"/>
                          <a:ea typeface="PT Serif"/>
                          <a:cs typeface="PT Serif"/>
                          <a:sym typeface="PT Serif"/>
                        </a:rPr>
                        <m:t> , </m:t>
                      </m:r>
                      <m:r>
                        <a:rPr lang="en-US" sz="2200" b="0" i="1" smtClean="0">
                          <a:solidFill>
                            <a:schemeClr val="accent1">
                              <a:lumMod val="50000"/>
                            </a:schemeClr>
                          </a:solidFill>
                          <a:latin typeface="Cambria Math" panose="02040503050406030204" pitchFamily="18" charset="0"/>
                          <a:ea typeface="PT Serif"/>
                          <a:cs typeface="PT Serif"/>
                          <a:sym typeface="PT Serif"/>
                        </a:rPr>
                        <m:t>𝜖</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𝛿</m:t>
                      </m:r>
                    </m:oMath>
                  </m:oMathPara>
                </a14:m>
                <a:endParaRPr sz="2200" dirty="0">
                  <a:solidFill>
                    <a:schemeClr val="accent1">
                      <a:lumMod val="50000"/>
                    </a:schemeClr>
                  </a:solidFill>
                  <a:latin typeface="PT Serif"/>
                  <a:ea typeface="PT Serif"/>
                  <a:cs typeface="PT Serif"/>
                  <a:sym typeface="PT Serif"/>
                </a:endParaRPr>
              </a:p>
            </p:txBody>
          </p:sp>
        </mc:Choice>
        <mc:Fallback xmlns="">
          <p:sp>
            <p:nvSpPr>
              <p:cNvPr id="19" name="Google Shape;518;p45">
                <a:extLst>
                  <a:ext uri="{FF2B5EF4-FFF2-40B4-BE49-F238E27FC236}">
                    <a16:creationId xmlns:a16="http://schemas.microsoft.com/office/drawing/2014/main" id="{7FD3BD08-8CC9-5270-8097-2E686FE8BD78}"/>
                  </a:ext>
                </a:extLst>
              </p:cNvPr>
              <p:cNvSpPr>
                <a:spLocks noRot="1" noChangeAspect="1" noMove="1" noResize="1" noEditPoints="1" noAdjustHandles="1" noChangeArrowheads="1" noChangeShapeType="1" noTextEdit="1"/>
              </p:cNvSpPr>
              <p:nvPr/>
            </p:nvSpPr>
            <p:spPr>
              <a:xfrm>
                <a:off x="1667436" y="5837015"/>
                <a:ext cx="4105770" cy="922530"/>
              </a:xfrm>
              <a:prstGeom prst="cloud">
                <a:avLst/>
              </a:prstGeom>
              <a:blipFill>
                <a:blip r:embed="rId10"/>
                <a:stretch>
                  <a:fillRect/>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p:pic>
        <p:nvPicPr>
          <p:cNvPr id="21" name="Picture 20">
            <a:extLst>
              <a:ext uri="{FF2B5EF4-FFF2-40B4-BE49-F238E27FC236}">
                <a16:creationId xmlns:a16="http://schemas.microsoft.com/office/drawing/2014/main" id="{7D50CB9D-0E65-F8EA-FE54-44C0855D251E}"/>
              </a:ext>
            </a:extLst>
          </p:cNvPr>
          <p:cNvPicPr>
            <a:picLocks noChangeAspect="1"/>
          </p:cNvPicPr>
          <p:nvPr/>
        </p:nvPicPr>
        <p:blipFill>
          <a:blip r:embed="rId11"/>
          <a:stretch>
            <a:fillRect/>
          </a:stretch>
        </p:blipFill>
        <p:spPr>
          <a:xfrm>
            <a:off x="486446" y="4853998"/>
            <a:ext cx="8022554" cy="943127"/>
          </a:xfrm>
          <a:prstGeom prst="rect">
            <a:avLst/>
          </a:prstGeom>
        </p:spPr>
      </p:pic>
      <p:pic>
        <p:nvPicPr>
          <p:cNvPr id="25" name="Picture 24">
            <a:extLst>
              <a:ext uri="{FF2B5EF4-FFF2-40B4-BE49-F238E27FC236}">
                <a16:creationId xmlns:a16="http://schemas.microsoft.com/office/drawing/2014/main" id="{3B782CEB-E3A1-149C-78CE-5ABABA5846EB}"/>
              </a:ext>
            </a:extLst>
          </p:cNvPr>
          <p:cNvPicPr>
            <a:picLocks noChangeAspect="1"/>
          </p:cNvPicPr>
          <p:nvPr/>
        </p:nvPicPr>
        <p:blipFill>
          <a:blip r:embed="rId12"/>
          <a:stretch>
            <a:fillRect/>
          </a:stretch>
        </p:blipFill>
        <p:spPr>
          <a:xfrm>
            <a:off x="2060610" y="4356065"/>
            <a:ext cx="5993333" cy="373287"/>
          </a:xfrm>
          <a:prstGeom prst="rect">
            <a:avLst/>
          </a:prstGeom>
        </p:spPr>
      </p:pic>
    </p:spTree>
    <p:extLst>
      <p:ext uri="{BB962C8B-B14F-4D97-AF65-F5344CB8AC3E}">
        <p14:creationId xmlns:p14="http://schemas.microsoft.com/office/powerpoint/2010/main" val="67628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ssolve">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5" grpId="0"/>
      <p:bldP spid="16" grpId="0" animBg="1"/>
      <p:bldP spid="17" grpId="0"/>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F4773-19AD-7F0D-D22C-41621335880A}"/>
              </a:ext>
            </a:extLst>
          </p:cNvPr>
          <p:cNvSpPr>
            <a:spLocks noGrp="1"/>
          </p:cNvSpPr>
          <p:nvPr>
            <p:ph idx="1"/>
          </p:nvPr>
        </p:nvSpPr>
        <p:spPr>
          <a:xfrm>
            <a:off x="297871" y="1420523"/>
            <a:ext cx="5858798" cy="4351338"/>
          </a:xfrm>
        </p:spPr>
        <p:txBody>
          <a:bodyPr/>
          <a:lstStyle/>
          <a:p>
            <a:pPr marL="0" indent="0">
              <a:buNone/>
            </a:pPr>
            <a:r>
              <a:rPr lang="en-US" dirty="0">
                <a:latin typeface="PT Serif" panose="020A0603040505020204" pitchFamily="18" charset="77"/>
              </a:rPr>
              <a:t>How to deter parties from selling their shares?</a:t>
            </a:r>
          </a:p>
        </p:txBody>
      </p:sp>
      <p:sp>
        <p:nvSpPr>
          <p:cNvPr id="4" name="Title 1">
            <a:extLst>
              <a:ext uri="{FF2B5EF4-FFF2-40B4-BE49-F238E27FC236}">
                <a16:creationId xmlns:a16="http://schemas.microsoft.com/office/drawing/2014/main" id="{93BA81FD-2E76-FDAD-0CA0-2763EA7ABC46}"/>
              </a:ext>
            </a:extLst>
          </p:cNvPr>
          <p:cNvSpPr>
            <a:spLocks noGrp="1"/>
          </p:cNvSpPr>
          <p:nvPr>
            <p:ph type="title"/>
          </p:nvPr>
        </p:nvSpPr>
        <p:spPr>
          <a:xfrm>
            <a:off x="297871" y="94960"/>
            <a:ext cx="11145983" cy="1325563"/>
          </a:xfrm>
        </p:spPr>
        <p:txBody>
          <a:bodyPr/>
          <a:lstStyle/>
          <a:p>
            <a:r>
              <a:rPr lang="en-US" dirty="0">
                <a:latin typeface="PT Serif" panose="020A0603040505020204" pitchFamily="18" charset="77"/>
              </a:rPr>
              <a:t>Accountability in Threshold Cryptography</a:t>
            </a:r>
          </a:p>
        </p:txBody>
      </p:sp>
      <p:pic>
        <p:nvPicPr>
          <p:cNvPr id="5" name="Picture 4" descr="A picture containing text, vector graphics&#10;&#10;Description automatically generated">
            <a:extLst>
              <a:ext uri="{FF2B5EF4-FFF2-40B4-BE49-F238E27FC236}">
                <a16:creationId xmlns:a16="http://schemas.microsoft.com/office/drawing/2014/main" id="{588358A0-8068-221A-4EBA-F7AF394A4D66}"/>
              </a:ext>
            </a:extLst>
          </p:cNvPr>
          <p:cNvPicPr>
            <a:picLocks noChangeAspect="1"/>
          </p:cNvPicPr>
          <p:nvPr/>
        </p:nvPicPr>
        <p:blipFill>
          <a:blip r:embed="rId3"/>
          <a:stretch>
            <a:fillRect/>
          </a:stretch>
        </p:blipFill>
        <p:spPr>
          <a:xfrm>
            <a:off x="10430735" y="3278959"/>
            <a:ext cx="834050" cy="1176937"/>
          </a:xfrm>
          <a:prstGeom prst="rect">
            <a:avLst/>
          </a:prstGeom>
        </p:spPr>
      </p:pic>
      <p:pic>
        <p:nvPicPr>
          <p:cNvPr id="6" name="Google Shape;74;p15">
            <a:extLst>
              <a:ext uri="{FF2B5EF4-FFF2-40B4-BE49-F238E27FC236}">
                <a16:creationId xmlns:a16="http://schemas.microsoft.com/office/drawing/2014/main" id="{21718D53-34F1-1309-FDB7-8406A1B8A62A}"/>
              </a:ext>
            </a:extLst>
          </p:cNvPr>
          <p:cNvPicPr preferRelativeResize="0"/>
          <p:nvPr/>
        </p:nvPicPr>
        <p:blipFill>
          <a:blip r:embed="rId4">
            <a:alphaModFix/>
          </a:blip>
          <a:stretch>
            <a:fillRect/>
          </a:stretch>
        </p:blipFill>
        <p:spPr>
          <a:xfrm>
            <a:off x="5205445" y="3262619"/>
            <a:ext cx="834050" cy="1152898"/>
          </a:xfrm>
          <a:prstGeom prst="rect">
            <a:avLst/>
          </a:prstGeom>
          <a:noFill/>
          <a:ln>
            <a:noFill/>
          </a:ln>
        </p:spPr>
      </p:pic>
      <mc:AlternateContent xmlns:mc="http://schemas.openxmlformats.org/markup-compatibility/2006" xmlns:a14="http://schemas.microsoft.com/office/drawing/2010/main">
        <mc:Choice Requires="a14">
          <p:sp>
            <p:nvSpPr>
              <p:cNvPr id="7" name="Google Shape;75;p15">
                <a:extLst>
                  <a:ext uri="{FF2B5EF4-FFF2-40B4-BE49-F238E27FC236}">
                    <a16:creationId xmlns:a16="http://schemas.microsoft.com/office/drawing/2014/main" id="{EA022B97-35A6-F7DA-24EF-A60DDF2595EA}"/>
                  </a:ext>
                </a:extLst>
              </p:cNvPr>
              <p:cNvSpPr txBox="1"/>
              <p:nvPr/>
            </p:nvSpPr>
            <p:spPr>
              <a:xfrm>
                <a:off x="5286566" y="4253234"/>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7" name="Google Shape;75;p15">
                <a:extLst>
                  <a:ext uri="{FF2B5EF4-FFF2-40B4-BE49-F238E27FC236}">
                    <a16:creationId xmlns:a16="http://schemas.microsoft.com/office/drawing/2014/main" id="{EA022B97-35A6-F7DA-24EF-A60DDF2595EA}"/>
                  </a:ext>
                </a:extLst>
              </p:cNvPr>
              <p:cNvSpPr txBox="1">
                <a:spLocks noRot="1" noChangeAspect="1" noMove="1" noResize="1" noEditPoints="1" noAdjustHandles="1" noChangeArrowheads="1" noChangeShapeType="1" noTextEdit="1"/>
              </p:cNvSpPr>
              <p:nvPr/>
            </p:nvSpPr>
            <p:spPr>
              <a:xfrm>
                <a:off x="5286566" y="4253234"/>
                <a:ext cx="656512" cy="492412"/>
              </a:xfrm>
              <a:prstGeom prst="rect">
                <a:avLst/>
              </a:prstGeom>
              <a:blipFill>
                <a:blip r:embed="rId5"/>
                <a:stretch>
                  <a:fillRect/>
                </a:stretch>
              </a:blipFill>
              <a:ln>
                <a:noFill/>
              </a:ln>
            </p:spPr>
            <p:txBody>
              <a:bodyPr/>
              <a:lstStyle/>
              <a:p>
                <a:r>
                  <a:rPr lang="en-US">
                    <a:noFill/>
                  </a:rPr>
                  <a:t> </a:t>
                </a:r>
              </a:p>
            </p:txBody>
          </p:sp>
        </mc:Fallback>
      </mc:AlternateContent>
      <p:pic>
        <p:nvPicPr>
          <p:cNvPr id="8" name="Google Shape;77;p15">
            <a:extLst>
              <a:ext uri="{FF2B5EF4-FFF2-40B4-BE49-F238E27FC236}">
                <a16:creationId xmlns:a16="http://schemas.microsoft.com/office/drawing/2014/main" id="{A5CAF845-5FA2-3EED-E0D2-76317BE379D3}"/>
              </a:ext>
            </a:extLst>
          </p:cNvPr>
          <p:cNvPicPr preferRelativeResize="0"/>
          <p:nvPr/>
        </p:nvPicPr>
        <p:blipFill>
          <a:blip r:embed="rId6">
            <a:alphaModFix/>
          </a:blip>
          <a:stretch>
            <a:fillRect/>
          </a:stretch>
        </p:blipFill>
        <p:spPr>
          <a:xfrm>
            <a:off x="6835213" y="3319800"/>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85;p15">
                <a:extLst>
                  <a:ext uri="{FF2B5EF4-FFF2-40B4-BE49-F238E27FC236}">
                    <a16:creationId xmlns:a16="http://schemas.microsoft.com/office/drawing/2014/main" id="{6C2017E7-953A-41B5-7455-50B72810AF7B}"/>
                  </a:ext>
                </a:extLst>
              </p:cNvPr>
              <p:cNvSpPr txBox="1"/>
              <p:nvPr/>
            </p:nvSpPr>
            <p:spPr>
              <a:xfrm>
                <a:off x="6987484" y="4244567"/>
                <a:ext cx="719601"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b="0" i="1" smtClean="0">
                          <a:latin typeface="Cambria Math" panose="02040503050406030204" pitchFamily="18" charset="0"/>
                        </a:rPr>
                        <m:t>𝑠</m:t>
                      </m:r>
                      <m:sSub>
                        <m:sSubPr>
                          <m:ctrlPr>
                            <a:rPr lang="ar-AE" sz="2000" b="0" i="1" smtClean="0">
                              <a:latin typeface="Cambria Math" panose="02040503050406030204" pitchFamily="18" charset="0"/>
                            </a:rPr>
                          </m:ctrlPr>
                        </m:sSubPr>
                        <m:e>
                          <m:r>
                            <a:rPr lang="ar-AE"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ar-AE" sz="2000" baseline="-25000" dirty="0"/>
              </a:p>
            </p:txBody>
          </p:sp>
        </mc:Choice>
        <mc:Fallback xmlns="">
          <p:sp>
            <p:nvSpPr>
              <p:cNvPr id="9" name="Google Shape;85;p15">
                <a:extLst>
                  <a:ext uri="{FF2B5EF4-FFF2-40B4-BE49-F238E27FC236}">
                    <a16:creationId xmlns:a16="http://schemas.microsoft.com/office/drawing/2014/main" id="{6C2017E7-953A-41B5-7455-50B72810AF7B}"/>
                  </a:ext>
                </a:extLst>
              </p:cNvPr>
              <p:cNvSpPr txBox="1">
                <a:spLocks noRot="1" noChangeAspect="1" noMove="1" noResize="1" noEditPoints="1" noAdjustHandles="1" noChangeArrowheads="1" noChangeShapeType="1" noTextEdit="1"/>
              </p:cNvSpPr>
              <p:nvPr/>
            </p:nvSpPr>
            <p:spPr>
              <a:xfrm>
                <a:off x="6987484" y="4244567"/>
                <a:ext cx="719601" cy="492412"/>
              </a:xfrm>
              <a:prstGeom prst="rect">
                <a:avLst/>
              </a:prstGeom>
              <a:blipFill>
                <a:blip r:embed="rId7"/>
                <a:stretch>
                  <a:fillRect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6;p15">
                <a:extLst>
                  <a:ext uri="{FF2B5EF4-FFF2-40B4-BE49-F238E27FC236}">
                    <a16:creationId xmlns:a16="http://schemas.microsoft.com/office/drawing/2014/main" id="{4400A234-879B-0364-C392-D63B18559D9B}"/>
                  </a:ext>
                </a:extLst>
              </p:cNvPr>
              <p:cNvSpPr txBox="1"/>
              <p:nvPr/>
            </p:nvSpPr>
            <p:spPr>
              <a:xfrm>
                <a:off x="10420056" y="4263050"/>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𝑠h</m:t>
                          </m:r>
                        </m:e>
                        <m:sub>
                          <m:r>
                            <a:rPr lang="en-US" sz="2000" b="0" i="1" smtClean="0">
                              <a:latin typeface="Cambria Math" panose="02040503050406030204" pitchFamily="18" charset="0"/>
                            </a:rPr>
                            <m:t>4</m:t>
                          </m:r>
                        </m:sub>
                      </m:sSub>
                    </m:oMath>
                  </m:oMathPara>
                </a14:m>
                <a:endParaRPr sz="2000" baseline="-25000" dirty="0"/>
              </a:p>
            </p:txBody>
          </p:sp>
        </mc:Choice>
        <mc:Fallback xmlns="">
          <p:sp>
            <p:nvSpPr>
              <p:cNvPr id="10" name="Google Shape;86;p15">
                <a:extLst>
                  <a:ext uri="{FF2B5EF4-FFF2-40B4-BE49-F238E27FC236}">
                    <a16:creationId xmlns:a16="http://schemas.microsoft.com/office/drawing/2014/main" id="{4400A234-879B-0364-C392-D63B18559D9B}"/>
                  </a:ext>
                </a:extLst>
              </p:cNvPr>
              <p:cNvSpPr txBox="1">
                <a:spLocks noRot="1" noChangeAspect="1" noMove="1" noResize="1" noEditPoints="1" noAdjustHandles="1" noChangeArrowheads="1" noChangeShapeType="1" noTextEdit="1"/>
              </p:cNvSpPr>
              <p:nvPr/>
            </p:nvSpPr>
            <p:spPr>
              <a:xfrm>
                <a:off x="10420056" y="4263050"/>
                <a:ext cx="834050" cy="492412"/>
              </a:xfrm>
              <a:prstGeom prst="rect">
                <a:avLst/>
              </a:prstGeom>
              <a:blipFill>
                <a:blip r:embed="rId8"/>
                <a:stretch>
                  <a:fillRect/>
                </a:stretch>
              </a:blipFill>
              <a:ln>
                <a:noFill/>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9C535298-52FA-2F8F-98A1-B8053D1961D9}"/>
              </a:ext>
            </a:extLst>
          </p:cNvPr>
          <p:cNvPicPr>
            <a:picLocks noChangeAspect="1"/>
          </p:cNvPicPr>
          <p:nvPr/>
        </p:nvPicPr>
        <p:blipFill>
          <a:blip r:embed="rId9"/>
          <a:stretch>
            <a:fillRect/>
          </a:stretch>
        </p:blipFill>
        <p:spPr>
          <a:xfrm>
            <a:off x="8685149" y="3262619"/>
            <a:ext cx="833383" cy="1140419"/>
          </a:xfrm>
          <a:prstGeom prst="rect">
            <a:avLst/>
          </a:prstGeom>
        </p:spPr>
      </p:pic>
      <mc:AlternateContent xmlns:mc="http://schemas.openxmlformats.org/markup-compatibility/2006" xmlns:a14="http://schemas.microsoft.com/office/drawing/2010/main">
        <mc:Choice Requires="a14">
          <p:sp>
            <p:nvSpPr>
              <p:cNvPr id="12" name="Google Shape;86;p15">
                <a:extLst>
                  <a:ext uri="{FF2B5EF4-FFF2-40B4-BE49-F238E27FC236}">
                    <a16:creationId xmlns:a16="http://schemas.microsoft.com/office/drawing/2014/main" id="{45D1F6CB-E904-6D34-1312-79B54FF557E5}"/>
                  </a:ext>
                </a:extLst>
              </p:cNvPr>
              <p:cNvSpPr txBox="1"/>
              <p:nvPr/>
            </p:nvSpPr>
            <p:spPr>
              <a:xfrm>
                <a:off x="8698144" y="4212585"/>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𝑠h</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12" name="Google Shape;86;p15">
                <a:extLst>
                  <a:ext uri="{FF2B5EF4-FFF2-40B4-BE49-F238E27FC236}">
                    <a16:creationId xmlns:a16="http://schemas.microsoft.com/office/drawing/2014/main" id="{45D1F6CB-E904-6D34-1312-79B54FF557E5}"/>
                  </a:ext>
                </a:extLst>
              </p:cNvPr>
              <p:cNvSpPr txBox="1">
                <a:spLocks noRot="1" noChangeAspect="1" noMove="1" noResize="1" noEditPoints="1" noAdjustHandles="1" noChangeArrowheads="1" noChangeShapeType="1" noTextEdit="1"/>
              </p:cNvSpPr>
              <p:nvPr/>
            </p:nvSpPr>
            <p:spPr>
              <a:xfrm>
                <a:off x="8698144" y="4212585"/>
                <a:ext cx="834050" cy="492412"/>
              </a:xfrm>
              <a:prstGeom prst="rect">
                <a:avLst/>
              </a:prstGeom>
              <a:blipFill>
                <a:blip r:embed="rId10"/>
                <a:stretch>
                  <a:fillRect/>
                </a:stretch>
              </a:blipFill>
              <a:ln>
                <a:no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8E5A05A3-D824-1B3F-13BC-0674D344FF30}"/>
              </a:ext>
            </a:extLst>
          </p:cNvPr>
          <p:cNvCxnSpPr>
            <a:cxnSpLocks/>
            <a:endCxn id="6" idx="0"/>
          </p:cNvCxnSpPr>
          <p:nvPr/>
        </p:nvCxnSpPr>
        <p:spPr>
          <a:xfrm flipH="1">
            <a:off x="5622470" y="2740507"/>
            <a:ext cx="1868576" cy="52211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CA2924-601F-EAD0-CEE2-5B95E3DFEDC7}"/>
              </a:ext>
            </a:extLst>
          </p:cNvPr>
          <p:cNvCxnSpPr>
            <a:cxnSpLocks/>
            <a:endCxn id="8" idx="0"/>
          </p:cNvCxnSpPr>
          <p:nvPr/>
        </p:nvCxnSpPr>
        <p:spPr>
          <a:xfrm flipH="1">
            <a:off x="7252238" y="2837672"/>
            <a:ext cx="454847" cy="48212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3277B8D-5923-2369-1943-13770C79A1BD}"/>
              </a:ext>
            </a:extLst>
          </p:cNvPr>
          <p:cNvCxnSpPr>
            <a:cxnSpLocks/>
            <a:endCxn id="11" idx="0"/>
          </p:cNvCxnSpPr>
          <p:nvPr/>
        </p:nvCxnSpPr>
        <p:spPr>
          <a:xfrm>
            <a:off x="8698144" y="2837672"/>
            <a:ext cx="403697" cy="4249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6F76AD-F8E1-967A-673E-42523CDBC8BE}"/>
              </a:ext>
            </a:extLst>
          </p:cNvPr>
          <p:cNvCxnSpPr>
            <a:cxnSpLocks/>
            <a:endCxn id="5" idx="0"/>
          </p:cNvCxnSpPr>
          <p:nvPr/>
        </p:nvCxnSpPr>
        <p:spPr>
          <a:xfrm>
            <a:off x="9336853" y="2715665"/>
            <a:ext cx="1510907" cy="56329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627B7DA-2937-F261-C30F-C14E7273A4A4}"/>
                  </a:ext>
                </a:extLst>
              </p:cNvPr>
              <p:cNvSpPr txBox="1"/>
              <p:nvPr/>
            </p:nvSpPr>
            <p:spPr>
              <a:xfrm>
                <a:off x="6442293" y="2306765"/>
                <a:ext cx="4405466" cy="461665"/>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𝑡</m:t>
                    </m:r>
                  </m:oMath>
                </a14:m>
                <a:r>
                  <a:rPr lang="en-US" sz="2400" dirty="0">
                    <a:latin typeface="PT Serif" panose="020A0603040505020204" pitchFamily="18" charset="77"/>
                  </a:rPr>
                  <a:t>-out-of-</a:t>
                </a:r>
                <a14:m>
                  <m:oMath xmlns:m="http://schemas.openxmlformats.org/officeDocument/2006/math">
                    <m:r>
                      <a:rPr lang="en-US" sz="2400" b="0" i="1" smtClean="0">
                        <a:latin typeface="Cambria Math" panose="02040503050406030204" pitchFamily="18" charset="0"/>
                      </a:rPr>
                      <m:t>𝑛</m:t>
                    </m:r>
                  </m:oMath>
                </a14:m>
                <a:r>
                  <a:rPr lang="en-US" sz="2400" dirty="0">
                    <a:latin typeface="PT Serif" panose="020A0603040505020204" pitchFamily="18" charset="77"/>
                  </a:rPr>
                  <a:t> Secret sharing of </a:t>
                </a:r>
                <a14:m>
                  <m:oMath xmlns:m="http://schemas.openxmlformats.org/officeDocument/2006/math">
                    <m:r>
                      <a:rPr lang="en-US" sz="2400" b="0" i="1" smtClean="0">
                        <a:latin typeface="Cambria Math" panose="02040503050406030204" pitchFamily="18" charset="0"/>
                      </a:rPr>
                      <m:t>𝑠</m:t>
                    </m:r>
                  </m:oMath>
                </a14:m>
                <a:endParaRPr lang="en-US" sz="2400" dirty="0">
                  <a:latin typeface="PT Serif" panose="020A0603040505020204" pitchFamily="18" charset="77"/>
                </a:endParaRPr>
              </a:p>
            </p:txBody>
          </p:sp>
        </mc:Choice>
        <mc:Fallback xmlns="">
          <p:sp>
            <p:nvSpPr>
              <p:cNvPr id="18" name="TextBox 17">
                <a:extLst>
                  <a:ext uri="{FF2B5EF4-FFF2-40B4-BE49-F238E27FC236}">
                    <a16:creationId xmlns:a16="http://schemas.microsoft.com/office/drawing/2014/main" id="{5627B7DA-2937-F261-C30F-C14E7273A4A4}"/>
                  </a:ext>
                </a:extLst>
              </p:cNvPr>
              <p:cNvSpPr txBox="1">
                <a:spLocks noRot="1" noChangeAspect="1" noMove="1" noResize="1" noEditPoints="1" noAdjustHandles="1" noChangeArrowheads="1" noChangeShapeType="1" noTextEdit="1"/>
              </p:cNvSpPr>
              <p:nvPr/>
            </p:nvSpPr>
            <p:spPr>
              <a:xfrm>
                <a:off x="6442293" y="2306765"/>
                <a:ext cx="4405466" cy="461665"/>
              </a:xfrm>
              <a:prstGeom prst="rect">
                <a:avLst/>
              </a:prstGeom>
              <a:blipFill>
                <a:blip r:embed="rId11"/>
                <a:stretch>
                  <a:fillRect t="-10811" b="-29730"/>
                </a:stretch>
              </a:blipFill>
            </p:spPr>
            <p:txBody>
              <a:bodyPr/>
              <a:lstStyle/>
              <a:p>
                <a:r>
                  <a:rPr lang="en-US">
                    <a:noFill/>
                  </a:rPr>
                  <a:t> </a:t>
                </a:r>
              </a:p>
            </p:txBody>
          </p:sp>
        </mc:Fallback>
      </mc:AlternateContent>
      <p:pic>
        <p:nvPicPr>
          <p:cNvPr id="19" name="Picture 18" descr="A stack of money on a white background&#10;&#10;Description automatically generated">
            <a:extLst>
              <a:ext uri="{FF2B5EF4-FFF2-40B4-BE49-F238E27FC236}">
                <a16:creationId xmlns:a16="http://schemas.microsoft.com/office/drawing/2014/main" id="{258CD732-54F6-B280-9FB4-9C062973FAFE}"/>
              </a:ext>
            </a:extLst>
          </p:cNvPr>
          <p:cNvPicPr>
            <a:picLocks noChangeAspect="1"/>
          </p:cNvPicPr>
          <p:nvPr/>
        </p:nvPicPr>
        <p:blipFill>
          <a:blip r:embed="rId12"/>
          <a:stretch>
            <a:fillRect/>
          </a:stretch>
        </p:blipFill>
        <p:spPr>
          <a:xfrm>
            <a:off x="5194310" y="5548003"/>
            <a:ext cx="841023" cy="675962"/>
          </a:xfrm>
          <a:prstGeom prst="rect">
            <a:avLst/>
          </a:prstGeom>
        </p:spPr>
      </p:pic>
      <p:pic>
        <p:nvPicPr>
          <p:cNvPr id="20" name="Picture 19" descr="A red smiley face with horns&#10;&#10;Description automatically generated">
            <a:extLst>
              <a:ext uri="{FF2B5EF4-FFF2-40B4-BE49-F238E27FC236}">
                <a16:creationId xmlns:a16="http://schemas.microsoft.com/office/drawing/2014/main" id="{355EE85E-3AD7-74E8-E551-14FE93387683}"/>
              </a:ext>
            </a:extLst>
          </p:cNvPr>
          <p:cNvPicPr>
            <a:picLocks noChangeAspect="1"/>
          </p:cNvPicPr>
          <p:nvPr/>
        </p:nvPicPr>
        <p:blipFill>
          <a:blip r:embed="rId13"/>
          <a:stretch>
            <a:fillRect/>
          </a:stretch>
        </p:blipFill>
        <p:spPr>
          <a:xfrm>
            <a:off x="3633541" y="5256242"/>
            <a:ext cx="1133627" cy="1107095"/>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F8CD5C-EBBD-738A-6ACF-BBFE3A5E0D60}"/>
                  </a:ext>
                </a:extLst>
              </p:cNvPr>
              <p:cNvSpPr txBox="1"/>
              <p:nvPr/>
            </p:nvSpPr>
            <p:spPr>
              <a:xfrm>
                <a:off x="3870776" y="4667729"/>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21" name="TextBox 20">
                <a:extLst>
                  <a:ext uri="{FF2B5EF4-FFF2-40B4-BE49-F238E27FC236}">
                    <a16:creationId xmlns:a16="http://schemas.microsoft.com/office/drawing/2014/main" id="{82F8CD5C-EBBD-738A-6ACF-BBFE3A5E0D60}"/>
                  </a:ext>
                </a:extLst>
              </p:cNvPr>
              <p:cNvSpPr txBox="1">
                <a:spLocks noRot="1" noChangeAspect="1" noMove="1" noResize="1" noEditPoints="1" noAdjustHandles="1" noChangeArrowheads="1" noChangeShapeType="1" noTextEdit="1"/>
              </p:cNvSpPr>
              <p:nvPr/>
            </p:nvSpPr>
            <p:spPr>
              <a:xfrm>
                <a:off x="3870776" y="4667729"/>
                <a:ext cx="659155" cy="584775"/>
              </a:xfrm>
              <a:prstGeom prst="rect">
                <a:avLst/>
              </a:prstGeom>
              <a:blipFill>
                <a:blip r:embed="rId14"/>
                <a:stretch>
                  <a:fillRect/>
                </a:stretch>
              </a:blipFill>
            </p:spPr>
            <p:txBody>
              <a:bodyPr/>
              <a:lstStyle/>
              <a:p>
                <a:r>
                  <a:rPr lang="en-US">
                    <a:noFill/>
                  </a:rPr>
                  <a:t> </a:t>
                </a:r>
              </a:p>
            </p:txBody>
          </p:sp>
        </mc:Fallback>
      </mc:AlternateContent>
      <p:pic>
        <p:nvPicPr>
          <p:cNvPr id="24" name="Picture 23" descr="A stack of money on a white background&#10;&#10;Description automatically generated">
            <a:extLst>
              <a:ext uri="{FF2B5EF4-FFF2-40B4-BE49-F238E27FC236}">
                <a16:creationId xmlns:a16="http://schemas.microsoft.com/office/drawing/2014/main" id="{19E04E65-C972-6595-07AA-C90EDAB12286}"/>
              </a:ext>
            </a:extLst>
          </p:cNvPr>
          <p:cNvPicPr>
            <a:picLocks noChangeAspect="1"/>
          </p:cNvPicPr>
          <p:nvPr/>
        </p:nvPicPr>
        <p:blipFill>
          <a:blip r:embed="rId12"/>
          <a:stretch>
            <a:fillRect/>
          </a:stretch>
        </p:blipFill>
        <p:spPr>
          <a:xfrm>
            <a:off x="6889617" y="5548003"/>
            <a:ext cx="841886" cy="676656"/>
          </a:xfrm>
          <a:prstGeom prst="rect">
            <a:avLst/>
          </a:prstGeom>
        </p:spPr>
      </p:pic>
      <p:sp>
        <p:nvSpPr>
          <p:cNvPr id="33" name="Cloud Callout 32">
            <a:extLst>
              <a:ext uri="{FF2B5EF4-FFF2-40B4-BE49-F238E27FC236}">
                <a16:creationId xmlns:a16="http://schemas.microsoft.com/office/drawing/2014/main" id="{3EA62C45-3C90-C3B3-9A2C-DC97D4ED0F56}"/>
              </a:ext>
            </a:extLst>
          </p:cNvPr>
          <p:cNvSpPr/>
          <p:nvPr/>
        </p:nvSpPr>
        <p:spPr>
          <a:xfrm>
            <a:off x="6600490" y="1237433"/>
            <a:ext cx="3228910" cy="1089212"/>
          </a:xfrm>
          <a:prstGeom prst="cloudCallout">
            <a:avLst>
              <a:gd name="adj1" fmla="val 66188"/>
              <a:gd name="adj2" fmla="val 439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Secret /</a:t>
            </a:r>
          </a:p>
          <a:p>
            <a:pPr algn="ctr"/>
            <a:r>
              <a:rPr lang="en-US" sz="2000" dirty="0">
                <a:latin typeface="PT Serif" panose="020A0603040505020204" pitchFamily="18" charset="77"/>
              </a:rPr>
              <a:t>Signing key /</a:t>
            </a:r>
          </a:p>
          <a:p>
            <a:pPr algn="ctr"/>
            <a:r>
              <a:rPr lang="en-US" sz="2000" dirty="0">
                <a:latin typeface="PT Serif" panose="020A0603040505020204" pitchFamily="18" charset="77"/>
              </a:rPr>
              <a:t>Decryption key</a:t>
            </a:r>
          </a:p>
        </p:txBody>
      </p:sp>
      <mc:AlternateContent xmlns:mc="http://schemas.openxmlformats.org/markup-compatibility/2006" xmlns:a14="http://schemas.microsoft.com/office/drawing/2010/main">
        <mc:Choice Requires="a14">
          <p:sp>
            <p:nvSpPr>
              <p:cNvPr id="2" name="Google Shape;75;p15">
                <a:extLst>
                  <a:ext uri="{FF2B5EF4-FFF2-40B4-BE49-F238E27FC236}">
                    <a16:creationId xmlns:a16="http://schemas.microsoft.com/office/drawing/2014/main" id="{98E9B0B7-0BFA-B458-7AFF-75DDA6B97ED2}"/>
                  </a:ext>
                </a:extLst>
              </p:cNvPr>
              <p:cNvSpPr txBox="1"/>
              <p:nvPr/>
            </p:nvSpPr>
            <p:spPr>
              <a:xfrm>
                <a:off x="5285337" y="4415517"/>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2" name="Google Shape;75;p15">
                <a:extLst>
                  <a:ext uri="{FF2B5EF4-FFF2-40B4-BE49-F238E27FC236}">
                    <a16:creationId xmlns:a16="http://schemas.microsoft.com/office/drawing/2014/main" id="{98E9B0B7-0BFA-B458-7AFF-75DDA6B97ED2}"/>
                  </a:ext>
                </a:extLst>
              </p:cNvPr>
              <p:cNvSpPr txBox="1">
                <a:spLocks noRot="1" noChangeAspect="1" noMove="1" noResize="1" noEditPoints="1" noAdjustHandles="1" noChangeArrowheads="1" noChangeShapeType="1" noTextEdit="1"/>
              </p:cNvSpPr>
              <p:nvPr/>
            </p:nvSpPr>
            <p:spPr>
              <a:xfrm>
                <a:off x="5285337" y="4415517"/>
                <a:ext cx="656512" cy="49241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Google Shape;85;p15">
                <a:extLst>
                  <a:ext uri="{FF2B5EF4-FFF2-40B4-BE49-F238E27FC236}">
                    <a16:creationId xmlns:a16="http://schemas.microsoft.com/office/drawing/2014/main" id="{CEB632B7-64C4-1DE2-AC4E-CAACC6037B72}"/>
                  </a:ext>
                </a:extLst>
              </p:cNvPr>
              <p:cNvSpPr txBox="1"/>
              <p:nvPr/>
            </p:nvSpPr>
            <p:spPr>
              <a:xfrm>
                <a:off x="6986255" y="4406850"/>
                <a:ext cx="719601"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b="0" i="1" smtClean="0">
                          <a:latin typeface="Cambria Math" panose="02040503050406030204" pitchFamily="18" charset="0"/>
                        </a:rPr>
                        <m:t>𝑠</m:t>
                      </m:r>
                      <m:sSub>
                        <m:sSubPr>
                          <m:ctrlPr>
                            <a:rPr lang="ar-AE" sz="2000" b="0" i="1" smtClean="0">
                              <a:latin typeface="Cambria Math" panose="02040503050406030204" pitchFamily="18" charset="0"/>
                            </a:rPr>
                          </m:ctrlPr>
                        </m:sSubPr>
                        <m:e>
                          <m:r>
                            <a:rPr lang="ar-AE"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ar-AE" sz="2000" baseline="-25000" dirty="0"/>
              </a:p>
            </p:txBody>
          </p:sp>
        </mc:Choice>
        <mc:Fallback xmlns="">
          <p:sp>
            <p:nvSpPr>
              <p:cNvPr id="13" name="Google Shape;85;p15">
                <a:extLst>
                  <a:ext uri="{FF2B5EF4-FFF2-40B4-BE49-F238E27FC236}">
                    <a16:creationId xmlns:a16="http://schemas.microsoft.com/office/drawing/2014/main" id="{CEB632B7-64C4-1DE2-AC4E-CAACC6037B72}"/>
                  </a:ext>
                </a:extLst>
              </p:cNvPr>
              <p:cNvSpPr txBox="1">
                <a:spLocks noRot="1" noChangeAspect="1" noMove="1" noResize="1" noEditPoints="1" noAdjustHandles="1" noChangeArrowheads="1" noChangeShapeType="1" noTextEdit="1"/>
              </p:cNvSpPr>
              <p:nvPr/>
            </p:nvSpPr>
            <p:spPr>
              <a:xfrm>
                <a:off x="6986255" y="4406850"/>
                <a:ext cx="719601" cy="492412"/>
              </a:xfrm>
              <a:prstGeom prst="rect">
                <a:avLst/>
              </a:prstGeom>
              <a:blipFill>
                <a:blip r:embed="rId16"/>
                <a:stretch>
                  <a:fillRect b="-7692"/>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2D1828A5-CB87-45C6-6F78-6DFDC1C08613}"/>
              </a:ext>
            </a:extLst>
          </p:cNvPr>
          <p:cNvSpPr txBox="1"/>
          <p:nvPr/>
        </p:nvSpPr>
        <p:spPr>
          <a:xfrm>
            <a:off x="4444487" y="6350360"/>
            <a:ext cx="2338211" cy="461665"/>
          </a:xfrm>
          <a:prstGeom prst="rect">
            <a:avLst/>
          </a:prstGeom>
          <a:noFill/>
        </p:spPr>
        <p:txBody>
          <a:bodyPr wrap="square" rtlCol="0">
            <a:spAutoFit/>
          </a:bodyPr>
          <a:lstStyle/>
          <a:p>
            <a:r>
              <a:rPr lang="en-US" sz="2400" dirty="0">
                <a:latin typeface="PT Serif" panose="020A0603040505020204" pitchFamily="18" charset="77"/>
              </a:rPr>
              <a:t>(Obfuscated)</a:t>
            </a:r>
          </a:p>
        </p:txBody>
      </p:sp>
      <p:sp>
        <p:nvSpPr>
          <p:cNvPr id="26" name="Rounded Rectangle 25">
            <a:extLst>
              <a:ext uri="{FF2B5EF4-FFF2-40B4-BE49-F238E27FC236}">
                <a16:creationId xmlns:a16="http://schemas.microsoft.com/office/drawing/2014/main" id="{D654CD29-F9CE-4741-FF84-370830592618}"/>
              </a:ext>
            </a:extLst>
          </p:cNvPr>
          <p:cNvSpPr/>
          <p:nvPr/>
        </p:nvSpPr>
        <p:spPr>
          <a:xfrm>
            <a:off x="7869682" y="5190776"/>
            <a:ext cx="2060620" cy="1033189"/>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PT Serif" panose="020A0603040505020204" pitchFamily="18" charset="77"/>
              </a:rPr>
              <a:t>Trace</a:t>
            </a:r>
          </a:p>
        </p:txBody>
      </p:sp>
      <p:cxnSp>
        <p:nvCxnSpPr>
          <p:cNvPr id="28" name="Straight Arrow Connector 27">
            <a:extLst>
              <a:ext uri="{FF2B5EF4-FFF2-40B4-BE49-F238E27FC236}">
                <a16:creationId xmlns:a16="http://schemas.microsoft.com/office/drawing/2014/main" id="{8E22A61C-8803-A2B7-57BE-3E75DD58A43C}"/>
              </a:ext>
            </a:extLst>
          </p:cNvPr>
          <p:cNvCxnSpPr>
            <a:cxnSpLocks/>
            <a:endCxn id="26" idx="1"/>
          </p:cNvCxnSpPr>
          <p:nvPr/>
        </p:nvCxnSpPr>
        <p:spPr>
          <a:xfrm>
            <a:off x="5158255" y="5707370"/>
            <a:ext cx="271142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7E32A85-1644-F208-4D74-C906EE681A01}"/>
              </a:ext>
            </a:extLst>
          </p:cNvPr>
          <p:cNvSpPr txBox="1"/>
          <p:nvPr/>
        </p:nvSpPr>
        <p:spPr>
          <a:xfrm>
            <a:off x="10514749" y="5476537"/>
            <a:ext cx="834050" cy="461665"/>
          </a:xfrm>
          <a:prstGeom prst="rect">
            <a:avLst/>
          </a:prstGeom>
          <a:noFill/>
        </p:spPr>
        <p:txBody>
          <a:bodyPr wrap="square" rtlCol="0">
            <a:spAutoFit/>
          </a:bodyPr>
          <a:lstStyle/>
          <a:p>
            <a:r>
              <a:rPr lang="en-US" sz="2400" dirty="0">
                <a:latin typeface="PT Serif" panose="020A0603040505020204" pitchFamily="18" charset="77"/>
              </a:rPr>
              <a:t>1,2</a:t>
            </a:r>
          </a:p>
        </p:txBody>
      </p:sp>
      <p:cxnSp>
        <p:nvCxnSpPr>
          <p:cNvPr id="32" name="Straight Arrow Connector 31">
            <a:extLst>
              <a:ext uri="{FF2B5EF4-FFF2-40B4-BE49-F238E27FC236}">
                <a16:creationId xmlns:a16="http://schemas.microsoft.com/office/drawing/2014/main" id="{3A4A5C75-A144-0060-CD07-C66BBCEFAB7B}"/>
              </a:ext>
            </a:extLst>
          </p:cNvPr>
          <p:cNvCxnSpPr>
            <a:stCxn id="26" idx="3"/>
            <a:endCxn id="30" idx="1"/>
          </p:cNvCxnSpPr>
          <p:nvPr/>
        </p:nvCxnSpPr>
        <p:spPr>
          <a:xfrm flipV="1">
            <a:off x="9930302" y="5707370"/>
            <a:ext cx="58444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594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0" presetClass="path" presetSubtype="0" accel="50000" decel="50000" fill="hold" nodeType="withEffect">
                                  <p:stCondLst>
                                    <p:cond delay="0"/>
                                  </p:stCondLst>
                                  <p:childTnLst>
                                    <p:animMotion origin="layout" path="M -0.00664 0.00486 L -0.00573 -0.32685 " pathEditMode="relative" rAng="0" ptsTypes="AA">
                                      <p:cBhvr>
                                        <p:cTn id="56" dur="2000" fill="hold"/>
                                        <p:tgtEl>
                                          <p:spTgt spid="19"/>
                                        </p:tgtEl>
                                        <p:attrNameLst>
                                          <p:attrName>ppt_x</p:attrName>
                                          <p:attrName>ppt_y</p:attrName>
                                        </p:attrNameLst>
                                      </p:cBhvr>
                                      <p:rCtr x="39" y="-16597"/>
                                    </p:animMotion>
                                  </p:childTnLst>
                                </p:cTn>
                              </p:par>
                              <p:par>
                                <p:cTn id="57" presetID="0" presetClass="path" presetSubtype="0" accel="50000" decel="50000" fill="hold" nodeType="withEffect">
                                  <p:stCondLst>
                                    <p:cond delay="0"/>
                                  </p:stCondLst>
                                  <p:childTnLst>
                                    <p:animMotion origin="layout" path="M -0.00664 0.00486 L -0.00482 -0.30393 " pathEditMode="relative" rAng="0" ptsTypes="AA">
                                      <p:cBhvr>
                                        <p:cTn id="58" dur="2000" fill="hold"/>
                                        <p:tgtEl>
                                          <p:spTgt spid="24"/>
                                        </p:tgtEl>
                                        <p:attrNameLst>
                                          <p:attrName>ppt_x</p:attrName>
                                          <p:attrName>ppt_y</p:attrName>
                                        </p:attrNameLst>
                                      </p:cBhvr>
                                      <p:rCtr x="91" y="-15440"/>
                                    </p:animMotion>
                                  </p:childTnLst>
                                </p:cTn>
                              </p:par>
                              <p:par>
                                <p:cTn id="59" presetID="10" presetClass="entr" presetSubtype="0" fill="hold" nodeType="with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1000"/>
                                        <p:tgtEl>
                                          <p:spTgt spid="2"/>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000"/>
                                        <p:tgtEl>
                                          <p:spTgt spid="13"/>
                                        </p:tgtEl>
                                      </p:cBhvr>
                                    </p:animEffect>
                                  </p:childTnLst>
                                </p:cTn>
                              </p:par>
                              <p:par>
                                <p:cTn id="65" presetID="0" presetClass="path" presetSubtype="0" accel="50000" decel="50000" fill="hold" grpId="0" nodeType="withEffect">
                                  <p:stCondLst>
                                    <p:cond delay="0"/>
                                  </p:stCondLst>
                                  <p:childTnLst>
                                    <p:animMotion origin="layout" path="M 3.33333E-6 3.7037E-7 L -0.05938 0.14815 " pathEditMode="relative" rAng="0" ptsTypes="AA">
                                      <p:cBhvr>
                                        <p:cTn id="66" dur="2000" fill="hold"/>
                                        <p:tgtEl>
                                          <p:spTgt spid="2"/>
                                        </p:tgtEl>
                                        <p:attrNameLst>
                                          <p:attrName>ppt_x</p:attrName>
                                          <p:attrName>ppt_y</p:attrName>
                                        </p:attrNameLst>
                                      </p:cBhvr>
                                      <p:rCtr x="-2969" y="7407"/>
                                    </p:animMotion>
                                  </p:childTnLst>
                                </p:cTn>
                              </p:par>
                              <p:par>
                                <p:cTn id="67" presetID="0" presetClass="path" presetSubtype="0" accel="50000" decel="50000" fill="hold" grpId="0" nodeType="withEffect">
                                  <p:stCondLst>
                                    <p:cond delay="0"/>
                                  </p:stCondLst>
                                  <p:childTnLst>
                                    <p:animMotion origin="layout" path="M -3.95833E-6 -2.22222E-6 L -0.19205 0.19329 " pathEditMode="relative" rAng="0" ptsTypes="AA">
                                      <p:cBhvr>
                                        <p:cTn id="68" dur="2000" fill="hold"/>
                                        <p:tgtEl>
                                          <p:spTgt spid="13"/>
                                        </p:tgtEl>
                                        <p:attrNameLst>
                                          <p:attrName>ppt_x</p:attrName>
                                          <p:attrName>ppt_y</p:attrName>
                                        </p:attrNameLst>
                                      </p:cBhvr>
                                      <p:rCtr x="-9609" y="9653"/>
                                    </p:animMotion>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33" grpId="0" animBg="1"/>
      <p:bldP spid="2" grpId="0"/>
      <p:bldP spid="13" grpId="0"/>
      <p:bldP spid="25" grpId="0"/>
      <p:bldP spid="26" grpId="0" animBg="1"/>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6D9E9D-19D5-9100-BFBE-BE9488C82A3B}"/>
              </a:ext>
            </a:extLst>
          </p:cNvPr>
          <p:cNvSpPr/>
          <p:nvPr/>
        </p:nvSpPr>
        <p:spPr>
          <a:xfrm>
            <a:off x="768626" y="2760892"/>
            <a:ext cx="10654747" cy="143903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Traceable VRF scheme is one-time traceable if no efficient adversary can win the above game with non-negligible probability.</a:t>
            </a:r>
          </a:p>
          <a:p>
            <a:pPr algn="ctr"/>
            <a:endParaRPr lang="en-US" sz="2400" dirty="0">
              <a:solidFill>
                <a:schemeClr val="accent1">
                  <a:lumMod val="50000"/>
                </a:schemeClr>
              </a:solidFill>
              <a:latin typeface="PT Serif" panose="020A0603040505020204" pitchFamily="18" charset="77"/>
            </a:endParaRPr>
          </a:p>
        </p:txBody>
      </p:sp>
      <p:sp>
        <p:nvSpPr>
          <p:cNvPr id="7" name="Title 1">
            <a:extLst>
              <a:ext uri="{FF2B5EF4-FFF2-40B4-BE49-F238E27FC236}">
                <a16:creationId xmlns:a16="http://schemas.microsoft.com/office/drawing/2014/main" id="{CBBBFEF6-DA80-9790-4AEC-037C5BA1E83B}"/>
              </a:ext>
            </a:extLst>
          </p:cNvPr>
          <p:cNvSpPr txBox="1">
            <a:spLocks/>
          </p:cNvSpPr>
          <p:nvPr/>
        </p:nvSpPr>
        <p:spPr>
          <a:xfrm>
            <a:off x="297872" y="-108240"/>
            <a:ext cx="11030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Traceability for Traceable VRFs: One-time</a:t>
            </a:r>
            <a:endParaRPr lang="en-US" dirty="0"/>
          </a:p>
        </p:txBody>
      </p:sp>
    </p:spTree>
    <p:extLst>
      <p:ext uri="{BB962C8B-B14F-4D97-AF65-F5344CB8AC3E}">
        <p14:creationId xmlns:p14="http://schemas.microsoft.com/office/powerpoint/2010/main" val="64445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4DA08-B7B1-AC8C-D8AF-61B50AA78DFA}"/>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20D75FA1-B97D-E7E0-216E-955D079806C0}"/>
              </a:ext>
            </a:extLst>
          </p:cNvPr>
          <p:cNvSpPr/>
          <p:nvPr/>
        </p:nvSpPr>
        <p:spPr>
          <a:xfrm>
            <a:off x="0" y="4967080"/>
            <a:ext cx="12192000" cy="1890919"/>
          </a:xfrm>
          <a:prstGeom prst="rect">
            <a:avLst/>
          </a:prstGeom>
          <a:solidFill>
            <a:schemeClr val="bg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504;p44" descr="A picture containing clipart&#10;&#10;Description automatically generated">
            <a:extLst>
              <a:ext uri="{FF2B5EF4-FFF2-40B4-BE49-F238E27FC236}">
                <a16:creationId xmlns:a16="http://schemas.microsoft.com/office/drawing/2014/main" id="{351DF002-ADF6-4EDC-3924-880134C41718}"/>
              </a:ext>
            </a:extLst>
          </p:cNvPr>
          <p:cNvPicPr preferRelativeResize="0"/>
          <p:nvPr/>
        </p:nvPicPr>
        <p:blipFill>
          <a:blip r:embed="rId3">
            <a:alphaModFix/>
          </a:blip>
          <a:stretch>
            <a:fillRect/>
          </a:stretch>
        </p:blipFill>
        <p:spPr>
          <a:xfrm>
            <a:off x="10461986" y="851543"/>
            <a:ext cx="586443" cy="572699"/>
          </a:xfrm>
          <a:prstGeom prst="rect">
            <a:avLst/>
          </a:prstGeom>
          <a:noFill/>
          <a:ln>
            <a:noFill/>
          </a:ln>
        </p:spPr>
      </p:pic>
      <p:sp>
        <p:nvSpPr>
          <p:cNvPr id="5" name="Google Shape;505;p44">
            <a:extLst>
              <a:ext uri="{FF2B5EF4-FFF2-40B4-BE49-F238E27FC236}">
                <a16:creationId xmlns:a16="http://schemas.microsoft.com/office/drawing/2014/main" id="{41D3B2B0-8BC6-3CFA-AC37-9CA16509ACE1}"/>
              </a:ext>
            </a:extLst>
          </p:cNvPr>
          <p:cNvSpPr txBox="1"/>
          <p:nvPr/>
        </p:nvSpPr>
        <p:spPr>
          <a:xfrm>
            <a:off x="2042953" y="861596"/>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6" name="Google Shape;506;p44">
            <a:extLst>
              <a:ext uri="{FF2B5EF4-FFF2-40B4-BE49-F238E27FC236}">
                <a16:creationId xmlns:a16="http://schemas.microsoft.com/office/drawing/2014/main" id="{9AE61F03-C7A4-A00E-FB6F-FBA59836CEA5}"/>
              </a:ext>
            </a:extLst>
          </p:cNvPr>
          <p:cNvSpPr txBox="1"/>
          <p:nvPr/>
        </p:nvSpPr>
        <p:spPr>
          <a:xfrm>
            <a:off x="8954390" y="861596"/>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7" name="Google Shape;485;p44">
                <a:extLst>
                  <a:ext uri="{FF2B5EF4-FFF2-40B4-BE49-F238E27FC236}">
                    <a16:creationId xmlns:a16="http://schemas.microsoft.com/office/drawing/2014/main" id="{72EB274F-0CFB-B10F-AAF4-1F9392B34192}"/>
                  </a:ext>
                </a:extLst>
              </p:cNvPr>
              <p:cNvSpPr txBox="1"/>
              <p:nvPr/>
            </p:nvSpPr>
            <p:spPr>
              <a:xfrm>
                <a:off x="7176014" y="1113281"/>
                <a:ext cx="1027050" cy="553968"/>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PT Serif"/>
                          <a:cs typeface="PT Serif"/>
                          <a:sym typeface="PT Serif"/>
                        </a:rPr>
                        <m:t>𝑛</m:t>
                      </m:r>
                      <m:r>
                        <a:rPr lang="en-US" sz="2400" b="0" i="1" smtClean="0">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PT Serif"/>
                          <a:cs typeface="PT Serif"/>
                          <a:sym typeface="PT Serif"/>
                        </a:rPr>
                        <m:t>𝑡</m:t>
                      </m:r>
                      <m:r>
                        <a:rPr lang="en-US" sz="2400" b="0" i="1" smtClean="0">
                          <a:latin typeface="Cambria Math" panose="02040503050406030204" pitchFamily="18" charset="0"/>
                          <a:ea typeface="PT Serif"/>
                          <a:cs typeface="PT Serif"/>
                          <a:sym typeface="PT Serif"/>
                        </a:rPr>
                        <m:t> ,</m:t>
                      </m:r>
                      <m:r>
                        <a:rPr lang="en" sz="2400" i="1" smtClean="0">
                          <a:latin typeface="Cambria Math" panose="02040503050406030204" pitchFamily="18" charset="0"/>
                          <a:ea typeface="Cambria Math" panose="02040503050406030204" pitchFamily="18" charset="0"/>
                        </a:rPr>
                        <m:t>ℐ</m:t>
                      </m:r>
                    </m:oMath>
                  </m:oMathPara>
                </a14:m>
                <a:endParaRPr lang="en" sz="2400" dirty="0">
                  <a:latin typeface="PT Serif"/>
                  <a:ea typeface="PT Serif"/>
                  <a:cs typeface="PT Serif"/>
                  <a:sym typeface="PT Serif"/>
                </a:endParaRPr>
              </a:p>
            </p:txBody>
          </p:sp>
        </mc:Choice>
        <mc:Fallback xmlns="">
          <p:sp>
            <p:nvSpPr>
              <p:cNvPr id="7" name="Google Shape;485;p44">
                <a:extLst>
                  <a:ext uri="{FF2B5EF4-FFF2-40B4-BE49-F238E27FC236}">
                    <a16:creationId xmlns:a16="http://schemas.microsoft.com/office/drawing/2014/main" id="{72EB274F-0CFB-B10F-AAF4-1F9392B34192}"/>
                  </a:ext>
                </a:extLst>
              </p:cNvPr>
              <p:cNvSpPr txBox="1">
                <a:spLocks noRot="1" noChangeAspect="1" noMove="1" noResize="1" noEditPoints="1" noAdjustHandles="1" noChangeArrowheads="1" noChangeShapeType="1" noTextEdit="1"/>
              </p:cNvSpPr>
              <p:nvPr/>
            </p:nvSpPr>
            <p:spPr>
              <a:xfrm>
                <a:off x="7176014" y="1113281"/>
                <a:ext cx="1027050" cy="553968"/>
              </a:xfrm>
              <a:prstGeom prst="rect">
                <a:avLst/>
              </a:prstGeom>
              <a:blipFill>
                <a:blip r:embed="rId4"/>
                <a:stretch>
                  <a:fillRect b="-8889"/>
                </a:stretch>
              </a:blipFill>
              <a:ln>
                <a:noFill/>
              </a:ln>
            </p:spPr>
            <p:txBody>
              <a:bodyPr/>
              <a:lstStyle/>
              <a:p>
                <a:r>
                  <a:rPr lang="en-US">
                    <a:noFill/>
                  </a:rPr>
                  <a:t> </a:t>
                </a:r>
              </a:p>
            </p:txBody>
          </p:sp>
        </mc:Fallback>
      </mc:AlternateContent>
      <p:cxnSp>
        <p:nvCxnSpPr>
          <p:cNvPr id="8" name="Google Shape;484;p44">
            <a:extLst>
              <a:ext uri="{FF2B5EF4-FFF2-40B4-BE49-F238E27FC236}">
                <a16:creationId xmlns:a16="http://schemas.microsoft.com/office/drawing/2014/main" id="{C1779EDD-0621-1020-3268-56A04D36D3B0}"/>
              </a:ext>
            </a:extLst>
          </p:cNvPr>
          <p:cNvCxnSpPr>
            <a:cxnSpLocks/>
          </p:cNvCxnSpPr>
          <p:nvPr/>
        </p:nvCxnSpPr>
        <p:spPr>
          <a:xfrm flipH="1">
            <a:off x="6490689" y="1533701"/>
            <a:ext cx="2731500" cy="0"/>
          </a:xfrm>
          <a:prstGeom prst="straightConnector1">
            <a:avLst/>
          </a:prstGeom>
          <a:noFill/>
          <a:ln w="15875" cap="flat" cmpd="sng">
            <a:solidFill>
              <a:schemeClr val="dk2"/>
            </a:solidFill>
            <a:prstDash val="solid"/>
            <a:round/>
            <a:headEnd type="none" w="med" len="med"/>
            <a:tailEnd type="triangle" w="med" len="med"/>
          </a:ln>
        </p:spPr>
      </p:cxnSp>
      <p:sp>
        <p:nvSpPr>
          <p:cNvPr id="9" name="Title 1">
            <a:extLst>
              <a:ext uri="{FF2B5EF4-FFF2-40B4-BE49-F238E27FC236}">
                <a16:creationId xmlns:a16="http://schemas.microsoft.com/office/drawing/2014/main" id="{39E27ADF-22DC-E9A5-8AA1-46A13F0B89A7}"/>
              </a:ext>
            </a:extLst>
          </p:cNvPr>
          <p:cNvSpPr>
            <a:spLocks noGrp="1"/>
          </p:cNvSpPr>
          <p:nvPr>
            <p:ph type="title"/>
          </p:nvPr>
        </p:nvSpPr>
        <p:spPr>
          <a:xfrm>
            <a:off x="297872" y="-108240"/>
            <a:ext cx="11475028" cy="1325563"/>
          </a:xfrm>
        </p:spPr>
        <p:txBody>
          <a:bodyPr/>
          <a:lstStyle/>
          <a:p>
            <a:r>
              <a:rPr lang="en-US" dirty="0">
                <a:latin typeface="PT Serif" panose="020A0603040505020204" pitchFamily="18" charset="77"/>
              </a:rPr>
              <a:t>Traceability for Traceable VRFs: Many-time</a:t>
            </a:r>
            <a:endParaRPr lang="en-US" dirty="0"/>
          </a:p>
        </p:txBody>
      </p:sp>
      <mc:AlternateContent xmlns:mc="http://schemas.openxmlformats.org/markup-compatibility/2006" xmlns:a14="http://schemas.microsoft.com/office/drawing/2010/main">
        <mc:Choice Requires="a14">
          <p:sp>
            <p:nvSpPr>
              <p:cNvPr id="10" name="Google Shape;478;p43">
                <a:extLst>
                  <a:ext uri="{FF2B5EF4-FFF2-40B4-BE49-F238E27FC236}">
                    <a16:creationId xmlns:a16="http://schemas.microsoft.com/office/drawing/2014/main" id="{2A3A7063-75CF-CCE9-6749-C958AD235664}"/>
                  </a:ext>
                </a:extLst>
              </p:cNvPr>
              <p:cNvSpPr txBox="1">
                <a:spLocks/>
              </p:cNvSpPr>
              <p:nvPr/>
            </p:nvSpPr>
            <p:spPr>
              <a:xfrm>
                <a:off x="121023" y="1369642"/>
                <a:ext cx="7054991" cy="160536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14:m>
                  <m:oMathPara xmlns:m="http://schemas.openxmlformats.org/officeDocument/2006/math">
                    <m:oMathParaPr>
                      <m:jc m:val="centerGroup"/>
                    </m:oMathParaPr>
                    <m:oMath xmlns:m="http://schemas.openxmlformats.org/officeDocument/2006/math">
                      <m:r>
                        <a:rPr lang="en-US" sz="2400" i="1" smtClean="0">
                          <a:solidFill>
                            <a:schemeClr val="tx1">
                              <a:lumMod val="95000"/>
                              <a:lumOff val="5000"/>
                            </a:schemeClr>
                          </a:solidFill>
                          <a:latin typeface="Cambria Math" panose="02040503050406030204" pitchFamily="18" charset="0"/>
                        </a:rPr>
                        <m:t>𝑒𝑘</m:t>
                      </m:r>
                      <m:r>
                        <a:rPr lang="en-US" sz="2400" i="1" smtClean="0">
                          <a:solidFill>
                            <a:schemeClr val="tx1">
                              <a:lumMod val="95000"/>
                              <a:lumOff val="5000"/>
                            </a:schemeClr>
                          </a:solidFill>
                          <a:latin typeface="Cambria Math" panose="02040503050406030204" pitchFamily="18" charset="0"/>
                        </a:rPr>
                        <m:t> , </m:t>
                      </m:r>
                      <m:r>
                        <a:rPr lang="en-US" sz="2400" i="1" smtClean="0">
                          <a:solidFill>
                            <a:schemeClr val="tx1">
                              <a:lumMod val="95000"/>
                              <a:lumOff val="5000"/>
                            </a:schemeClr>
                          </a:solidFill>
                          <a:latin typeface="Cambria Math" panose="02040503050406030204" pitchFamily="18" charset="0"/>
                        </a:rPr>
                        <m:t>𝑣𝑘</m:t>
                      </m:r>
                      <m:r>
                        <a:rPr lang="en-US" sz="2400" i="1" smtClean="0">
                          <a:solidFill>
                            <a:schemeClr val="tx1">
                              <a:lumMod val="95000"/>
                              <a:lumOff val="5000"/>
                            </a:schemeClr>
                          </a:solidFill>
                          <a:latin typeface="Cambria Math" panose="02040503050406030204" pitchFamily="18" charset="0"/>
                        </a:rPr>
                        <m:t> , </m:t>
                      </m:r>
                      <m:r>
                        <a:rPr lang="en-US" sz="2400" i="1" smtClean="0">
                          <a:solidFill>
                            <a:schemeClr val="tx1">
                              <a:lumMod val="95000"/>
                              <a:lumOff val="5000"/>
                            </a:schemeClr>
                          </a:solidFill>
                          <a:latin typeface="Cambria Math" panose="02040503050406030204" pitchFamily="18" charset="0"/>
                        </a:rPr>
                        <m:t>𝑡</m:t>
                      </m:r>
                      <m:sSup>
                        <m:sSupPr>
                          <m:ctrlPr>
                            <a:rPr lang="en-US" sz="2400" i="1">
                              <a:solidFill>
                                <a:schemeClr val="tx1">
                                  <a:lumMod val="95000"/>
                                  <a:lumOff val="5000"/>
                                </a:schemeClr>
                              </a:solidFill>
                              <a:latin typeface="Cambria Math" panose="02040503050406030204" pitchFamily="18" charset="0"/>
                            </a:rPr>
                          </m:ctrlPr>
                        </m:sSupPr>
                        <m:e>
                          <m:r>
                            <a:rPr lang="en-US" sz="2400" i="1">
                              <a:solidFill>
                                <a:schemeClr val="tx1">
                                  <a:lumMod val="95000"/>
                                  <a:lumOff val="5000"/>
                                </a:schemeClr>
                              </a:solidFill>
                              <a:latin typeface="Cambria Math" panose="02040503050406030204" pitchFamily="18" charset="0"/>
                            </a:rPr>
                            <m:t>𝑘</m:t>
                          </m:r>
                        </m:e>
                        <m:sup>
                          <m:r>
                            <a:rPr lang="en-US" sz="2400" i="1">
                              <a:solidFill>
                                <a:schemeClr val="tx1">
                                  <a:lumMod val="95000"/>
                                  <a:lumOff val="5000"/>
                                </a:schemeClr>
                              </a:solidFill>
                              <a:latin typeface="Cambria Math" panose="02040503050406030204" pitchFamily="18" charset="0"/>
                            </a:rPr>
                            <m:t>∗</m:t>
                          </m:r>
                        </m:sup>
                      </m:sSup>
                      <m:r>
                        <a:rPr lang="en-US" sz="2400" b="0" i="1" smtClean="0">
                          <a:solidFill>
                            <a:schemeClr val="tx1">
                              <a:lumMod val="95000"/>
                              <a:lumOff val="5000"/>
                            </a:schemeClr>
                          </a:solidFill>
                          <a:latin typeface="Cambria Math" panose="02040503050406030204" pitchFamily="18" charset="0"/>
                        </a:rPr>
                        <m:t>, </m:t>
                      </m:r>
                      <m:r>
                        <a:rPr lang="en-US" sz="2400" b="0" i="1" smtClean="0">
                          <a:solidFill>
                            <a:schemeClr val="tx1">
                              <a:lumMod val="95000"/>
                              <a:lumOff val="5000"/>
                            </a:schemeClr>
                          </a:solidFill>
                          <a:latin typeface="Cambria Math" panose="02040503050406030204" pitchFamily="18" charset="0"/>
                        </a:rPr>
                        <m:t>𝜌</m:t>
                      </m:r>
                      <m:r>
                        <a:rPr lang="en-US" sz="2400" b="0" i="1" smtClean="0">
                          <a:solidFill>
                            <a:schemeClr val="bg2">
                              <a:lumMod val="25000"/>
                            </a:schemeClr>
                          </a:solidFill>
                          <a:latin typeface="Cambria Math" panose="02040503050406030204" pitchFamily="18" charset="0"/>
                          <a:ea typeface="PT Serif"/>
                          <a:cs typeface="PT Serif"/>
                          <a:sym typeface="PT Serif"/>
                        </a:rPr>
                        <m:t>←</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FuncSamp</m:t>
                      </m:r>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d>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𝑓</m:t>
                      </m:r>
                      <m:r>
                        <a:rPr lang="en-US" sz="2400" b="0" i="1" smtClean="0">
                          <a:solidFill>
                            <a:schemeClr val="bg2">
                              <a:lumMod val="25000"/>
                            </a:schemeClr>
                          </a:solidFill>
                          <a:latin typeface="Cambria Math" panose="02040503050406030204" pitchFamily="18" charset="0"/>
                          <a:ea typeface="PT Serif"/>
                          <a:cs typeface="PT Serif"/>
                          <a:sym typeface="PT Serif"/>
                        </a:rPr>
                        <m:t>←|</m:t>
                      </m:r>
                      <m:r>
                        <a:rPr lang="en" sz="2400" i="1">
                          <a:latin typeface="Cambria Math" panose="02040503050406030204" pitchFamily="18" charset="0"/>
                          <a:ea typeface="Cambria Math" panose="02040503050406030204" pitchFamily="18" charset="0"/>
                        </a:rPr>
                        <m:t>ℐ</m:t>
                      </m:r>
                      <m:r>
                        <a:rPr lang="en-US" sz="2400" b="0" i="1" smtClean="0">
                          <a:solidFill>
                            <a:schemeClr val="bg2">
                              <a:lumMod val="25000"/>
                            </a:schemeClr>
                          </a:solidFill>
                          <a:latin typeface="Cambria Math" panose="02040503050406030204" pitchFamily="18" charset="0"/>
                          <a:ea typeface="PT Serif"/>
                          <a:cs typeface="PT Serif"/>
                          <a:sym typeface="PT Serif"/>
                        </a:rPr>
                        <m:t>|</m:t>
                      </m:r>
                    </m:oMath>
                  </m:oMathPara>
                </a14:m>
                <a:endParaRPr lang="en-US" sz="2400" dirty="0">
                  <a:solidFill>
                    <a:schemeClr val="bg2">
                      <a:lumMod val="25000"/>
                    </a:schemeClr>
                  </a:solidFill>
                  <a:latin typeface="Cambria Math" panose="02040503050406030204" pitchFamily="18" charset="0"/>
                  <a:ea typeface="PT Serif"/>
                  <a:cs typeface="PT Serif"/>
                  <a:sym typeface="PT Serif"/>
                </a:endParaRPr>
              </a:p>
              <a:p>
                <a:pPr>
                  <a:lnSpc>
                    <a:spcPct val="10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𝑖</m:t>
                    </m:r>
                    <m:r>
                      <a:rPr lang="en-US" sz="2400" b="0" i="1" smtClean="0">
                        <a:solidFill>
                          <a:schemeClr val="bg2">
                            <a:lumMod val="25000"/>
                          </a:schemeClr>
                        </a:solidFill>
                        <a:latin typeface="Cambria Math" panose="02040503050406030204" pitchFamily="18" charset="0"/>
                        <a:ea typeface="PT Serif"/>
                        <a:cs typeface="PT Serif"/>
                        <a:sym typeface="PT Serif"/>
                      </a:rPr>
                      <m:t>∈</m:t>
                    </m:r>
                    <m:d>
                      <m:dPr>
                        <m:begChr m:val="["/>
                        <m:endChr m:val="]"/>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𝑛</m:t>
                        </m:r>
                      </m:e>
                    </m:d>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𝑒</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latin typeface="PT Serif" panose="020A0603040505020204" pitchFamily="18" charset="77"/>
                  </a:rPr>
                  <a:t> ←</a:t>
                </a:r>
                <a:r>
                  <a:rPr lang="en" sz="1800" dirty="0">
                    <a:latin typeface="PT Serif" panose="020A0603040505020204" pitchFamily="18" charset="77"/>
                  </a:rPr>
                  <a:t>$</a:t>
                </a:r>
                <a:r>
                  <a:rPr lang="en" sz="2400" dirty="0">
                    <a:latin typeface="PT Serif" panose="020A0603040505020204" pitchFamily="18" charset="77"/>
                  </a:rPr>
                  <a:t>  </a:t>
                </a:r>
                <a:r>
                  <a:rPr lang="en" sz="2400" dirty="0" err="1">
                    <a:latin typeface="PT Serif" panose="020A0603040505020204" pitchFamily="18" charset="77"/>
                  </a:rPr>
                  <a:t>KeyShareGen</a:t>
                </a:r>
                <a:r>
                  <a:rPr lang="en" sz="2400" dirty="0">
                    <a:latin typeface="PT Serif" panose="020A0603040505020204" pitchFamily="18" charset="77"/>
                  </a:rPr>
                  <a:t>(</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𝑒𝑘</m:t>
                    </m:r>
                    <m:r>
                      <a:rPr lang="en-US" sz="2400" b="0" i="0" smtClean="0">
                        <a:latin typeface="Cambria Math" panose="02040503050406030204" pitchFamily="18" charset="0"/>
                      </a:rPr>
                      <m:t>,</m:t>
                    </m:r>
                    <m:r>
                      <a:rPr lang="en-US" sz="2400" b="0" i="1">
                        <a:latin typeface="Cambria Math" panose="02040503050406030204" pitchFamily="18" charset="0"/>
                      </a:rPr>
                      <m:t>𝑛</m:t>
                    </m:r>
                    <m:r>
                      <a:rPr lang="en-US" sz="2400" b="0" i="1" smtClean="0">
                        <a:latin typeface="Cambria Math" panose="02040503050406030204" pitchFamily="18" charset="0"/>
                      </a:rPr>
                      <m:t> </m:t>
                    </m:r>
                    <m:r>
                      <a:rPr lang="en-US" sz="2400" b="0" i="1">
                        <a:latin typeface="Cambria Math" panose="02040503050406030204" pitchFamily="18" charset="0"/>
                      </a:rPr>
                      <m:t>, </m:t>
                    </m:r>
                    <m:r>
                      <a:rPr lang="en-US" sz="2400" b="0" i="1">
                        <a:latin typeface="Cambria Math" panose="02040503050406030204" pitchFamily="18" charset="0"/>
                      </a:rPr>
                      <m:t>𝑡</m:t>
                    </m:r>
                    <m:r>
                      <a:rPr lang="en-US" sz="2400" b="0" i="1" smtClean="0">
                        <a:latin typeface="Cambria Math" panose="02040503050406030204" pitchFamily="18" charset="0"/>
                      </a:rPr>
                      <m:t> , </m:t>
                    </m:r>
                    <m:r>
                      <a:rPr lang="en-US" sz="2400" b="0" i="1" smtClean="0">
                        <a:latin typeface="Cambria Math" panose="02040503050406030204" pitchFamily="18" charset="0"/>
                      </a:rPr>
                      <m:t>𝜌</m:t>
                    </m:r>
                    <m:r>
                      <a:rPr lang="en-US" sz="2400" b="0" i="1" smtClean="0">
                        <a:latin typeface="Cambria Math" panose="02040503050406030204" pitchFamily="18" charset="0"/>
                      </a:rPr>
                      <m:t> </m:t>
                    </m:r>
                  </m:oMath>
                </a14:m>
                <a:r>
                  <a:rPr lang="en" sz="2400" dirty="0">
                    <a:latin typeface="PT Serif" panose="020A0603040505020204" pitchFamily="18" charset="77"/>
                  </a:rPr>
                  <a:t>)</a:t>
                </a:r>
              </a:p>
              <a:p>
                <a:pPr>
                  <a:lnSpc>
                    <a:spcPct val="100000"/>
                  </a:lnSpc>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𝑡𝑘</m:t>
                      </m:r>
                      <m:r>
                        <a:rPr lang="en-US" sz="2400" b="0" i="1" smtClean="0">
                          <a:latin typeface="Cambria Math" panose="02040503050406030204" pitchFamily="18" charset="0"/>
                        </a:rPr>
                        <m:t>←</m:t>
                      </m:r>
                      <m:r>
                        <a:rPr lang="en-US" sz="2400" b="0" i="1" smtClean="0">
                          <a:latin typeface="Cambria Math" panose="02040503050406030204" pitchFamily="18" charset="0"/>
                        </a:rPr>
                        <m:t>𝑡</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 </m:t>
                      </m:r>
                      <m:r>
                        <m:rPr>
                          <m:lit/>
                        </m:rPr>
                        <a:rPr lang="en-US" sz="2400" b="0" i="1" smtClean="0">
                          <a:latin typeface="Cambria Math" panose="02040503050406030204" pitchFamily="18" charset="0"/>
                        </a:rPr>
                        <m:t>{</m:t>
                      </m:r>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m:rPr>
                          <m:lit/>
                        </m:rPr>
                        <a:rPr lang="en-US" sz="2400" b="0" i="1" smtClean="0">
                          <a:latin typeface="Cambria Math" panose="02040503050406030204" pitchFamily="18" charset="0"/>
                        </a:rPr>
                        <m:t>}</m:t>
                      </m:r>
                    </m:oMath>
                  </m:oMathPara>
                </a14:m>
                <a:endParaRPr lang="en" sz="2400" dirty="0">
                  <a:latin typeface="PT Serif" panose="020A0603040505020204" pitchFamily="18" charset="77"/>
                </a:endParaRPr>
              </a:p>
            </p:txBody>
          </p:sp>
        </mc:Choice>
        <mc:Fallback xmlns="">
          <p:sp>
            <p:nvSpPr>
              <p:cNvPr id="10" name="Google Shape;478;p43">
                <a:extLst>
                  <a:ext uri="{FF2B5EF4-FFF2-40B4-BE49-F238E27FC236}">
                    <a16:creationId xmlns:a16="http://schemas.microsoft.com/office/drawing/2014/main" id="{2A3A7063-75CF-CCE9-6749-C958AD235664}"/>
                  </a:ext>
                </a:extLst>
              </p:cNvPr>
              <p:cNvSpPr txBox="1">
                <a:spLocks noRot="1" noChangeAspect="1" noMove="1" noResize="1" noEditPoints="1" noAdjustHandles="1" noChangeArrowheads="1" noChangeShapeType="1" noTextEdit="1"/>
              </p:cNvSpPr>
              <p:nvPr/>
            </p:nvSpPr>
            <p:spPr>
              <a:xfrm>
                <a:off x="121023" y="1369642"/>
                <a:ext cx="7054991" cy="1605361"/>
              </a:xfrm>
              <a:prstGeom prst="rect">
                <a:avLst/>
              </a:prstGeom>
              <a:blipFill>
                <a:blip r:embed="rId5"/>
                <a:stretch>
                  <a:fillRect/>
                </a:stretch>
              </a:blipFill>
            </p:spPr>
            <p:txBody>
              <a:bodyPr/>
              <a:lstStyle/>
              <a:p>
                <a:r>
                  <a:rPr lang="en-US">
                    <a:noFill/>
                  </a:rPr>
                  <a:t> </a:t>
                </a:r>
              </a:p>
            </p:txBody>
          </p:sp>
        </mc:Fallback>
      </mc:AlternateContent>
      <p:cxnSp>
        <p:nvCxnSpPr>
          <p:cNvPr id="11" name="Google Shape;492;p44">
            <a:extLst>
              <a:ext uri="{FF2B5EF4-FFF2-40B4-BE49-F238E27FC236}">
                <a16:creationId xmlns:a16="http://schemas.microsoft.com/office/drawing/2014/main" id="{31C5290A-6DE0-3F9A-FF5A-AE8E9B7655F4}"/>
              </a:ext>
            </a:extLst>
          </p:cNvPr>
          <p:cNvCxnSpPr>
            <a:cxnSpLocks/>
          </p:cNvCxnSpPr>
          <p:nvPr/>
        </p:nvCxnSpPr>
        <p:spPr>
          <a:xfrm>
            <a:off x="6448740" y="2726092"/>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493;p44">
                <a:extLst>
                  <a:ext uri="{FF2B5EF4-FFF2-40B4-BE49-F238E27FC236}">
                    <a16:creationId xmlns:a16="http://schemas.microsoft.com/office/drawing/2014/main" id="{6E2D381F-1071-94B2-DAE8-4F8934C3C510}"/>
                  </a:ext>
                </a:extLst>
              </p:cNvPr>
              <p:cNvSpPr txBox="1"/>
              <p:nvPr/>
            </p:nvSpPr>
            <p:spPr>
              <a:xfrm>
                <a:off x="6872324" y="2180652"/>
                <a:ext cx="1968230" cy="545440"/>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 sz="2400" i="1">
                              <a:latin typeface="Cambria Math" panose="02040503050406030204" pitchFamily="18" charset="0"/>
                              <a:ea typeface="Cambria Math" panose="02040503050406030204" pitchFamily="18" charset="0"/>
                            </a:rPr>
                            <m:t>ℐ</m:t>
                          </m:r>
                        </m:sub>
                      </m:sSub>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𝑣𝑘</m:t>
                      </m:r>
                    </m:oMath>
                  </m:oMathPara>
                </a14:m>
                <a:endParaRPr lang="en" sz="2400" baseline="30000" dirty="0">
                  <a:solidFill>
                    <a:schemeClr val="bg2"/>
                  </a:solidFill>
                  <a:latin typeface="PT Serif"/>
                </a:endParaRPr>
              </a:p>
            </p:txBody>
          </p:sp>
        </mc:Choice>
        <mc:Fallback xmlns="">
          <p:sp>
            <p:nvSpPr>
              <p:cNvPr id="12" name="Google Shape;493;p44">
                <a:extLst>
                  <a:ext uri="{FF2B5EF4-FFF2-40B4-BE49-F238E27FC236}">
                    <a16:creationId xmlns:a16="http://schemas.microsoft.com/office/drawing/2014/main" id="{6E2D381F-1071-94B2-DAE8-4F8934C3C510}"/>
                  </a:ext>
                </a:extLst>
              </p:cNvPr>
              <p:cNvSpPr txBox="1">
                <a:spLocks noRot="1" noChangeAspect="1" noMove="1" noResize="1" noEditPoints="1" noAdjustHandles="1" noChangeArrowheads="1" noChangeShapeType="1" noTextEdit="1"/>
              </p:cNvSpPr>
              <p:nvPr/>
            </p:nvSpPr>
            <p:spPr>
              <a:xfrm>
                <a:off x="6872324" y="2180652"/>
                <a:ext cx="1968230" cy="545440"/>
              </a:xfrm>
              <a:prstGeom prst="rect">
                <a:avLst/>
              </a:prstGeom>
              <a:blipFill>
                <a:blip r:embed="rId6"/>
                <a:stretch>
                  <a:fillRect b="-11364"/>
                </a:stretch>
              </a:blipFill>
              <a:ln>
                <a:noFill/>
              </a:ln>
            </p:spPr>
            <p:txBody>
              <a:bodyPr/>
              <a:lstStyle/>
              <a:p>
                <a:r>
                  <a:rPr lang="en-US">
                    <a:noFill/>
                  </a:rPr>
                  <a:t> </a:t>
                </a:r>
              </a:p>
            </p:txBody>
          </p:sp>
        </mc:Fallback>
      </mc:AlternateContent>
      <p:cxnSp>
        <p:nvCxnSpPr>
          <p:cNvPr id="13" name="Google Shape;499;p44">
            <a:extLst>
              <a:ext uri="{FF2B5EF4-FFF2-40B4-BE49-F238E27FC236}">
                <a16:creationId xmlns:a16="http://schemas.microsoft.com/office/drawing/2014/main" id="{FCF4A231-C5F0-F348-C93A-2EE05A575C73}"/>
              </a:ext>
            </a:extLst>
          </p:cNvPr>
          <p:cNvCxnSpPr>
            <a:cxnSpLocks/>
          </p:cNvCxnSpPr>
          <p:nvPr/>
        </p:nvCxnSpPr>
        <p:spPr>
          <a:xfrm flipH="1">
            <a:off x="6468311" y="4428324"/>
            <a:ext cx="2664813"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4" name="Google Shape;500;p44">
                <a:extLst>
                  <a:ext uri="{FF2B5EF4-FFF2-40B4-BE49-F238E27FC236}">
                    <a16:creationId xmlns:a16="http://schemas.microsoft.com/office/drawing/2014/main" id="{5635F013-4727-0AF4-70B6-69E3EA59DC2E}"/>
                  </a:ext>
                </a:extLst>
              </p:cNvPr>
              <p:cNvSpPr txBox="1"/>
              <p:nvPr/>
            </p:nvSpPr>
            <p:spPr>
              <a:xfrm>
                <a:off x="7401124" y="4013169"/>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a:rPr lang="en-US" sz="2400" b="0" i="1" smtClean="0">
                        <a:solidFill>
                          <a:schemeClr val="tx1"/>
                        </a:solidFill>
                        <a:latin typeface="Cambria Math" panose="02040503050406030204" pitchFamily="18" charset="0"/>
                      </a:rPr>
                      <m:t>𝐸</m:t>
                    </m:r>
                  </m:oMath>
                </a14:m>
                <a:endParaRPr sz="2400" i="1" dirty="0">
                  <a:solidFill>
                    <a:srgbClr val="980000"/>
                  </a:solidFill>
                </a:endParaRPr>
              </a:p>
            </p:txBody>
          </p:sp>
        </mc:Choice>
        <mc:Fallback>
          <p:sp>
            <p:nvSpPr>
              <p:cNvPr id="14" name="Google Shape;500;p44">
                <a:extLst>
                  <a:ext uri="{FF2B5EF4-FFF2-40B4-BE49-F238E27FC236}">
                    <a16:creationId xmlns:a16="http://schemas.microsoft.com/office/drawing/2014/main" id="{5635F013-4727-0AF4-70B6-69E3EA59DC2E}"/>
                  </a:ext>
                </a:extLst>
              </p:cNvPr>
              <p:cNvSpPr txBox="1">
                <a:spLocks noRot="1" noChangeAspect="1" noMove="1" noResize="1" noEditPoints="1" noAdjustHandles="1" noChangeArrowheads="1" noChangeShapeType="1" noTextEdit="1"/>
              </p:cNvSpPr>
              <p:nvPr/>
            </p:nvSpPr>
            <p:spPr>
              <a:xfrm>
                <a:off x="7401124" y="4013169"/>
                <a:ext cx="719329" cy="553968"/>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54CD29A-4421-09A0-CB8E-A9A68DB9B3D5}"/>
                  </a:ext>
                </a:extLst>
              </p:cNvPr>
              <p:cNvSpPr txBox="1"/>
              <p:nvPr/>
            </p:nvSpPr>
            <p:spPr>
              <a:xfrm>
                <a:off x="1272187" y="4315018"/>
                <a:ext cx="4451503" cy="476990"/>
              </a:xfrm>
              <a:prstGeom prst="rect">
                <a:avLst/>
              </a:prstGeom>
              <a:noFill/>
            </p:spPr>
            <p:txBody>
              <a:bodyPr wrap="square">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 sz="2400" i="1" smtClean="0">
                            <a:latin typeface="Cambria Math" panose="02040503050406030204" pitchFamily="18" charset="0"/>
                            <a:ea typeface="Cambria Math" panose="02040503050406030204" pitchFamily="18" charset="0"/>
                          </a:rPr>
                          <m:t>ℐ</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 ←</m:t>
                    </m:r>
                  </m:oMath>
                </a14:m>
                <a:r>
                  <a:rPr lang="en-US" sz="2000" dirty="0">
                    <a:latin typeface="PT Serif" panose="020A0603040505020204" pitchFamily="18" charset="77"/>
                    <a:ea typeface="Cambria Math" panose="02040503050406030204" pitchFamily="18" charset="0"/>
                  </a:rPr>
                  <a:t>$</a:t>
                </a:r>
                <a:r>
                  <a:rPr lang="en-US" sz="2400" dirty="0">
                    <a:ea typeface="Cambria Math" panose="02040503050406030204" pitchFamily="18" charset="0"/>
                  </a:rPr>
                  <a:t>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b="0" i="0" smtClean="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Trace</m:t>
                        </m:r>
                      </m:e>
                      <m:sup>
                        <m:r>
                          <a:rPr lang="en-US" sz="2400">
                            <a:latin typeface="Cambria Math" panose="02040503050406030204" pitchFamily="18" charset="0"/>
                            <a:ea typeface="Cambria Math" panose="02040503050406030204" pitchFamily="18" charset="0"/>
                          </a:rPr>
                          <m:t> </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E</m:t>
                        </m:r>
                        <m:r>
                          <a:rPr lang="en-US" sz="2400">
                            <a:solidFill>
                              <a:schemeClr val="bg2">
                                <a:lumMod val="25000"/>
                              </a:schemeClr>
                            </a:solidFill>
                            <a:latin typeface="Cambria Math" panose="02040503050406030204" pitchFamily="18" charset="0"/>
                            <a:ea typeface="PT Serif"/>
                            <a:cs typeface="PT Serif"/>
                            <a:sym typeface="PT Serif"/>
                          </a:rPr>
                          <m:t>(·)</m:t>
                        </m:r>
                      </m:sup>
                    </m:sSup>
                    <m:r>
                      <a:rPr lang="en-US"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𝑡𝑘</m:t>
                        </m:r>
                      </m:e>
                    </m:d>
                  </m:oMath>
                </a14:m>
                <a:endParaRPr lang="en-US" sz="2400" dirty="0"/>
              </a:p>
            </p:txBody>
          </p:sp>
        </mc:Choice>
        <mc:Fallback xmlns="">
          <p:sp>
            <p:nvSpPr>
              <p:cNvPr id="15" name="TextBox 14">
                <a:extLst>
                  <a:ext uri="{FF2B5EF4-FFF2-40B4-BE49-F238E27FC236}">
                    <a16:creationId xmlns:a16="http://schemas.microsoft.com/office/drawing/2014/main" id="{554CD29A-4421-09A0-CB8E-A9A68DB9B3D5}"/>
                  </a:ext>
                </a:extLst>
              </p:cNvPr>
              <p:cNvSpPr txBox="1">
                <a:spLocks noRot="1" noChangeAspect="1" noMove="1" noResize="1" noEditPoints="1" noAdjustHandles="1" noChangeArrowheads="1" noChangeShapeType="1" noTextEdit="1"/>
              </p:cNvSpPr>
              <p:nvPr/>
            </p:nvSpPr>
            <p:spPr>
              <a:xfrm>
                <a:off x="1272187" y="4315018"/>
                <a:ext cx="4451503" cy="476990"/>
              </a:xfrm>
              <a:prstGeom prst="rect">
                <a:avLst/>
              </a:prstGeom>
              <a:blipFill>
                <a:blip r:embed="rId8"/>
                <a:stretch>
                  <a:fillRect l="-285" b="-17949"/>
                </a:stretch>
              </a:blipFill>
            </p:spPr>
            <p:txBody>
              <a:bodyPr/>
              <a:lstStyle/>
              <a:p>
                <a:r>
                  <a:rPr lang="en-US">
                    <a:noFill/>
                  </a:rPr>
                  <a:t> </a:t>
                </a:r>
              </a:p>
            </p:txBody>
          </p:sp>
        </mc:Fallback>
      </mc:AlternateContent>
      <p:cxnSp>
        <p:nvCxnSpPr>
          <p:cNvPr id="2" name="Google Shape;489;p44">
            <a:extLst>
              <a:ext uri="{FF2B5EF4-FFF2-40B4-BE49-F238E27FC236}">
                <a16:creationId xmlns:a16="http://schemas.microsoft.com/office/drawing/2014/main" id="{DAF012AC-600F-F005-70D3-CFD29152D0F0}"/>
              </a:ext>
            </a:extLst>
          </p:cNvPr>
          <p:cNvCxnSpPr>
            <a:cxnSpLocks/>
          </p:cNvCxnSpPr>
          <p:nvPr/>
        </p:nvCxnSpPr>
        <p:spPr>
          <a:xfrm flipH="1">
            <a:off x="6468311" y="3228722"/>
            <a:ext cx="2675933" cy="0"/>
          </a:xfrm>
          <a:prstGeom prst="straightConnector1">
            <a:avLst/>
          </a:prstGeom>
          <a:noFill/>
          <a:ln w="15875" cap="flat" cmpd="sng">
            <a:solidFill>
              <a:schemeClr val="tx2">
                <a:lumMod val="75000"/>
                <a:lumOff val="25000"/>
              </a:schemeClr>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3" name="Google Shape;490;p44">
                <a:extLst>
                  <a:ext uri="{FF2B5EF4-FFF2-40B4-BE49-F238E27FC236}">
                    <a16:creationId xmlns:a16="http://schemas.microsoft.com/office/drawing/2014/main" id="{3A22613B-807B-9190-6B0A-C6646F8FEF3C}"/>
                  </a:ext>
                </a:extLst>
              </p:cNvPr>
              <p:cNvSpPr txBox="1"/>
              <p:nvPr/>
            </p:nvSpPr>
            <p:spPr>
              <a:xfrm>
                <a:off x="6872324" y="2833132"/>
                <a:ext cx="22608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chemeClr val="accent4">
                        <a:lumMod val="75000"/>
                      </a:schemeClr>
                    </a:solidFill>
                    <a:latin typeface="PT Serif"/>
                    <a:ea typeface="PT Serif"/>
                    <a:cs typeface="PT Serif"/>
                    <a:sym typeface="PT Serif"/>
                  </a:rPr>
                  <a:t>Eval</a:t>
                </a:r>
                <a:r>
                  <a:rPr lang="en-US" sz="2200" dirty="0" err="1">
                    <a:solidFill>
                      <a:schemeClr val="accent4">
                        <a:lumMod val="75000"/>
                      </a:schemeClr>
                    </a:solidFill>
                    <a:latin typeface="PT Serif"/>
                    <a:ea typeface="PT Serif"/>
                    <a:cs typeface="PT Serif"/>
                    <a:sym typeface="PT Serif"/>
                  </a:rPr>
                  <a:t>Oracle</a:t>
                </a:r>
                <a:r>
                  <a:rPr lang="en-US" sz="2200" dirty="0">
                    <a:solidFill>
                      <a:schemeClr val="accent4">
                        <a:lumMod val="75000"/>
                      </a:schemeClr>
                    </a:solidFill>
                    <a:latin typeface="PT Serif"/>
                    <a:ea typeface="PT Serif"/>
                    <a:cs typeface="PT Serif"/>
                    <a:sym typeface="PT Serif"/>
                  </a:rPr>
                  <a:t>(</a:t>
                </a:r>
                <a14:m>
                  <m:oMath xmlns:m="http://schemas.openxmlformats.org/officeDocument/2006/math">
                    <m:r>
                      <a:rPr lang="en-US" sz="2200" b="0" i="1" smtClean="0">
                        <a:solidFill>
                          <a:schemeClr val="accent4">
                            <a:lumMod val="75000"/>
                          </a:schemeClr>
                        </a:solidFill>
                        <a:latin typeface="Cambria Math" panose="02040503050406030204" pitchFamily="18" charset="0"/>
                        <a:ea typeface="PT Serif"/>
                        <a:cs typeface="PT Serif"/>
                        <a:sym typeface="PT Serif"/>
                      </a:rPr>
                      <m:t>𝑖</m:t>
                    </m:r>
                    <m:r>
                      <a:rPr lang="en-US" sz="2200" b="0" i="1" smtClean="0">
                        <a:solidFill>
                          <a:schemeClr val="accent4">
                            <a:lumMod val="75000"/>
                          </a:schemeClr>
                        </a:solidFill>
                        <a:latin typeface="Cambria Math" panose="02040503050406030204" pitchFamily="18" charset="0"/>
                        <a:ea typeface="PT Serif"/>
                        <a:cs typeface="PT Serif"/>
                        <a:sym typeface="PT Serif"/>
                      </a:rPr>
                      <m:t>, </m:t>
                    </m:r>
                    <m:r>
                      <a:rPr lang="en-US" sz="2200" b="0" i="1" smtClean="0">
                        <a:solidFill>
                          <a:schemeClr val="accent4">
                            <a:lumMod val="75000"/>
                          </a:schemeClr>
                        </a:solidFill>
                        <a:latin typeface="Cambria Math" panose="02040503050406030204" pitchFamily="18" charset="0"/>
                        <a:ea typeface="PT Serif"/>
                        <a:cs typeface="PT Serif"/>
                        <a:sym typeface="PT Serif"/>
                      </a:rPr>
                      <m:t>𝑧</m:t>
                    </m:r>
                  </m:oMath>
                </a14:m>
                <a:r>
                  <a:rPr lang="en-US" sz="2200" dirty="0">
                    <a:solidFill>
                      <a:schemeClr val="accent4">
                        <a:lumMod val="75000"/>
                      </a:schemeClr>
                    </a:solidFill>
                    <a:latin typeface="PT Serif"/>
                    <a:ea typeface="PT Serif"/>
                    <a:cs typeface="PT Serif"/>
                    <a:sym typeface="PT Serif"/>
                  </a:rPr>
                  <a:t>)</a:t>
                </a:r>
              </a:p>
            </p:txBody>
          </p:sp>
        </mc:Choice>
        <mc:Fallback xmlns="">
          <p:sp>
            <p:nvSpPr>
              <p:cNvPr id="3" name="Google Shape;490;p44">
                <a:extLst>
                  <a:ext uri="{FF2B5EF4-FFF2-40B4-BE49-F238E27FC236}">
                    <a16:creationId xmlns:a16="http://schemas.microsoft.com/office/drawing/2014/main" id="{3A22613B-807B-9190-6B0A-C6646F8FEF3C}"/>
                  </a:ext>
                </a:extLst>
              </p:cNvPr>
              <p:cNvSpPr txBox="1">
                <a:spLocks noRot="1" noChangeAspect="1" noMove="1" noResize="1" noEditPoints="1" noAdjustHandles="1" noChangeArrowheads="1" noChangeShapeType="1" noTextEdit="1"/>
              </p:cNvSpPr>
              <p:nvPr/>
            </p:nvSpPr>
            <p:spPr>
              <a:xfrm>
                <a:off x="6872324" y="2833132"/>
                <a:ext cx="2260800" cy="523190"/>
              </a:xfrm>
              <a:prstGeom prst="rect">
                <a:avLst/>
              </a:prstGeom>
              <a:blipFill>
                <a:blip r:embed="rId9"/>
                <a:stretch>
                  <a:fillRect l="-2778" b="-14286"/>
                </a:stretch>
              </a:blipFill>
              <a:ln>
                <a:noFill/>
              </a:ln>
            </p:spPr>
            <p:txBody>
              <a:bodyPr/>
              <a:lstStyle/>
              <a:p>
                <a:r>
                  <a:rPr lang="en-US">
                    <a:noFill/>
                  </a:rPr>
                  <a:t> </a:t>
                </a:r>
              </a:p>
            </p:txBody>
          </p:sp>
        </mc:Fallback>
      </mc:AlternateContent>
      <p:cxnSp>
        <p:nvCxnSpPr>
          <p:cNvPr id="20" name="Google Shape;492;p44">
            <a:extLst>
              <a:ext uri="{FF2B5EF4-FFF2-40B4-BE49-F238E27FC236}">
                <a16:creationId xmlns:a16="http://schemas.microsoft.com/office/drawing/2014/main" id="{875149F5-4A1D-90E7-64E7-544EE42849C8}"/>
              </a:ext>
            </a:extLst>
          </p:cNvPr>
          <p:cNvCxnSpPr>
            <a:cxnSpLocks/>
          </p:cNvCxnSpPr>
          <p:nvPr/>
        </p:nvCxnSpPr>
        <p:spPr>
          <a:xfrm>
            <a:off x="6468311" y="3770223"/>
            <a:ext cx="2664813" cy="0"/>
          </a:xfrm>
          <a:prstGeom prst="straightConnector1">
            <a:avLst/>
          </a:prstGeom>
          <a:noFill/>
          <a:ln w="15875" cap="flat" cmpd="sng">
            <a:solidFill>
              <a:schemeClr val="tx2">
                <a:lumMod val="75000"/>
                <a:lumOff val="25000"/>
              </a:schemeClr>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2" name="Google Shape;493;p44">
                <a:extLst>
                  <a:ext uri="{FF2B5EF4-FFF2-40B4-BE49-F238E27FC236}">
                    <a16:creationId xmlns:a16="http://schemas.microsoft.com/office/drawing/2014/main" id="{257BC190-F8B6-4F34-061D-DAFD13986A1C}"/>
                  </a:ext>
                </a:extLst>
              </p:cNvPr>
              <p:cNvSpPr txBox="1"/>
              <p:nvPr/>
            </p:nvSpPr>
            <p:spPr>
              <a:xfrm>
                <a:off x="6901131" y="3366379"/>
                <a:ext cx="2438644" cy="523190"/>
              </a:xfrm>
              <a:prstGeom prst="rect">
                <a:avLst/>
              </a:prstGeom>
              <a:noFill/>
              <a:ln>
                <a:noFill/>
              </a:ln>
            </p:spPr>
            <p:txBody>
              <a:bodyPr spcFirstLastPara="1" wrap="square" lIns="91425" tIns="91425" rIns="91425" bIns="91425" anchor="t" anchorCtr="0">
                <a:spAutoFit/>
              </a:bodyPr>
              <a:lstStyle/>
              <a:p>
                <a:pPr lvl="0">
                  <a:buNone/>
                </a:pPr>
                <a:r>
                  <a:rPr lang="en-US" sz="2200" dirty="0">
                    <a:solidFill>
                      <a:schemeClr val="accent4">
                        <a:lumMod val="75000"/>
                      </a:schemeClr>
                    </a:solidFill>
                    <a:latin typeface="PT Serif" panose="020A0603040505020204" pitchFamily="18" charset="77"/>
                  </a:rPr>
                  <a:t>Eval(</a:t>
                </a:r>
                <a14:m>
                  <m:oMath xmlns:m="http://schemas.openxmlformats.org/officeDocument/2006/math">
                    <m:r>
                      <a:rPr lang="en-US" sz="2200" b="0" i="1" smtClean="0">
                        <a:solidFill>
                          <a:schemeClr val="accent4">
                            <a:lumMod val="75000"/>
                          </a:schemeClr>
                        </a:solidFill>
                        <a:latin typeface="Cambria Math" panose="02040503050406030204" pitchFamily="18" charset="0"/>
                      </a:rPr>
                      <m:t>𝑒</m:t>
                    </m:r>
                    <m:sSub>
                      <m:sSubPr>
                        <m:ctrlPr>
                          <a:rPr lang="en-US" sz="2200" b="0" i="1" smtClean="0">
                            <a:solidFill>
                              <a:schemeClr val="accent4">
                                <a:lumMod val="75000"/>
                              </a:schemeClr>
                            </a:solidFill>
                            <a:latin typeface="Cambria Math" panose="02040503050406030204" pitchFamily="18" charset="0"/>
                          </a:rPr>
                        </m:ctrlPr>
                      </m:sSubPr>
                      <m:e>
                        <m:r>
                          <a:rPr lang="en-US" sz="2200" b="0" i="1" smtClean="0">
                            <a:solidFill>
                              <a:schemeClr val="accent4">
                                <a:lumMod val="75000"/>
                              </a:schemeClr>
                            </a:solidFill>
                            <a:latin typeface="Cambria Math" panose="02040503050406030204" pitchFamily="18" charset="0"/>
                          </a:rPr>
                          <m:t>𝑘</m:t>
                        </m:r>
                      </m:e>
                      <m:sub>
                        <m:r>
                          <a:rPr lang="en-US" sz="2200" b="0" i="1" smtClean="0">
                            <a:solidFill>
                              <a:schemeClr val="accent4">
                                <a:lumMod val="75000"/>
                              </a:schemeClr>
                            </a:solidFill>
                            <a:latin typeface="Cambria Math" panose="02040503050406030204" pitchFamily="18" charset="0"/>
                          </a:rPr>
                          <m:t>𝑖</m:t>
                        </m:r>
                      </m:sub>
                    </m:sSub>
                    <m:r>
                      <a:rPr lang="en-US" sz="2200" b="0" i="1" smtClean="0">
                        <a:solidFill>
                          <a:schemeClr val="accent4">
                            <a:lumMod val="75000"/>
                          </a:schemeClr>
                        </a:solidFill>
                        <a:latin typeface="Cambria Math" panose="02040503050406030204" pitchFamily="18" charset="0"/>
                      </a:rPr>
                      <m:t> , </m:t>
                    </m:r>
                    <m:r>
                      <a:rPr lang="en-US" sz="2200" b="0" i="1" smtClean="0">
                        <a:solidFill>
                          <a:schemeClr val="accent4">
                            <a:lumMod val="75000"/>
                          </a:schemeClr>
                        </a:solidFill>
                        <a:latin typeface="Cambria Math" panose="02040503050406030204" pitchFamily="18" charset="0"/>
                      </a:rPr>
                      <m:t>𝑣𝑘</m:t>
                    </m:r>
                    <m:r>
                      <a:rPr lang="en-US" sz="2200" b="0" i="1" smtClean="0">
                        <a:solidFill>
                          <a:schemeClr val="accent4">
                            <a:lumMod val="75000"/>
                          </a:schemeClr>
                        </a:solidFill>
                        <a:latin typeface="Cambria Math" panose="02040503050406030204" pitchFamily="18" charset="0"/>
                      </a:rPr>
                      <m:t> , </m:t>
                    </m:r>
                    <m:r>
                      <a:rPr lang="en-US" sz="2200" b="0" i="1" smtClean="0">
                        <a:solidFill>
                          <a:schemeClr val="accent4">
                            <a:lumMod val="75000"/>
                          </a:schemeClr>
                        </a:solidFill>
                        <a:latin typeface="Cambria Math" panose="02040503050406030204" pitchFamily="18" charset="0"/>
                      </a:rPr>
                      <m:t>𝑧</m:t>
                    </m:r>
                  </m:oMath>
                </a14:m>
                <a:r>
                  <a:rPr lang="en-US" sz="2200" dirty="0">
                    <a:solidFill>
                      <a:schemeClr val="accent4">
                        <a:lumMod val="75000"/>
                      </a:schemeClr>
                    </a:solidFill>
                    <a:latin typeface="PT Serif" panose="020A0603040505020204" pitchFamily="18" charset="77"/>
                  </a:rPr>
                  <a:t>)</a:t>
                </a:r>
                <a:endParaRPr lang="en" sz="2200" baseline="30000" dirty="0">
                  <a:solidFill>
                    <a:schemeClr val="accent4">
                      <a:lumMod val="75000"/>
                    </a:schemeClr>
                  </a:solidFill>
                  <a:latin typeface="PT Serif" panose="020A0603040505020204" pitchFamily="18" charset="77"/>
                </a:endParaRPr>
              </a:p>
            </p:txBody>
          </p:sp>
        </mc:Choice>
        <mc:Fallback xmlns="">
          <p:sp>
            <p:nvSpPr>
              <p:cNvPr id="22" name="Google Shape;493;p44">
                <a:extLst>
                  <a:ext uri="{FF2B5EF4-FFF2-40B4-BE49-F238E27FC236}">
                    <a16:creationId xmlns:a16="http://schemas.microsoft.com/office/drawing/2014/main" id="{257BC190-F8B6-4F34-061D-DAFD13986A1C}"/>
                  </a:ext>
                </a:extLst>
              </p:cNvPr>
              <p:cNvSpPr txBox="1">
                <a:spLocks noRot="1" noChangeAspect="1" noMove="1" noResize="1" noEditPoints="1" noAdjustHandles="1" noChangeArrowheads="1" noChangeShapeType="1" noTextEdit="1"/>
              </p:cNvSpPr>
              <p:nvPr/>
            </p:nvSpPr>
            <p:spPr>
              <a:xfrm>
                <a:off x="6901131" y="3366379"/>
                <a:ext cx="2438644" cy="523190"/>
              </a:xfrm>
              <a:prstGeom prst="rect">
                <a:avLst/>
              </a:prstGeom>
              <a:blipFill>
                <a:blip r:embed="rId10"/>
                <a:stretch>
                  <a:fillRect l="-3109" b="-13953"/>
                </a:stretch>
              </a:blipFill>
              <a:ln>
                <a:noFill/>
              </a:ln>
            </p:spPr>
            <p:txBody>
              <a:bodyPr/>
              <a:lstStyle/>
              <a:p>
                <a:r>
                  <a:rPr lang="en-US">
                    <a:noFill/>
                  </a:rPr>
                  <a:t> </a:t>
                </a:r>
              </a:p>
            </p:txBody>
          </p:sp>
        </mc:Fallback>
      </mc:AlternateContent>
      <p:sp>
        <p:nvSpPr>
          <p:cNvPr id="23" name="Google Shape;501;p44">
            <a:extLst>
              <a:ext uri="{FF2B5EF4-FFF2-40B4-BE49-F238E27FC236}">
                <a16:creationId xmlns:a16="http://schemas.microsoft.com/office/drawing/2014/main" id="{5064250C-C9F4-52F1-3162-1053D163098B}"/>
              </a:ext>
            </a:extLst>
          </p:cNvPr>
          <p:cNvSpPr/>
          <p:nvPr/>
        </p:nvSpPr>
        <p:spPr>
          <a:xfrm>
            <a:off x="5781879" y="3356322"/>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txBody>
          <a:bodyPr/>
          <a:lstStyle/>
          <a:p>
            <a:endParaRPr lang="en-US"/>
          </a:p>
        </p:txBody>
      </p:sp>
      <p:sp>
        <p:nvSpPr>
          <p:cNvPr id="29" name="TextBox 28">
            <a:extLst>
              <a:ext uri="{FF2B5EF4-FFF2-40B4-BE49-F238E27FC236}">
                <a16:creationId xmlns:a16="http://schemas.microsoft.com/office/drawing/2014/main" id="{BB5DE9F7-18EE-1C20-3AEE-F5C62B78CF72}"/>
              </a:ext>
            </a:extLst>
          </p:cNvPr>
          <p:cNvSpPr txBox="1"/>
          <p:nvPr/>
        </p:nvSpPr>
        <p:spPr>
          <a:xfrm>
            <a:off x="49213" y="5061400"/>
            <a:ext cx="11447985" cy="537776"/>
          </a:xfrm>
          <a:prstGeom prst="rect">
            <a:avLst/>
          </a:prstGeom>
          <a:noFill/>
          <a:ln>
            <a:noFill/>
          </a:ln>
        </p:spPr>
        <p:txBody>
          <a:bodyPr wrap="square" rtlCol="0">
            <a:spAutoFit/>
          </a:bodyPr>
          <a:lstStyle/>
          <a:p>
            <a:pPr>
              <a:lnSpc>
                <a:spcPct val="120000"/>
              </a:lnSpc>
            </a:pPr>
            <a:r>
              <a:rPr lang="en-US" sz="2600" dirty="0">
                <a:solidFill>
                  <a:schemeClr val="bg2">
                    <a:lumMod val="25000"/>
                  </a:schemeClr>
                </a:solidFill>
                <a:latin typeface="PT Serif" panose="020A0603040505020204" pitchFamily="18" charset="77"/>
              </a:rPr>
              <a:t>Adv wins if:</a:t>
            </a:r>
          </a:p>
        </p:txBody>
      </p:sp>
      <p:sp>
        <p:nvSpPr>
          <p:cNvPr id="30" name="Google Shape;518;p45">
            <a:extLst>
              <a:ext uri="{FF2B5EF4-FFF2-40B4-BE49-F238E27FC236}">
                <a16:creationId xmlns:a16="http://schemas.microsoft.com/office/drawing/2014/main" id="{5BB0B589-1CCD-BC6E-8BC8-4BD5FF6F8AD7}"/>
              </a:ext>
            </a:extLst>
          </p:cNvPr>
          <p:cNvSpPr/>
          <p:nvPr/>
        </p:nvSpPr>
        <p:spPr>
          <a:xfrm>
            <a:off x="7006442" y="5738769"/>
            <a:ext cx="4877789" cy="931876"/>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chemeClr val="accent1">
                    <a:lumMod val="50000"/>
                  </a:schemeClr>
                </a:solidFill>
                <a:latin typeface="PT Serif"/>
                <a:ea typeface="PT Serif"/>
                <a:cs typeface="PT Serif"/>
                <a:sym typeface="PT Serif"/>
              </a:rPr>
              <a:t>     Honest party blamed OR All sellers not found</a:t>
            </a:r>
            <a:endParaRPr sz="2200" b="1" dirty="0">
              <a:solidFill>
                <a:schemeClr val="accent1">
                  <a:lumMod val="50000"/>
                </a:schemeClr>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31" name="Google Shape;518;p45">
                <a:extLst>
                  <a:ext uri="{FF2B5EF4-FFF2-40B4-BE49-F238E27FC236}">
                    <a16:creationId xmlns:a16="http://schemas.microsoft.com/office/drawing/2014/main" id="{2218F805-40F7-B05E-036C-3DD179E072C7}"/>
                  </a:ext>
                </a:extLst>
              </p:cNvPr>
              <p:cNvSpPr/>
              <p:nvPr/>
            </p:nvSpPr>
            <p:spPr>
              <a:xfrm>
                <a:off x="1667436" y="5748115"/>
                <a:ext cx="4105770" cy="922530"/>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14:m>
                  <m:oMath xmlns:m="http://schemas.openxmlformats.org/officeDocument/2006/math">
                    <m:r>
                      <a:rPr lang="en-US" sz="2200" b="0" i="1" smtClean="0">
                        <a:solidFill>
                          <a:schemeClr val="accent1">
                            <a:lumMod val="50000"/>
                          </a:schemeClr>
                        </a:solidFill>
                        <a:latin typeface="Cambria Math" panose="02040503050406030204" pitchFamily="18" charset="0"/>
                        <a:ea typeface="PT Serif"/>
                        <a:cs typeface="PT Serif"/>
                        <a:sym typeface="PT Serif"/>
                      </a:rPr>
                      <m:t>𝐸</m:t>
                    </m:r>
                  </m:oMath>
                </a14:m>
                <a:r>
                  <a:rPr lang="en-US" sz="2200" dirty="0">
                    <a:solidFill>
                      <a:schemeClr val="accent1">
                        <a:lumMod val="50000"/>
                      </a:schemeClr>
                    </a:solidFill>
                    <a:latin typeface="PT Serif"/>
                    <a:ea typeface="PT Serif"/>
                    <a:cs typeface="PT Serif"/>
                    <a:sym typeface="PT Serif"/>
                  </a:rPr>
                  <a:t> is “good” </a:t>
                </a:r>
                <a:r>
                  <a:rPr lang="en-US" sz="2200" dirty="0" err="1">
                    <a:solidFill>
                      <a:schemeClr val="accent1">
                        <a:lumMod val="50000"/>
                      </a:schemeClr>
                    </a:solidFill>
                    <a:latin typeface="PT Serif"/>
                    <a:ea typeface="PT Serif"/>
                    <a:cs typeface="PT Serif"/>
                    <a:sym typeface="PT Serif"/>
                  </a:rPr>
                  <a:t>w.r.t.</a:t>
                </a:r>
                <a:endParaRPr lang="en-US" sz="2200" dirty="0">
                  <a:solidFill>
                    <a:schemeClr val="accent1">
                      <a:lumMod val="50000"/>
                    </a:schemeClr>
                  </a:solidFill>
                  <a:latin typeface="PT Serif"/>
                  <a:ea typeface="PT Serif"/>
                  <a:cs typeface="PT Serif"/>
                  <a:sym typeface="PT Serif"/>
                </a:endParaRPr>
              </a:p>
              <a:p>
                <a:pPr lvl="0" algn="ctr"/>
                <a14:m>
                  <m:oMathPara xmlns:m="http://schemas.openxmlformats.org/officeDocument/2006/math">
                    <m:oMathParaPr>
                      <m:jc m:val="centerGroup"/>
                    </m:oMathParaPr>
                    <m:oMath xmlns:m="http://schemas.openxmlformats.org/officeDocument/2006/math">
                      <m:r>
                        <a:rPr lang="en-US" sz="2200" b="0" i="1" smtClean="0">
                          <a:solidFill>
                            <a:schemeClr val="accent1">
                              <a:lumMod val="50000"/>
                            </a:schemeClr>
                          </a:solidFill>
                          <a:latin typeface="Cambria Math" panose="02040503050406030204" pitchFamily="18" charset="0"/>
                          <a:ea typeface="PT Serif"/>
                          <a:cs typeface="PT Serif"/>
                          <a:sym typeface="PT Serif"/>
                        </a:rPr>
                        <m:t>𝑛</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𝑡</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𝑓</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𝑒𝑘</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𝑣𝑘</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𝜌</m:t>
                      </m:r>
                      <m:r>
                        <a:rPr lang="en-US" sz="2200" b="0" i="1" smtClean="0">
                          <a:solidFill>
                            <a:schemeClr val="accent1">
                              <a:lumMod val="50000"/>
                            </a:schemeClr>
                          </a:solidFill>
                          <a:latin typeface="Cambria Math" panose="02040503050406030204" pitchFamily="18" charset="0"/>
                          <a:ea typeface="PT Serif"/>
                          <a:cs typeface="PT Serif"/>
                          <a:sym typeface="PT Serif"/>
                        </a:rPr>
                        <m:t> , </m:t>
                      </m:r>
                      <m:r>
                        <a:rPr lang="en-US" sz="2200" b="0" i="1" smtClean="0">
                          <a:solidFill>
                            <a:schemeClr val="accent1">
                              <a:lumMod val="50000"/>
                            </a:schemeClr>
                          </a:solidFill>
                          <a:latin typeface="Cambria Math" panose="02040503050406030204" pitchFamily="18" charset="0"/>
                          <a:ea typeface="PT Serif"/>
                          <a:cs typeface="PT Serif"/>
                          <a:sym typeface="PT Serif"/>
                        </a:rPr>
                        <m:t>𝜖</m:t>
                      </m:r>
                      <m:r>
                        <a:rPr lang="en-US" sz="2200" b="0" i="1" smtClean="0">
                          <a:solidFill>
                            <a:schemeClr val="accent1">
                              <a:lumMod val="50000"/>
                            </a:schemeClr>
                          </a:solidFill>
                          <a:latin typeface="Cambria Math" panose="02040503050406030204" pitchFamily="18" charset="0"/>
                          <a:ea typeface="PT Serif"/>
                          <a:cs typeface="PT Serif"/>
                          <a:sym typeface="PT Serif"/>
                        </a:rPr>
                        <m:t>,</m:t>
                      </m:r>
                      <m:r>
                        <a:rPr lang="en-US" sz="2200" b="0" i="1" smtClean="0">
                          <a:solidFill>
                            <a:schemeClr val="accent1">
                              <a:lumMod val="50000"/>
                            </a:schemeClr>
                          </a:solidFill>
                          <a:latin typeface="Cambria Math" panose="02040503050406030204" pitchFamily="18" charset="0"/>
                          <a:ea typeface="PT Serif"/>
                          <a:cs typeface="PT Serif"/>
                          <a:sym typeface="PT Serif"/>
                        </a:rPr>
                        <m:t>𝛿</m:t>
                      </m:r>
                    </m:oMath>
                  </m:oMathPara>
                </a14:m>
                <a:endParaRPr sz="2200" dirty="0">
                  <a:solidFill>
                    <a:schemeClr val="accent1">
                      <a:lumMod val="50000"/>
                    </a:schemeClr>
                  </a:solidFill>
                  <a:latin typeface="PT Serif"/>
                  <a:ea typeface="PT Serif"/>
                  <a:cs typeface="PT Serif"/>
                  <a:sym typeface="PT Serif"/>
                </a:endParaRPr>
              </a:p>
            </p:txBody>
          </p:sp>
        </mc:Choice>
        <mc:Fallback xmlns="">
          <p:sp>
            <p:nvSpPr>
              <p:cNvPr id="31" name="Google Shape;518;p45">
                <a:extLst>
                  <a:ext uri="{FF2B5EF4-FFF2-40B4-BE49-F238E27FC236}">
                    <a16:creationId xmlns:a16="http://schemas.microsoft.com/office/drawing/2014/main" id="{2218F805-40F7-B05E-036C-3DD179E072C7}"/>
                  </a:ext>
                </a:extLst>
              </p:cNvPr>
              <p:cNvSpPr>
                <a:spLocks noRot="1" noChangeAspect="1" noMove="1" noResize="1" noEditPoints="1" noAdjustHandles="1" noChangeArrowheads="1" noChangeShapeType="1" noTextEdit="1"/>
              </p:cNvSpPr>
              <p:nvPr/>
            </p:nvSpPr>
            <p:spPr>
              <a:xfrm>
                <a:off x="1667436" y="5748115"/>
                <a:ext cx="4105770" cy="922530"/>
              </a:xfrm>
              <a:prstGeom prst="cloud">
                <a:avLst/>
              </a:prstGeom>
              <a:blipFill>
                <a:blip r:embed="rId11"/>
                <a:stretch>
                  <a:fillRect/>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p:sp>
        <p:nvSpPr>
          <p:cNvPr id="33" name="Google Shape;518;p45">
            <a:extLst>
              <a:ext uri="{FF2B5EF4-FFF2-40B4-BE49-F238E27FC236}">
                <a16:creationId xmlns:a16="http://schemas.microsoft.com/office/drawing/2014/main" id="{1B1F9B25-A066-E664-675A-536E25CC2875}"/>
              </a:ext>
            </a:extLst>
          </p:cNvPr>
          <p:cNvSpPr/>
          <p:nvPr/>
        </p:nvSpPr>
        <p:spPr>
          <a:xfrm>
            <a:off x="9339775" y="2835804"/>
            <a:ext cx="2437185" cy="1014120"/>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Evaluation share oracle</a:t>
            </a:r>
            <a:endParaRPr sz="1900" b="1" dirty="0">
              <a:latin typeface="PT Serif"/>
              <a:ea typeface="PT Serif"/>
              <a:cs typeface="PT Serif"/>
              <a:sym typeface="PT Serif"/>
            </a:endParaRPr>
          </a:p>
        </p:txBody>
      </p:sp>
    </p:spTree>
    <p:extLst>
      <p:ext uri="{BB962C8B-B14F-4D97-AF65-F5344CB8AC3E}">
        <p14:creationId xmlns:p14="http://schemas.microsoft.com/office/powerpoint/2010/main" val="93610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dissolve">
                                      <p:cBhvr>
                                        <p:cTn id="37" dur="500"/>
                                        <p:tgtEl>
                                          <p:spTgt spid="3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9" grpId="0"/>
      <p:bldP spid="30" grpId="0" animBg="1"/>
      <p:bldP spid="31"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BBCED-691F-BC4D-CDD9-14C198F6C30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847EA7D-CDFB-F3C8-CD1E-B9C8A8D53B3F}"/>
              </a:ext>
            </a:extLst>
          </p:cNvPr>
          <p:cNvSpPr/>
          <p:nvPr/>
        </p:nvSpPr>
        <p:spPr>
          <a:xfrm>
            <a:off x="768626" y="2760892"/>
            <a:ext cx="10654747" cy="143903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Traceable VRF scheme is many-time traceable if no efficient adversary can win the above game with non-negligible probability.</a:t>
            </a:r>
          </a:p>
          <a:p>
            <a:pPr algn="ctr"/>
            <a:endParaRPr lang="en-US" sz="2400" dirty="0">
              <a:solidFill>
                <a:schemeClr val="accent1">
                  <a:lumMod val="50000"/>
                </a:schemeClr>
              </a:solidFill>
              <a:latin typeface="PT Serif" panose="020A0603040505020204" pitchFamily="18" charset="77"/>
            </a:endParaRPr>
          </a:p>
        </p:txBody>
      </p:sp>
      <p:sp>
        <p:nvSpPr>
          <p:cNvPr id="7" name="Title 1">
            <a:extLst>
              <a:ext uri="{FF2B5EF4-FFF2-40B4-BE49-F238E27FC236}">
                <a16:creationId xmlns:a16="http://schemas.microsoft.com/office/drawing/2014/main" id="{BCD016E4-7802-27F5-9F02-6FE2FB891AAA}"/>
              </a:ext>
            </a:extLst>
          </p:cNvPr>
          <p:cNvSpPr txBox="1">
            <a:spLocks/>
          </p:cNvSpPr>
          <p:nvPr/>
        </p:nvSpPr>
        <p:spPr>
          <a:xfrm>
            <a:off x="297872" y="-108240"/>
            <a:ext cx="11030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Traceability for Traceable VRFs: Many-time</a:t>
            </a:r>
            <a:endParaRPr lang="en-US" dirty="0"/>
          </a:p>
        </p:txBody>
      </p:sp>
      <p:sp>
        <p:nvSpPr>
          <p:cNvPr id="2" name="TextBox 1">
            <a:extLst>
              <a:ext uri="{FF2B5EF4-FFF2-40B4-BE49-F238E27FC236}">
                <a16:creationId xmlns:a16="http://schemas.microsoft.com/office/drawing/2014/main" id="{602592CE-C9D2-6E1B-23AC-A1BA9A975693}"/>
              </a:ext>
            </a:extLst>
          </p:cNvPr>
          <p:cNvSpPr txBox="1"/>
          <p:nvPr/>
        </p:nvSpPr>
        <p:spPr>
          <a:xfrm>
            <a:off x="2528552" y="5512659"/>
            <a:ext cx="7134896" cy="461665"/>
          </a:xfrm>
          <a:prstGeom prst="rect">
            <a:avLst/>
          </a:prstGeom>
          <a:noFill/>
        </p:spPr>
        <p:txBody>
          <a:bodyPr wrap="square" rtlCol="0">
            <a:spAutoFit/>
          </a:bodyPr>
          <a:lstStyle/>
          <a:p>
            <a:r>
              <a:rPr lang="en-US" sz="2400" dirty="0">
                <a:latin typeface="PT Serif" panose="020A0603040505020204" pitchFamily="18" charset="77"/>
              </a:rPr>
              <a:t>*We will focus on one-time traceability in this talk.</a:t>
            </a:r>
          </a:p>
        </p:txBody>
      </p:sp>
    </p:spTree>
    <p:extLst>
      <p:ext uri="{BB962C8B-B14F-4D97-AF65-F5344CB8AC3E}">
        <p14:creationId xmlns:p14="http://schemas.microsoft.com/office/powerpoint/2010/main" val="682122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8E0E9-D368-B57B-041B-3775D03085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63CE2-DB50-BAF7-84AB-81FD63620D3F}"/>
              </a:ext>
            </a:extLst>
          </p:cNvPr>
          <p:cNvSpPr>
            <a:spLocks noGrp="1"/>
          </p:cNvSpPr>
          <p:nvPr>
            <p:ph type="title"/>
          </p:nvPr>
        </p:nvSpPr>
        <p:spPr>
          <a:xfrm>
            <a:off x="427892" y="306509"/>
            <a:ext cx="10515600" cy="1325563"/>
          </a:xfrm>
        </p:spPr>
        <p:txBody>
          <a:bodyPr/>
          <a:lstStyle/>
          <a:p>
            <a:r>
              <a:rPr lang="en-US" dirty="0">
                <a:latin typeface="PT Serif" panose="020A0603040505020204" pitchFamily="18" charset="77"/>
              </a:rPr>
              <a:t>This work: Traceable VRFs</a:t>
            </a:r>
          </a:p>
        </p:txBody>
      </p:sp>
      <p:sp>
        <p:nvSpPr>
          <p:cNvPr id="3" name="Content Placeholder 2">
            <a:extLst>
              <a:ext uri="{FF2B5EF4-FFF2-40B4-BE49-F238E27FC236}">
                <a16:creationId xmlns:a16="http://schemas.microsoft.com/office/drawing/2014/main" id="{FB35DCD7-90E1-DC88-958E-9C31AA0526D1}"/>
              </a:ext>
            </a:extLst>
          </p:cNvPr>
          <p:cNvSpPr>
            <a:spLocks noGrp="1"/>
          </p:cNvSpPr>
          <p:nvPr>
            <p:ph idx="1"/>
          </p:nvPr>
        </p:nvSpPr>
        <p:spPr>
          <a:xfrm>
            <a:off x="451338" y="1667241"/>
            <a:ext cx="10515600" cy="4351338"/>
          </a:xfrm>
        </p:spPr>
        <p:txBody>
          <a:bodyPr/>
          <a:lstStyle/>
          <a:p>
            <a:pPr>
              <a:lnSpc>
                <a:spcPct val="150000"/>
              </a:lnSpc>
            </a:pPr>
            <a:r>
              <a:rPr lang="en-US" dirty="0">
                <a:latin typeface="PT Serif" panose="020A0603040505020204" pitchFamily="18" charset="77"/>
              </a:rPr>
              <a:t>Define traceability for threshold VRFs</a:t>
            </a:r>
          </a:p>
          <a:p>
            <a:pPr>
              <a:lnSpc>
                <a:spcPct val="150000"/>
              </a:lnSpc>
            </a:pPr>
            <a:r>
              <a:rPr lang="en-US" dirty="0">
                <a:latin typeface="PT Serif" panose="020A0603040505020204" pitchFamily="18" charset="77"/>
              </a:rPr>
              <a:t>Construction from </a:t>
            </a:r>
            <a:r>
              <a:rPr lang="en-US" dirty="0" err="1">
                <a:latin typeface="PT Serif" panose="020A0603040505020204" pitchFamily="18" charset="77"/>
              </a:rPr>
              <a:t>Paillier</a:t>
            </a:r>
            <a:r>
              <a:rPr lang="en-US" dirty="0">
                <a:latin typeface="PT Serif" panose="020A0603040505020204" pitchFamily="18" charset="77"/>
              </a:rPr>
              <a:t> encryption</a:t>
            </a:r>
          </a:p>
        </p:txBody>
      </p:sp>
      <p:sp>
        <p:nvSpPr>
          <p:cNvPr id="4" name="Round Diagonal Corner Rectangle 3">
            <a:extLst>
              <a:ext uri="{FF2B5EF4-FFF2-40B4-BE49-F238E27FC236}">
                <a16:creationId xmlns:a16="http://schemas.microsoft.com/office/drawing/2014/main" id="{E2E43D77-3BBC-6223-8C8F-BD2BBECC1A03}"/>
              </a:ext>
            </a:extLst>
          </p:cNvPr>
          <p:cNvSpPr/>
          <p:nvPr/>
        </p:nvSpPr>
        <p:spPr>
          <a:xfrm>
            <a:off x="654303" y="2394067"/>
            <a:ext cx="8327761" cy="906187"/>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95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2E79-7EFE-F36F-7D7C-45874A6B3786}"/>
              </a:ext>
            </a:extLst>
          </p:cNvPr>
          <p:cNvSpPr>
            <a:spLocks noGrp="1"/>
          </p:cNvSpPr>
          <p:nvPr>
            <p:ph type="title"/>
          </p:nvPr>
        </p:nvSpPr>
        <p:spPr>
          <a:xfrm>
            <a:off x="261257" y="201839"/>
            <a:ext cx="11664579" cy="1266353"/>
          </a:xfrm>
        </p:spPr>
        <p:txBody>
          <a:bodyPr/>
          <a:lstStyle/>
          <a:p>
            <a:r>
              <a:rPr lang="en-US" dirty="0">
                <a:latin typeface="PT Serif" panose="020A0603040505020204" pitchFamily="18" charset="77"/>
              </a:rPr>
              <a:t>Standard Threshold VRFs are not traceable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F7EF688-7DC9-EB81-779C-D7FC3D919EEC}"/>
                  </a:ext>
                </a:extLst>
              </p:cNvPr>
              <p:cNvSpPr>
                <a:spLocks noGrp="1"/>
              </p:cNvSpPr>
              <p:nvPr>
                <p:ph idx="1"/>
              </p:nvPr>
            </p:nvSpPr>
            <p:spPr>
              <a:xfrm>
                <a:off x="297872" y="1189696"/>
                <a:ext cx="10515600" cy="1195025"/>
              </a:xfrm>
            </p:spPr>
            <p:txBody>
              <a:bodyPr/>
              <a:lstStyle/>
              <a:p>
                <a:pPr marL="0" indent="0">
                  <a:buNone/>
                </a:pPr>
                <a14:m>
                  <m:oMath xmlns:m="http://schemas.openxmlformats.org/officeDocument/2006/math">
                    <m:r>
                      <a:rPr lang="en-US" i="1" smtClean="0">
                        <a:latin typeface="Cambria Math" panose="02040503050406030204" pitchFamily="18" charset="0"/>
                      </a:rPr>
                      <m:t>𝑔</m:t>
                    </m:r>
                  </m:oMath>
                </a14:m>
                <a:r>
                  <a:rPr lang="en-US" dirty="0">
                    <a:latin typeface="PT Serif" panose="020A0603040505020204" pitchFamily="18" charset="77"/>
                  </a:rPr>
                  <a:t>: random polynomial of degree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latin typeface="PT Serif" panose="020A0603040505020204" pitchFamily="18" charset="77"/>
                  </a:rPr>
                  <a:t>  s</a:t>
                </a:r>
                <a:r>
                  <a:rPr lang="en-US" dirty="0" err="1">
                    <a:latin typeface="PT Serif" panose="020A0603040505020204" pitchFamily="18" charset="77"/>
                  </a:rPr>
                  <a:t>.t.</a:t>
                </a:r>
                <a:r>
                  <a:rPr lang="en-US" dirty="0">
                    <a:latin typeface="PT Serif" panose="020A0603040505020204" pitchFamily="18" charset="77"/>
                  </a:rPr>
                  <a:t>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0">
                            <a:latin typeface="Cambria Math" panose="02040503050406030204" pitchFamily="18" charset="0"/>
                          </a:rPr>
                          <m:t>0</m:t>
                        </m:r>
                      </m:e>
                    </m:d>
                    <m:r>
                      <a:rPr lang="en-US" i="0">
                        <a:latin typeface="Cambria Math" panose="02040503050406030204" pitchFamily="18" charset="0"/>
                      </a:rPr>
                      <m:t>=</m:t>
                    </m:r>
                    <m:r>
                      <a:rPr lang="en-US" b="0" i="1" smtClean="0">
                        <a:latin typeface="Cambria Math" panose="02040503050406030204" pitchFamily="18" charset="0"/>
                      </a:rPr>
                      <m:t>𝑒𝑘</m:t>
                    </m:r>
                  </m:oMath>
                </a14:m>
                <a:endParaRPr lang="en-US" i="1" dirty="0">
                  <a:latin typeface="PT Serif" panose="020A0603040505020204" pitchFamily="18" charset="77"/>
                </a:endParaRPr>
              </a:p>
            </p:txBody>
          </p:sp>
        </mc:Choice>
        <mc:Fallback xmlns="">
          <p:sp>
            <p:nvSpPr>
              <p:cNvPr id="4" name="Content Placeholder 2">
                <a:extLst>
                  <a:ext uri="{FF2B5EF4-FFF2-40B4-BE49-F238E27FC236}">
                    <a16:creationId xmlns:a16="http://schemas.microsoft.com/office/drawing/2014/main" id="{3F7EF688-7DC9-EB81-779C-D7FC3D919EEC}"/>
                  </a:ext>
                </a:extLst>
              </p:cNvPr>
              <p:cNvSpPr>
                <a:spLocks noGrp="1" noRot="1" noChangeAspect="1" noMove="1" noResize="1" noEditPoints="1" noAdjustHandles="1" noChangeArrowheads="1" noChangeShapeType="1" noTextEdit="1"/>
              </p:cNvSpPr>
              <p:nvPr>
                <p:ph idx="1"/>
              </p:nvPr>
            </p:nvSpPr>
            <p:spPr>
              <a:xfrm>
                <a:off x="297872" y="1189696"/>
                <a:ext cx="10515600" cy="1195025"/>
              </a:xfrm>
              <a:blipFill>
                <a:blip r:embed="rId3"/>
                <a:stretch>
                  <a:fillRect l="-241" t="-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644A4B-0895-7D81-9BEC-29333B2755F7}"/>
                  </a:ext>
                </a:extLst>
              </p:cNvPr>
              <p:cNvSpPr txBox="1"/>
              <p:nvPr/>
            </p:nvSpPr>
            <p:spPr>
              <a:xfrm>
                <a:off x="773293" y="3004557"/>
                <a:ext cx="22807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=( 1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C6644A4B-0895-7D81-9BEC-29333B2755F7}"/>
                  </a:ext>
                </a:extLst>
              </p:cNvPr>
              <p:cNvSpPr txBox="1">
                <a:spLocks noRot="1" noChangeAspect="1" noMove="1" noResize="1" noEditPoints="1" noAdjustHandles="1" noChangeArrowheads="1" noChangeShapeType="1" noTextEdit="1"/>
              </p:cNvSpPr>
              <p:nvPr/>
            </p:nvSpPr>
            <p:spPr>
              <a:xfrm>
                <a:off x="773293" y="3004557"/>
                <a:ext cx="2280753" cy="369332"/>
              </a:xfrm>
              <a:prstGeom prst="rect">
                <a:avLst/>
              </a:prstGeom>
              <a:blipFill>
                <a:blip r:embed="rId4"/>
                <a:stretch>
                  <a:fillRect l="-2762" t="-10000" r="-442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5D67E9-09A6-ECAC-69A6-947AC05AD7CA}"/>
                  </a:ext>
                </a:extLst>
              </p:cNvPr>
              <p:cNvSpPr txBox="1"/>
              <p:nvPr/>
            </p:nvSpPr>
            <p:spPr>
              <a:xfrm>
                <a:off x="3454200" y="3059668"/>
                <a:ext cx="22878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=( 2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r>
                        <a:rPr lang="en-US" sz="2400" b="0" i="1" smtClean="0">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3B5D67E9-09A6-ECAC-69A6-947AC05AD7CA}"/>
                  </a:ext>
                </a:extLst>
              </p:cNvPr>
              <p:cNvSpPr txBox="1">
                <a:spLocks noRot="1" noChangeAspect="1" noMove="1" noResize="1" noEditPoints="1" noAdjustHandles="1" noChangeArrowheads="1" noChangeShapeType="1" noTextEdit="1"/>
              </p:cNvSpPr>
              <p:nvPr/>
            </p:nvSpPr>
            <p:spPr>
              <a:xfrm>
                <a:off x="3454200" y="3059668"/>
                <a:ext cx="2287870" cy="369332"/>
              </a:xfrm>
              <a:prstGeom prst="rect">
                <a:avLst/>
              </a:prstGeom>
              <a:blipFill>
                <a:blip r:embed="rId5"/>
                <a:stretch>
                  <a:fillRect l="-3315" t="-6452" r="-3867"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0A4177-B3C4-7E37-7CAB-7DA932177720}"/>
                  </a:ext>
                </a:extLst>
              </p:cNvPr>
              <p:cNvSpPr txBox="1"/>
              <p:nvPr/>
            </p:nvSpPr>
            <p:spPr>
              <a:xfrm>
                <a:off x="6142224" y="3067263"/>
                <a:ext cx="22878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=( 3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3</m:t>
                          </m:r>
                        </m:e>
                      </m:d>
                      <m:r>
                        <a:rPr lang="en-US" sz="2400" b="0" i="1" smtClean="0">
                          <a:latin typeface="Cambria Math" panose="02040503050406030204" pitchFamily="18" charset="0"/>
                        </a:rPr>
                        <m:t> )</m:t>
                      </m:r>
                    </m:oMath>
                  </m:oMathPara>
                </a14:m>
                <a:endParaRPr lang="en-US" sz="2400" dirty="0"/>
              </a:p>
            </p:txBody>
          </p:sp>
        </mc:Choice>
        <mc:Fallback xmlns="">
          <p:sp>
            <p:nvSpPr>
              <p:cNvPr id="7" name="TextBox 6">
                <a:extLst>
                  <a:ext uri="{FF2B5EF4-FFF2-40B4-BE49-F238E27FC236}">
                    <a16:creationId xmlns:a16="http://schemas.microsoft.com/office/drawing/2014/main" id="{D90A4177-B3C4-7E37-7CAB-7DA932177720}"/>
                  </a:ext>
                </a:extLst>
              </p:cNvPr>
              <p:cNvSpPr txBox="1">
                <a:spLocks noRot="1" noChangeAspect="1" noMove="1" noResize="1" noEditPoints="1" noAdjustHandles="1" noChangeArrowheads="1" noChangeShapeType="1" noTextEdit="1"/>
              </p:cNvSpPr>
              <p:nvPr/>
            </p:nvSpPr>
            <p:spPr>
              <a:xfrm>
                <a:off x="6142224" y="3067263"/>
                <a:ext cx="2287870" cy="369332"/>
              </a:xfrm>
              <a:prstGeom prst="rect">
                <a:avLst/>
              </a:prstGeom>
              <a:blipFill>
                <a:blip r:embed="rId6"/>
                <a:stretch>
                  <a:fillRect l="-2762" t="-10000" r="-442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625A91-A4D8-D25C-0767-B49BBDEAF701}"/>
                  </a:ext>
                </a:extLst>
              </p:cNvPr>
              <p:cNvSpPr txBox="1"/>
              <p:nvPr/>
            </p:nvSpPr>
            <p:spPr>
              <a:xfrm>
                <a:off x="8960160" y="3059668"/>
                <a:ext cx="228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=( 4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4</m:t>
                          </m:r>
                        </m:e>
                      </m:d>
                      <m:r>
                        <a:rPr lang="en-US" sz="2400" b="0" i="1" smtClean="0">
                          <a:latin typeface="Cambria Math" panose="02040503050406030204" pitchFamily="18" charset="0"/>
                        </a:rPr>
                        <m:t> )</m:t>
                      </m:r>
                    </m:oMath>
                  </m:oMathPara>
                </a14:m>
                <a:endParaRPr lang="en-US" sz="2400" dirty="0"/>
              </a:p>
            </p:txBody>
          </p:sp>
        </mc:Choice>
        <mc:Fallback xmlns="">
          <p:sp>
            <p:nvSpPr>
              <p:cNvPr id="8" name="TextBox 7">
                <a:extLst>
                  <a:ext uri="{FF2B5EF4-FFF2-40B4-BE49-F238E27FC236}">
                    <a16:creationId xmlns:a16="http://schemas.microsoft.com/office/drawing/2014/main" id="{B4625A91-A4D8-D25C-0767-B49BBDEAF701}"/>
                  </a:ext>
                </a:extLst>
              </p:cNvPr>
              <p:cNvSpPr txBox="1">
                <a:spLocks noRot="1" noChangeAspect="1" noMove="1" noResize="1" noEditPoints="1" noAdjustHandles="1" noChangeArrowheads="1" noChangeShapeType="1" noTextEdit="1"/>
              </p:cNvSpPr>
              <p:nvPr/>
            </p:nvSpPr>
            <p:spPr>
              <a:xfrm>
                <a:off x="8960160" y="3059668"/>
                <a:ext cx="2287869" cy="369332"/>
              </a:xfrm>
              <a:prstGeom prst="rect">
                <a:avLst/>
              </a:prstGeom>
              <a:blipFill>
                <a:blip r:embed="rId7"/>
                <a:stretch>
                  <a:fillRect l="-3315" t="-6452" r="-4420" b="-32258"/>
                </a:stretch>
              </a:blipFill>
            </p:spPr>
            <p:txBody>
              <a:bodyPr/>
              <a:lstStyle/>
              <a:p>
                <a:r>
                  <a:rPr lang="en-US">
                    <a:noFill/>
                  </a:rPr>
                  <a:t> </a:t>
                </a:r>
              </a:p>
            </p:txBody>
          </p:sp>
        </mc:Fallback>
      </mc:AlternateContent>
      <p:pic>
        <p:nvPicPr>
          <p:cNvPr id="9" name="Picture 8" descr="A picture containing text, vector graphics&#10;&#10;Description automatically generated">
            <a:extLst>
              <a:ext uri="{FF2B5EF4-FFF2-40B4-BE49-F238E27FC236}">
                <a16:creationId xmlns:a16="http://schemas.microsoft.com/office/drawing/2014/main" id="{DB841ADF-73E1-8594-1A01-B120691E70A6}"/>
              </a:ext>
            </a:extLst>
          </p:cNvPr>
          <p:cNvPicPr>
            <a:picLocks noChangeAspect="1"/>
          </p:cNvPicPr>
          <p:nvPr/>
        </p:nvPicPr>
        <p:blipFill>
          <a:blip r:embed="rId8"/>
          <a:stretch>
            <a:fillRect/>
          </a:stretch>
        </p:blipFill>
        <p:spPr>
          <a:xfrm>
            <a:off x="9754386" y="1755873"/>
            <a:ext cx="834050" cy="1176937"/>
          </a:xfrm>
          <a:prstGeom prst="rect">
            <a:avLst/>
          </a:prstGeom>
        </p:spPr>
      </p:pic>
      <p:pic>
        <p:nvPicPr>
          <p:cNvPr id="10" name="Google Shape;74;p15">
            <a:extLst>
              <a:ext uri="{FF2B5EF4-FFF2-40B4-BE49-F238E27FC236}">
                <a16:creationId xmlns:a16="http://schemas.microsoft.com/office/drawing/2014/main" id="{491636BD-0E09-427F-A05A-E8C054E272AE}"/>
              </a:ext>
            </a:extLst>
          </p:cNvPr>
          <p:cNvPicPr preferRelativeResize="0"/>
          <p:nvPr/>
        </p:nvPicPr>
        <p:blipFill>
          <a:blip r:embed="rId9">
            <a:alphaModFix/>
          </a:blip>
          <a:stretch>
            <a:fillRect/>
          </a:stretch>
        </p:blipFill>
        <p:spPr>
          <a:xfrm>
            <a:off x="1589449" y="1687481"/>
            <a:ext cx="834050" cy="1152898"/>
          </a:xfrm>
          <a:prstGeom prst="rect">
            <a:avLst/>
          </a:prstGeom>
          <a:noFill/>
          <a:ln>
            <a:noFill/>
          </a:ln>
        </p:spPr>
      </p:pic>
      <p:pic>
        <p:nvPicPr>
          <p:cNvPr id="11" name="Google Shape;77;p15">
            <a:extLst>
              <a:ext uri="{FF2B5EF4-FFF2-40B4-BE49-F238E27FC236}">
                <a16:creationId xmlns:a16="http://schemas.microsoft.com/office/drawing/2014/main" id="{D29BDC7E-74F7-E47E-E40B-CD06103DE78B}"/>
              </a:ext>
            </a:extLst>
          </p:cNvPr>
          <p:cNvPicPr preferRelativeResize="0"/>
          <p:nvPr/>
        </p:nvPicPr>
        <p:blipFill>
          <a:blip r:embed="rId10">
            <a:alphaModFix/>
          </a:blip>
          <a:stretch>
            <a:fillRect/>
          </a:stretch>
        </p:blipFill>
        <p:spPr>
          <a:xfrm>
            <a:off x="4004405" y="1744662"/>
            <a:ext cx="834050" cy="1095717"/>
          </a:xfrm>
          <a:prstGeom prst="rect">
            <a:avLst/>
          </a:prstGeom>
          <a:noFill/>
          <a:ln>
            <a:noFill/>
          </a:ln>
        </p:spPr>
      </p:pic>
      <p:pic>
        <p:nvPicPr>
          <p:cNvPr id="12" name="Picture 11">
            <a:extLst>
              <a:ext uri="{FF2B5EF4-FFF2-40B4-BE49-F238E27FC236}">
                <a16:creationId xmlns:a16="http://schemas.microsoft.com/office/drawing/2014/main" id="{17EEC9E2-BF2B-C44D-011F-AC388B719E8C}"/>
              </a:ext>
            </a:extLst>
          </p:cNvPr>
          <p:cNvPicPr>
            <a:picLocks noChangeAspect="1"/>
          </p:cNvPicPr>
          <p:nvPr/>
        </p:nvPicPr>
        <p:blipFill>
          <a:blip r:embed="rId11"/>
          <a:stretch>
            <a:fillRect/>
          </a:stretch>
        </p:blipFill>
        <p:spPr>
          <a:xfrm>
            <a:off x="6922738" y="1722310"/>
            <a:ext cx="833383" cy="1140419"/>
          </a:xfrm>
          <a:prstGeom prst="rect">
            <a:avLst/>
          </a:prstGeom>
        </p:spPr>
      </p:pic>
      <p:cxnSp>
        <p:nvCxnSpPr>
          <p:cNvPr id="13" name="Straight Arrow Connector 12">
            <a:extLst>
              <a:ext uri="{FF2B5EF4-FFF2-40B4-BE49-F238E27FC236}">
                <a16:creationId xmlns:a16="http://schemas.microsoft.com/office/drawing/2014/main" id="{B098760B-2017-2EF1-2A9D-A69D60915092}"/>
              </a:ext>
            </a:extLst>
          </p:cNvPr>
          <p:cNvCxnSpPr>
            <a:cxnSpLocks/>
          </p:cNvCxnSpPr>
          <p:nvPr/>
        </p:nvCxnSpPr>
        <p:spPr>
          <a:xfrm>
            <a:off x="1912804" y="3373889"/>
            <a:ext cx="1296868" cy="1304087"/>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D2B9C305-A0CD-EB90-4387-4B5ACA3B56E4}"/>
                  </a:ext>
                </a:extLst>
              </p:cNvPr>
              <p:cNvSpPr/>
              <p:nvPr/>
            </p:nvSpPr>
            <p:spPr>
              <a:xfrm>
                <a:off x="2846396" y="4710156"/>
                <a:ext cx="8654438" cy="1975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latin typeface="PT Serif" panose="020A0603040505020204" pitchFamily="18" charset="77"/>
                  </a:rPr>
                  <a:t> If   </a:t>
                </a:r>
                <a14:m>
                  <m:oMath xmlns:m="http://schemas.openxmlformats.org/officeDocument/2006/math">
                    <m:r>
                      <a:rPr lang="en-US" sz="2500" b="0" i="1" smtClean="0">
                        <a:latin typeface="Cambria Math" panose="02040503050406030204" pitchFamily="18" charset="0"/>
                      </a:rPr>
                      <m:t>𝑇</m:t>
                    </m:r>
                    <m:r>
                      <a:rPr lang="en-US" sz="2500" b="0" i="1" smtClean="0">
                        <a:latin typeface="Cambria Math" panose="02040503050406030204" pitchFamily="18" charset="0"/>
                      </a:rPr>
                      <m:t>∩</m:t>
                    </m:r>
                    <m:r>
                      <a:rPr lang="en-US" sz="2500" i="1" smtClean="0">
                        <a:latin typeface="Cambria Math" panose="02040503050406030204" pitchFamily="18" charset="0"/>
                        <a:ea typeface="Cambria Math" panose="02040503050406030204" pitchFamily="18" charset="0"/>
                      </a:rPr>
                      <m:t>𝒥</m:t>
                    </m:r>
                    <m:r>
                      <a:rPr lang="en-US" sz="2500" b="0" i="1" smtClean="0">
                        <a:latin typeface="Cambria Math" panose="02040503050406030204" pitchFamily="18" charset="0"/>
                        <a:ea typeface="Cambria Math" panose="02040503050406030204" pitchFamily="18" charset="0"/>
                      </a:rPr>
                      <m:t>≠</m:t>
                    </m:r>
                    <m:r>
                      <a:rPr lang="en-US" sz="2500" b="0" i="1" smtClean="0">
                        <a:latin typeface="Cambria Math" panose="02040503050406030204" pitchFamily="18" charset="0"/>
                        <a:ea typeface="Cambria Math" panose="02040503050406030204" pitchFamily="18" charset="0"/>
                      </a:rPr>
                      <m:t>𝜙</m:t>
                    </m:r>
                  </m:oMath>
                </a14:m>
                <a:r>
                  <a:rPr lang="en-US" sz="2500" dirty="0">
                    <a:latin typeface="PT Serif" panose="020A0603040505020204" pitchFamily="18" charset="77"/>
                  </a:rPr>
                  <a:t> :</a:t>
                </a:r>
              </a:p>
              <a:p>
                <a:r>
                  <a:rPr lang="en-US" sz="2500" dirty="0">
                    <a:latin typeface="PT Serif" panose="020A0603040505020204" pitchFamily="18" charset="77"/>
                  </a:rPr>
                  <a:t>          </a:t>
                </a:r>
                <a:r>
                  <a:rPr lang="en-US" sz="2400" dirty="0">
                    <a:latin typeface="PT Serif" panose="020A0603040505020204" pitchFamily="18" charset="77"/>
                  </a:rPr>
                  <a:t>Output </a:t>
                </a:r>
                <a14:m>
                  <m:oMath xmlns:m="http://schemas.openxmlformats.org/officeDocument/2006/math">
                    <m:r>
                      <a:rPr lang="en-US" sz="2400" b="0" i="1" smtClean="0">
                        <a:latin typeface="Cambria Math" panose="02040503050406030204" pitchFamily="18" charset="0"/>
                      </a:rPr>
                      <m:t>⊥</m:t>
                    </m:r>
                  </m:oMath>
                </a14:m>
                <a:endParaRPr lang="en-US" sz="2500" b="0" dirty="0">
                  <a:latin typeface="PT Serif" panose="020A0603040505020204" pitchFamily="18" charset="77"/>
                </a:endParaRPr>
              </a:p>
              <a:p>
                <a:r>
                  <a:rPr lang="en-US" sz="2500" dirty="0">
                    <a:latin typeface="PT Serif" panose="020A0603040505020204" pitchFamily="18" charset="77"/>
                  </a:rPr>
                  <a:t> Otherwise:</a:t>
                </a:r>
              </a:p>
              <a:p>
                <a:r>
                  <a:rPr lang="en-US" sz="2500" dirty="0">
                    <a:latin typeface="PT Serif" panose="020A0603040505020204" pitchFamily="18" charset="77"/>
                  </a:rPr>
                  <a:t>          </a:t>
                </a:r>
                <a:r>
                  <a:rPr lang="en-US" sz="2400" dirty="0">
                    <a:latin typeface="PT Serif" panose="020A0603040505020204" pitchFamily="18" charset="77"/>
                  </a:rPr>
                  <a:t>Output Combine(</a:t>
                </a:r>
                <a14:m>
                  <m:oMath xmlns:m="http://schemas.openxmlformats.org/officeDocument/2006/math">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𝐸𝑣𝑎𝑙</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 </m:t>
                            </m:r>
                            <m:r>
                              <a:rPr lang="en-US" sz="2400" b="0" i="1" smtClean="0">
                                <a:latin typeface="Cambria Math" panose="02040503050406030204" pitchFamily="18" charset="0"/>
                              </a:rPr>
                              <m:t>𝑣𝑘</m:t>
                            </m:r>
                            <m:r>
                              <a:rPr lang="en-US" sz="2400" b="0" i="1" smtClean="0">
                                <a:latin typeface="Cambria Math" panose="02040503050406030204" pitchFamily="18" charset="0"/>
                              </a:rPr>
                              <m:t> , </m:t>
                            </m:r>
                            <m:r>
                              <a:rPr lang="en-US" sz="2400" b="0" i="1" smtClean="0">
                                <a:latin typeface="Cambria Math" panose="02040503050406030204" pitchFamily="18" charset="0"/>
                              </a:rPr>
                              <m:t>𝑧</m:t>
                            </m:r>
                            <m:r>
                              <a:rPr lang="en-US" sz="2400" b="0" i="1" smtClean="0">
                                <a:latin typeface="Cambria Math" panose="02040503050406030204" pitchFamily="18" charset="0"/>
                              </a:rPr>
                              <m:t>)</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𝒥</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US" sz="2400" b="0" i="1" smtClean="0">
                            <a:latin typeface="Cambria Math" panose="02040503050406030204" pitchFamily="18" charset="0"/>
                          </a:rPr>
                          <m:t>𝑇</m:t>
                        </m:r>
                      </m:sub>
                    </m:sSub>
                  </m:oMath>
                </a14:m>
                <a:r>
                  <a:rPr lang="en-US" sz="2400" dirty="0">
                    <a:latin typeface="PT Serif" panose="020A0603040505020204" pitchFamily="18" charset="77"/>
                  </a:rPr>
                  <a:t> )</a:t>
                </a:r>
              </a:p>
            </p:txBody>
          </p:sp>
        </mc:Choice>
        <mc:Fallback xmlns="">
          <p:sp>
            <p:nvSpPr>
              <p:cNvPr id="14" name="Rounded Rectangle 13">
                <a:extLst>
                  <a:ext uri="{FF2B5EF4-FFF2-40B4-BE49-F238E27FC236}">
                    <a16:creationId xmlns:a16="http://schemas.microsoft.com/office/drawing/2014/main" id="{D2B9C305-A0CD-EB90-4387-4B5ACA3B56E4}"/>
                  </a:ext>
                </a:extLst>
              </p:cNvPr>
              <p:cNvSpPr>
                <a:spLocks noRot="1" noChangeAspect="1" noMove="1" noResize="1" noEditPoints="1" noAdjustHandles="1" noChangeArrowheads="1" noChangeShapeType="1" noTextEdit="1"/>
              </p:cNvSpPr>
              <p:nvPr/>
            </p:nvSpPr>
            <p:spPr>
              <a:xfrm>
                <a:off x="2846396" y="4710156"/>
                <a:ext cx="8654438" cy="1975029"/>
              </a:xfrm>
              <a:prstGeom prst="round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C40C0-8379-5EE0-186F-479FA411A5F5}"/>
                  </a:ext>
                </a:extLst>
              </p:cNvPr>
              <p:cNvSpPr txBox="1"/>
              <p:nvPr/>
            </p:nvSpPr>
            <p:spPr>
              <a:xfrm>
                <a:off x="186258" y="5779020"/>
                <a:ext cx="2351620" cy="707886"/>
              </a:xfrm>
              <a:prstGeom prst="rect">
                <a:avLst/>
              </a:prstGeom>
              <a:noFill/>
            </p:spPr>
            <p:txBody>
              <a:bodyPr wrap="square" lIns="0" tIns="0" rIns="0" bIns="0" rtlCol="0">
                <a:spAutoFit/>
              </a:bodyPr>
              <a:lstStyle/>
              <a:p>
                <a:r>
                  <a:rPr lang="en-US" sz="2300" b="0" dirty="0">
                    <a:latin typeface="PT Serif" panose="020A0603040505020204" pitchFamily="18" charset="77"/>
                  </a:rPr>
                  <a:t>Shares </a:t>
                </a:r>
                <a:r>
                  <a:rPr lang="en-US" sz="2300" dirty="0">
                    <a:latin typeface="PT Serif" panose="020A0603040505020204" pitchFamily="18" charset="77"/>
                  </a:rPr>
                  <a:t>as input: </a:t>
                </a:r>
                <a14:m>
                  <m:oMath xmlns:m="http://schemas.openxmlformats.org/officeDocument/2006/math">
                    <m:r>
                      <a:rPr lang="en-US" sz="2300" b="0" i="1" smtClean="0">
                        <a:latin typeface="Cambria Math" panose="02040503050406030204" pitchFamily="18" charset="0"/>
                      </a:rPr>
                      <m:t>𝑇</m:t>
                    </m:r>
                  </m:oMath>
                </a14:m>
                <a:endParaRPr lang="en-US" sz="2300" b="0" dirty="0">
                  <a:latin typeface="PT Serif" panose="020A0603040505020204" pitchFamily="18" charset="77"/>
                </a:endParaRPr>
              </a:p>
              <a:p>
                <a:pPr/>
                <a14:m>
                  <m:oMathPara xmlns:m="http://schemas.openxmlformats.org/officeDocument/2006/math">
                    <m:oMathParaPr>
                      <m:jc m:val="centerGroup"/>
                    </m:oMathParaPr>
                    <m:oMath xmlns:m="http://schemas.openxmlformats.org/officeDocument/2006/math">
                      <m:sSub>
                        <m:sSubPr>
                          <m:ctrlPr>
                            <a:rPr lang="en-US" sz="2300" b="0" i="1" smtClean="0">
                              <a:latin typeface="Cambria Math" panose="02040503050406030204" pitchFamily="18" charset="0"/>
                            </a:rPr>
                          </m:ctrlPr>
                        </m:sSubPr>
                        <m:e>
                          <m:d>
                            <m:dPr>
                              <m:begChr m:val="{"/>
                              <m:endChr m:val="}"/>
                              <m:ctrlPr>
                                <a:rPr lang="en-US" sz="2300" b="0" i="1" smtClean="0">
                                  <a:latin typeface="Cambria Math" panose="02040503050406030204" pitchFamily="18" charset="0"/>
                                </a:rPr>
                              </m:ctrlPr>
                            </m:dPr>
                            <m:e>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𝑖</m:t>
                                  </m:r>
                                  <m:r>
                                    <a:rPr lang="en-US" sz="2300" b="0" i="1" smtClean="0">
                                      <a:latin typeface="Cambria Math" panose="02040503050406030204" pitchFamily="18" charset="0"/>
                                    </a:rPr>
                                    <m:t> ,</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𝑦</m:t>
                                      </m:r>
                                    </m:e>
                                    <m:sub>
                                      <m:r>
                                        <a:rPr lang="en-US" sz="2300" b="0" i="1" smtClean="0">
                                          <a:latin typeface="Cambria Math" panose="02040503050406030204" pitchFamily="18" charset="0"/>
                                        </a:rPr>
                                        <m:t>𝑖</m:t>
                                      </m:r>
                                    </m:sub>
                                  </m:sSub>
                                </m:e>
                              </m:d>
                            </m:e>
                          </m:d>
                        </m:e>
                        <m:sub>
                          <m:r>
                            <a:rPr lang="en-US" sz="2300" b="0" i="1" smtClean="0">
                              <a:latin typeface="Cambria Math" panose="02040503050406030204" pitchFamily="18" charset="0"/>
                            </a:rPr>
                            <m:t>𝑖</m:t>
                          </m:r>
                          <m:r>
                            <a:rPr lang="en-US" sz="2300" b="0" i="1" smtClean="0">
                              <a:latin typeface="Cambria Math" panose="02040503050406030204" pitchFamily="18" charset="0"/>
                            </a:rPr>
                            <m:t> ∈ </m:t>
                          </m:r>
                          <m:r>
                            <a:rPr lang="en-US" sz="2300" b="0" i="1" smtClean="0">
                              <a:latin typeface="Cambria Math" panose="02040503050406030204" pitchFamily="18" charset="0"/>
                            </a:rPr>
                            <m:t>𝑇</m:t>
                          </m:r>
                        </m:sub>
                      </m:sSub>
                    </m:oMath>
                  </m:oMathPara>
                </a14:m>
                <a:endParaRPr lang="en-US" sz="2300" i="1" dirty="0">
                  <a:latin typeface="PT Serif" panose="020A0603040505020204" pitchFamily="18" charset="77"/>
                </a:endParaRPr>
              </a:p>
            </p:txBody>
          </p:sp>
        </mc:Choice>
        <mc:Fallback xmlns="">
          <p:sp>
            <p:nvSpPr>
              <p:cNvPr id="15" name="TextBox 14">
                <a:extLst>
                  <a:ext uri="{FF2B5EF4-FFF2-40B4-BE49-F238E27FC236}">
                    <a16:creationId xmlns:a16="http://schemas.microsoft.com/office/drawing/2014/main" id="{6CDC40C0-8379-5EE0-186F-479FA411A5F5}"/>
                  </a:ext>
                </a:extLst>
              </p:cNvPr>
              <p:cNvSpPr txBox="1">
                <a:spLocks noRot="1" noChangeAspect="1" noMove="1" noResize="1" noEditPoints="1" noAdjustHandles="1" noChangeArrowheads="1" noChangeShapeType="1" noTextEdit="1"/>
              </p:cNvSpPr>
              <p:nvPr/>
            </p:nvSpPr>
            <p:spPr>
              <a:xfrm>
                <a:off x="186258" y="5779020"/>
                <a:ext cx="2351620" cy="707886"/>
              </a:xfrm>
              <a:prstGeom prst="rect">
                <a:avLst/>
              </a:prstGeom>
              <a:blipFill>
                <a:blip r:embed="rId13"/>
                <a:stretch>
                  <a:fillRect l="-7527" t="-14286" r="-3226" b="-1964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2C4DC21-9C96-6685-76DC-B0C9AFCD2DB8}"/>
              </a:ext>
            </a:extLst>
          </p:cNvPr>
          <p:cNvCxnSpPr>
            <a:cxnSpLocks/>
            <a:stCxn id="15" idx="3"/>
          </p:cNvCxnSpPr>
          <p:nvPr/>
        </p:nvCxnSpPr>
        <p:spPr>
          <a:xfrm>
            <a:off x="2537878" y="6132963"/>
            <a:ext cx="30851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CB9B00-49A5-30D7-3D98-50BC5D7A01DE}"/>
                  </a:ext>
                </a:extLst>
              </p:cNvPr>
              <p:cNvSpPr txBox="1"/>
              <p:nvPr/>
            </p:nvSpPr>
            <p:spPr>
              <a:xfrm>
                <a:off x="3817857" y="3739976"/>
                <a:ext cx="3962522" cy="738664"/>
              </a:xfrm>
              <a:prstGeom prst="rect">
                <a:avLst/>
              </a:prstGeom>
              <a:noFill/>
            </p:spPr>
            <p:txBody>
              <a:bodyPr wrap="square" lIns="0" tIns="0" rIns="0" bIns="0" rtlCol="0">
                <a:spAutoFit/>
              </a:bodyPr>
              <a:lstStyle/>
              <a:p>
                <a:pPr algn="ctr"/>
                <a:r>
                  <a:rPr lang="en-US" sz="2400" b="0" dirty="0">
                    <a:latin typeface="PT Serif" panose="020A0603040505020204" pitchFamily="18" charset="77"/>
                    <a:ea typeface="Cambria Math" panose="02040503050406030204" pitchFamily="18" charset="0"/>
                  </a:rPr>
                  <a:t>Shares in the box: </a:t>
                </a:r>
                <a14:m>
                  <m:oMath xmlns:m="http://schemas.openxmlformats.org/officeDocument/2006/math">
                    <m:r>
                      <a:rPr lang="en-US" sz="2400" i="1">
                        <a:latin typeface="Cambria Math" panose="02040503050406030204" pitchFamily="18" charset="0"/>
                        <a:ea typeface="Cambria Math" panose="02040503050406030204" pitchFamily="18" charset="0"/>
                      </a:rPr>
                      <m:t>𝒥</m:t>
                    </m:r>
                  </m:oMath>
                </a14:m>
                <a:endParaRPr lang="en-US" sz="2400" b="0" dirty="0">
                  <a:latin typeface="PT Serif" panose="020A0603040505020204" pitchFamily="18" charset="77"/>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r>
                        <a:rPr lang="en-US" sz="2400" b="0" i="1" smtClean="0">
                          <a:latin typeface="Cambria Math" panose="02040503050406030204" pitchFamily="18" charset="0"/>
                          <a:ea typeface="Cambria Math" panose="02040503050406030204" pitchFamily="18" charset="0"/>
                        </a:rPr>
                        <m:t>&lt;</m:t>
                      </m:r>
                      <m:r>
                        <a:rPr lang="en-US" sz="2400" b="0" i="1" smtClean="0">
                          <a:latin typeface="Cambria Math" panose="02040503050406030204" pitchFamily="18" charset="0"/>
                          <a:ea typeface="Cambria Math" panose="02040503050406030204" pitchFamily="18" charset="0"/>
                        </a:rPr>
                        <m:t>𝑡</m:t>
                      </m:r>
                    </m:oMath>
                  </m:oMathPara>
                </a14:m>
                <a:endParaRPr lang="en-US" sz="2400" dirty="0">
                  <a:latin typeface="PT Serif" panose="020A0603040505020204" pitchFamily="18" charset="77"/>
                </a:endParaRPr>
              </a:p>
            </p:txBody>
          </p:sp>
        </mc:Choice>
        <mc:Fallback xmlns="">
          <p:sp>
            <p:nvSpPr>
              <p:cNvPr id="17" name="TextBox 16">
                <a:extLst>
                  <a:ext uri="{FF2B5EF4-FFF2-40B4-BE49-F238E27FC236}">
                    <a16:creationId xmlns:a16="http://schemas.microsoft.com/office/drawing/2014/main" id="{3BCB9B00-49A5-30D7-3D98-50BC5D7A01DE}"/>
                  </a:ext>
                </a:extLst>
              </p:cNvPr>
              <p:cNvSpPr txBox="1">
                <a:spLocks noRot="1" noChangeAspect="1" noMove="1" noResize="1" noEditPoints="1" noAdjustHandles="1" noChangeArrowheads="1" noChangeShapeType="1" noTextEdit="1"/>
              </p:cNvSpPr>
              <p:nvPr/>
            </p:nvSpPr>
            <p:spPr>
              <a:xfrm>
                <a:off x="3817857" y="3739976"/>
                <a:ext cx="3962522" cy="738664"/>
              </a:xfrm>
              <a:prstGeom prst="rect">
                <a:avLst/>
              </a:prstGeom>
              <a:blipFill>
                <a:blip r:embed="rId14"/>
                <a:stretch>
                  <a:fillRect t="-11864" b="-15254"/>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C8F75E8-72AC-EB2C-E66D-8F50436158D6}"/>
              </a:ext>
            </a:extLst>
          </p:cNvPr>
          <p:cNvCxnSpPr>
            <a:cxnSpLocks/>
          </p:cNvCxnSpPr>
          <p:nvPr/>
        </p:nvCxnSpPr>
        <p:spPr>
          <a:xfrm flipH="1">
            <a:off x="3741469" y="3429000"/>
            <a:ext cx="855801" cy="1248976"/>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3AC7C3-CC70-35B1-0B7C-560F235E39CD}"/>
              </a:ext>
            </a:extLst>
          </p:cNvPr>
          <p:cNvCxnSpPr>
            <a:cxnSpLocks/>
          </p:cNvCxnSpPr>
          <p:nvPr/>
        </p:nvCxnSpPr>
        <p:spPr>
          <a:xfrm>
            <a:off x="2133375" y="5355185"/>
            <a:ext cx="713021"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1CAC4A-3276-F56D-4B56-BFA4C0A8473C}"/>
                  </a:ext>
                </a:extLst>
              </p:cNvPr>
              <p:cNvSpPr txBox="1"/>
              <p:nvPr/>
            </p:nvSpPr>
            <p:spPr>
              <a:xfrm>
                <a:off x="1000219" y="5170519"/>
                <a:ext cx="1206689" cy="369332"/>
              </a:xfrm>
              <a:prstGeom prst="rect">
                <a:avLst/>
              </a:prstGeom>
              <a:noFill/>
            </p:spPr>
            <p:txBody>
              <a:bodyPr wrap="square" lIns="0" tIns="0" rIns="0" bIns="0" rtlCol="0">
                <a:spAutoFit/>
              </a:bodyPr>
              <a:lstStyle/>
              <a:p>
                <a:r>
                  <a:rPr lang="en-US" sz="2400" b="0" dirty="0">
                    <a:latin typeface="PT Serif" panose="020A0603040505020204" pitchFamily="18" charset="77"/>
                  </a:rPr>
                  <a:t>Input </a:t>
                </a:r>
                <a14:m>
                  <m:oMath xmlns:m="http://schemas.openxmlformats.org/officeDocument/2006/math">
                    <m:r>
                      <a:rPr lang="en-US" sz="2400" b="0" i="1" smtClean="0">
                        <a:latin typeface="Cambria Math" panose="02040503050406030204" pitchFamily="18" charset="0"/>
                      </a:rPr>
                      <m:t>𝑧</m:t>
                    </m:r>
                  </m:oMath>
                </a14:m>
                <a:endParaRPr lang="en-US" sz="2400" b="0" i="1" dirty="0">
                  <a:latin typeface="PT Serif" panose="020A0603040505020204" pitchFamily="18" charset="77"/>
                </a:endParaRPr>
              </a:p>
            </p:txBody>
          </p:sp>
        </mc:Choice>
        <mc:Fallback xmlns="">
          <p:sp>
            <p:nvSpPr>
              <p:cNvPr id="22" name="TextBox 21">
                <a:extLst>
                  <a:ext uri="{FF2B5EF4-FFF2-40B4-BE49-F238E27FC236}">
                    <a16:creationId xmlns:a16="http://schemas.microsoft.com/office/drawing/2014/main" id="{751CAC4A-3276-F56D-4B56-BFA4C0A8473C}"/>
                  </a:ext>
                </a:extLst>
              </p:cNvPr>
              <p:cNvSpPr txBox="1">
                <a:spLocks noRot="1" noChangeAspect="1" noMove="1" noResize="1" noEditPoints="1" noAdjustHandles="1" noChangeArrowheads="1" noChangeShapeType="1" noTextEdit="1"/>
              </p:cNvSpPr>
              <p:nvPr/>
            </p:nvSpPr>
            <p:spPr>
              <a:xfrm>
                <a:off x="1000219" y="5170519"/>
                <a:ext cx="1206689" cy="369332"/>
              </a:xfrm>
              <a:prstGeom prst="rect">
                <a:avLst/>
              </a:prstGeom>
              <a:blipFill>
                <a:blip r:embed="rId15"/>
                <a:stretch>
                  <a:fillRect l="-15625" t="-26667" b="-46667"/>
                </a:stretch>
              </a:blipFill>
            </p:spPr>
            <p:txBody>
              <a:bodyPr/>
              <a:lstStyle/>
              <a:p>
                <a:r>
                  <a:rPr lang="en-US">
                    <a:noFill/>
                  </a:rPr>
                  <a:t> </a:t>
                </a:r>
              </a:p>
            </p:txBody>
          </p:sp>
        </mc:Fallback>
      </mc:AlternateContent>
    </p:spTree>
    <p:extLst>
      <p:ext uri="{BB962C8B-B14F-4D97-AF65-F5344CB8AC3E}">
        <p14:creationId xmlns:p14="http://schemas.microsoft.com/office/powerpoint/2010/main" val="24471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P spid="8" grpId="0"/>
      <p:bldP spid="14" grpId="0" animBg="1"/>
      <p:bldP spid="15" grpId="0"/>
      <p:bldP spid="17"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E060D24-9C71-F6D3-BB04-030C3CE4FB3F}"/>
                  </a:ext>
                </a:extLst>
              </p:cNvPr>
              <p:cNvSpPr>
                <a:spLocks noGrp="1"/>
              </p:cNvSpPr>
              <p:nvPr>
                <p:ph idx="1"/>
              </p:nvPr>
            </p:nvSpPr>
            <p:spPr>
              <a:xfrm>
                <a:off x="297872" y="1274015"/>
                <a:ext cx="10515600" cy="4351338"/>
              </a:xfrm>
            </p:spPr>
            <p:txBody>
              <a:bodyPr/>
              <a:lstStyle/>
              <a:p>
                <a:pPr marL="0" indent="0">
                  <a:buNone/>
                </a:pPr>
                <a:r>
                  <a:rPr lang="en-US" dirty="0">
                    <a:latin typeface="PT Serif" panose="020A0603040505020204" pitchFamily="18" charset="77"/>
                  </a:rPr>
                  <a:t>Probability that the tracer gets </a:t>
                </a:r>
                <a14:m>
                  <m:oMath xmlns:m="http://schemas.openxmlformats.org/officeDocument/2006/math">
                    <m:r>
                      <a:rPr lang="en-US" b="0" i="1" smtClean="0">
                        <a:latin typeface="Cambria Math" panose="02040503050406030204" pitchFamily="18" charset="0"/>
                      </a:rPr>
                      <m:t>𝐸</m:t>
                    </m:r>
                  </m:oMath>
                </a14:m>
                <a:r>
                  <a:rPr lang="en-US" dirty="0">
                    <a:latin typeface="PT Serif" panose="020A0603040505020204" pitchFamily="18" charset="77"/>
                  </a:rPr>
                  <a:t> to output not </a:t>
                </a:r>
                <a14:m>
                  <m:oMath xmlns:m="http://schemas.openxmlformats.org/officeDocument/2006/math">
                    <m:r>
                      <a:rPr lang="en-US" sz="2800" b="0" i="1" smtClean="0">
                        <a:latin typeface="Cambria Math" panose="02040503050406030204" pitchFamily="18" charset="0"/>
                      </a:rPr>
                      <m:t>⊥</m:t>
                    </m:r>
                  </m:oMath>
                </a14:m>
                <a:r>
                  <a:rPr lang="en-US" dirty="0">
                    <a:latin typeface="PT Serif" panose="020A0603040505020204" pitchFamily="18" charset="77"/>
                  </a:rPr>
                  <a:t> :</a:t>
                </a:r>
              </a:p>
            </p:txBody>
          </p:sp>
        </mc:Choice>
        <mc:Fallback xmlns="">
          <p:sp>
            <p:nvSpPr>
              <p:cNvPr id="7" name="Content Placeholder 2">
                <a:extLst>
                  <a:ext uri="{FF2B5EF4-FFF2-40B4-BE49-F238E27FC236}">
                    <a16:creationId xmlns:a16="http://schemas.microsoft.com/office/drawing/2014/main" id="{6E060D24-9C71-F6D3-BB04-030C3CE4FB3F}"/>
                  </a:ext>
                </a:extLst>
              </p:cNvPr>
              <p:cNvSpPr>
                <a:spLocks noGrp="1" noRot="1" noChangeAspect="1" noMove="1" noResize="1" noEditPoints="1" noAdjustHandles="1" noChangeArrowheads="1" noChangeShapeType="1" noTextEdit="1"/>
              </p:cNvSpPr>
              <p:nvPr>
                <p:ph idx="1"/>
              </p:nvPr>
            </p:nvSpPr>
            <p:spPr>
              <a:xfrm>
                <a:off x="297872" y="1274015"/>
                <a:ext cx="10515600" cy="4351338"/>
              </a:xfrm>
              <a:blipFill>
                <a:blip r:embed="rId3"/>
                <a:stretch>
                  <a:fillRect l="-1206" t="-2326"/>
                </a:stretch>
              </a:blipFill>
            </p:spPr>
            <p:txBody>
              <a:bodyPr/>
              <a:lstStyle/>
              <a:p>
                <a:r>
                  <a:rPr lang="en-US">
                    <a:noFill/>
                  </a:rPr>
                  <a:t> </a:t>
                </a:r>
              </a:p>
            </p:txBody>
          </p:sp>
        </mc:Fallback>
      </mc:AlternateContent>
      <p:pic>
        <p:nvPicPr>
          <p:cNvPr id="19" name="Picture 18" descr="A number of mathematical equations&#10;&#10;Description automatically generated with medium confidence">
            <a:extLst>
              <a:ext uri="{FF2B5EF4-FFF2-40B4-BE49-F238E27FC236}">
                <a16:creationId xmlns:a16="http://schemas.microsoft.com/office/drawing/2014/main" id="{083ED40F-EA0E-04E7-F3D7-0C88281E786F}"/>
              </a:ext>
            </a:extLst>
          </p:cNvPr>
          <p:cNvPicPr>
            <a:picLocks noChangeAspect="1"/>
          </p:cNvPicPr>
          <p:nvPr/>
        </p:nvPicPr>
        <p:blipFill>
          <a:blip r:embed="rId4"/>
          <a:stretch>
            <a:fillRect/>
          </a:stretch>
        </p:blipFill>
        <p:spPr>
          <a:xfrm>
            <a:off x="3257149" y="1946886"/>
            <a:ext cx="1304483" cy="1616002"/>
          </a:xfrm>
          <a:prstGeom prst="rect">
            <a:avLst/>
          </a:prstGeom>
        </p:spPr>
      </p:pic>
      <mc:AlternateContent xmlns:mc="http://schemas.openxmlformats.org/markup-compatibility/2006" xmlns:a14="http://schemas.microsoft.com/office/drawing/2010/main">
        <mc:Choice Requires="a14">
          <p:sp>
            <p:nvSpPr>
              <p:cNvPr id="2" name="Rounded Rectangular Callout 1">
                <a:extLst>
                  <a:ext uri="{FF2B5EF4-FFF2-40B4-BE49-F238E27FC236}">
                    <a16:creationId xmlns:a16="http://schemas.microsoft.com/office/drawing/2014/main" id="{289025E8-4976-4741-70F4-47A16401FABE}"/>
                  </a:ext>
                </a:extLst>
              </p:cNvPr>
              <p:cNvSpPr/>
              <p:nvPr/>
            </p:nvSpPr>
            <p:spPr>
              <a:xfrm>
                <a:off x="6705600" y="2938658"/>
                <a:ext cx="4107872" cy="808001"/>
              </a:xfrm>
              <a:prstGeom prst="wedgeRoundRectCallout">
                <a:avLst>
                  <a:gd name="adj1" fmla="val -103106"/>
                  <a:gd name="adj2" fmla="val -2442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Choose any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𝑓</m:t>
                    </m:r>
                  </m:oMath>
                </a14:m>
                <a:r>
                  <a:rPr lang="en-US" sz="2400" dirty="0">
                    <a:latin typeface="PT Serif" panose="020A0603040505020204" pitchFamily="18" charset="77"/>
                  </a:rPr>
                  <a:t> parties from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endParaRPr lang="en-US" sz="2400" dirty="0">
                  <a:latin typeface="PT Serif" panose="020A0603040505020204" pitchFamily="18" charset="77"/>
                </a:endParaRPr>
              </a:p>
            </p:txBody>
          </p:sp>
        </mc:Choice>
        <mc:Fallback xmlns="">
          <p:sp>
            <p:nvSpPr>
              <p:cNvPr id="2" name="Rounded Rectangular Callout 1">
                <a:extLst>
                  <a:ext uri="{FF2B5EF4-FFF2-40B4-BE49-F238E27FC236}">
                    <a16:creationId xmlns:a16="http://schemas.microsoft.com/office/drawing/2014/main" id="{289025E8-4976-4741-70F4-47A16401FABE}"/>
                  </a:ext>
                </a:extLst>
              </p:cNvPr>
              <p:cNvSpPr>
                <a:spLocks noRot="1" noChangeAspect="1" noMove="1" noResize="1" noEditPoints="1" noAdjustHandles="1" noChangeArrowheads="1" noChangeShapeType="1" noTextEdit="1"/>
              </p:cNvSpPr>
              <p:nvPr/>
            </p:nvSpPr>
            <p:spPr>
              <a:xfrm>
                <a:off x="6705600" y="2938658"/>
                <a:ext cx="4107872" cy="808001"/>
              </a:xfrm>
              <a:prstGeom prst="wedgeRoundRectCallout">
                <a:avLst>
                  <a:gd name="adj1" fmla="val -103106"/>
                  <a:gd name="adj2" fmla="val -24426"/>
                  <a:gd name="adj3" fmla="val 16667"/>
                </a:avLst>
              </a:prstGeom>
              <a:blipFill>
                <a:blip r:embed="rId5"/>
                <a:stretch>
                  <a:fillRect t="-4478"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2588568F-851C-40D3-E9B0-81432BB0B7E5}"/>
                  </a:ext>
                </a:extLst>
              </p:cNvPr>
              <p:cNvSpPr/>
              <p:nvPr/>
            </p:nvSpPr>
            <p:spPr>
              <a:xfrm>
                <a:off x="6705600" y="1886107"/>
                <a:ext cx="4107872" cy="808001"/>
              </a:xfrm>
              <a:prstGeom prst="wedgeRoundRectCallout">
                <a:avLst>
                  <a:gd name="adj1" fmla="val -103668"/>
                  <a:gd name="adj2" fmla="val 1165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Choose any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𝑓</m:t>
                    </m:r>
                  </m:oMath>
                </a14:m>
                <a:r>
                  <a:rPr lang="en-US" sz="2400" dirty="0">
                    <a:latin typeface="PT Serif" panose="020A0603040505020204" pitchFamily="18" charset="77"/>
                  </a:rPr>
                  <a:t> parties from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𝑓</m:t>
                    </m:r>
                  </m:oMath>
                </a14:m>
                <a:r>
                  <a:rPr lang="en-US" sz="2400" dirty="0">
                    <a:latin typeface="PT Serif" panose="020A0603040505020204" pitchFamily="18" charset="77"/>
                  </a:rPr>
                  <a:t> parties not in </a:t>
                </a:r>
                <a14:m>
                  <m:oMath xmlns:m="http://schemas.openxmlformats.org/officeDocument/2006/math">
                    <m:r>
                      <a:rPr lang="en-US" sz="2400" i="1">
                        <a:latin typeface="Cambria Math" panose="02040503050406030204" pitchFamily="18" charset="0"/>
                        <a:ea typeface="Cambria Math" panose="02040503050406030204" pitchFamily="18" charset="0"/>
                      </a:rPr>
                      <m:t>𝒥</m:t>
                    </m:r>
                  </m:oMath>
                </a14:m>
                <a:endParaRPr lang="en-US" sz="2400" dirty="0">
                  <a:latin typeface="PT Serif" panose="020A0603040505020204" pitchFamily="18" charset="77"/>
                </a:endParaRPr>
              </a:p>
            </p:txBody>
          </p:sp>
        </mc:Choice>
        <mc:Fallback xmlns="">
          <p:sp>
            <p:nvSpPr>
              <p:cNvPr id="4" name="Rounded Rectangular Callout 3">
                <a:extLst>
                  <a:ext uri="{FF2B5EF4-FFF2-40B4-BE49-F238E27FC236}">
                    <a16:creationId xmlns:a16="http://schemas.microsoft.com/office/drawing/2014/main" id="{2588568F-851C-40D3-E9B0-81432BB0B7E5}"/>
                  </a:ext>
                </a:extLst>
              </p:cNvPr>
              <p:cNvSpPr>
                <a:spLocks noRot="1" noChangeAspect="1" noMove="1" noResize="1" noEditPoints="1" noAdjustHandles="1" noChangeArrowheads="1" noChangeShapeType="1" noTextEdit="1"/>
              </p:cNvSpPr>
              <p:nvPr/>
            </p:nvSpPr>
            <p:spPr>
              <a:xfrm>
                <a:off x="6705600" y="1886107"/>
                <a:ext cx="4107872" cy="808001"/>
              </a:xfrm>
              <a:prstGeom prst="wedgeRoundRectCallout">
                <a:avLst>
                  <a:gd name="adj1" fmla="val -103668"/>
                  <a:gd name="adj2" fmla="val 11656"/>
                  <a:gd name="adj3" fmla="val 16667"/>
                </a:avLst>
              </a:prstGeom>
              <a:blipFill>
                <a:blip r:embed="rId6"/>
                <a:stretch>
                  <a:fillRect t="-4478"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688B0E-B0C7-9C4C-1F0D-713FD8D5D5A7}"/>
                  </a:ext>
                </a:extLst>
              </p:cNvPr>
              <p:cNvSpPr txBox="1"/>
              <p:nvPr/>
            </p:nvSpPr>
            <p:spPr>
              <a:xfrm>
                <a:off x="2464153" y="4688089"/>
                <a:ext cx="6183038" cy="1355179"/>
              </a:xfrm>
              <a:prstGeom prst="rect">
                <a:avLst/>
              </a:prstGeom>
              <a:noFill/>
            </p:spPr>
            <p:txBody>
              <a:bodyPr wrap="square" rtlCol="0">
                <a:spAutoFit/>
              </a:bodyPr>
              <a:lstStyle/>
              <a:p>
                <a:pPr algn="ctr"/>
                <a:r>
                  <a:rPr lang="en-US" sz="2400" dirty="0">
                    <a:solidFill>
                      <a:schemeClr val="accent2">
                        <a:lumMod val="75000"/>
                      </a:schemeClr>
                    </a:solidFill>
                    <a:latin typeface="PT Serif" panose="020A0603040505020204" pitchFamily="18" charset="77"/>
                  </a:rPr>
                  <a:t>For </a:t>
                </a:r>
                <a14:m>
                  <m:oMath xmlns:m="http://schemas.openxmlformats.org/officeDocument/2006/math">
                    <m:r>
                      <a:rPr lang="en-US" sz="2400" b="0" i="1" smtClean="0">
                        <a:solidFill>
                          <a:schemeClr val="accent2">
                            <a:lumMod val="75000"/>
                          </a:schemeClr>
                        </a:solidFill>
                        <a:latin typeface="Cambria Math" panose="02040503050406030204" pitchFamily="18" charset="0"/>
                      </a:rPr>
                      <m:t>𝑡</m:t>
                    </m:r>
                    <m:r>
                      <a:rPr lang="en-US" sz="2400" b="0" i="1" smtClean="0">
                        <a:solidFill>
                          <a:schemeClr val="accent2">
                            <a:lumMod val="75000"/>
                          </a:schemeClr>
                        </a:solidFill>
                        <a:latin typeface="Cambria Math" panose="02040503050406030204" pitchFamily="18" charset="0"/>
                      </a:rPr>
                      <m:t>= </m:t>
                    </m:r>
                    <m:f>
                      <m:fPr>
                        <m:ctrlPr>
                          <a:rPr lang="en-US" sz="2400" b="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2</m:t>
                        </m:r>
                        <m:r>
                          <a:rPr lang="en-US" sz="2400" b="0" i="1" smtClean="0">
                            <a:solidFill>
                              <a:schemeClr val="accent2">
                                <a:lumMod val="75000"/>
                              </a:schemeClr>
                            </a:solidFill>
                            <a:latin typeface="Cambria Math" panose="02040503050406030204" pitchFamily="18" charset="0"/>
                          </a:rPr>
                          <m:t>𝑛</m:t>
                        </m:r>
                      </m:num>
                      <m:den>
                        <m:r>
                          <a:rPr lang="en-US" sz="2400" b="0" i="1" smtClean="0">
                            <a:solidFill>
                              <a:schemeClr val="accent2">
                                <a:lumMod val="75000"/>
                              </a:schemeClr>
                            </a:solidFill>
                            <a:latin typeface="Cambria Math" panose="02040503050406030204" pitchFamily="18" charset="0"/>
                          </a:rPr>
                          <m:t>3</m:t>
                        </m:r>
                      </m:den>
                    </m:f>
                  </m:oMath>
                </a14:m>
                <a:r>
                  <a:rPr lang="en-US" sz="2400" dirty="0">
                    <a:solidFill>
                      <a:schemeClr val="accent2">
                        <a:lumMod val="75000"/>
                      </a:schemeClr>
                    </a:solidFill>
                    <a:latin typeface="PT Serif" panose="020A0603040505020204" pitchFamily="18" charset="77"/>
                  </a:rPr>
                  <a:t> and </a:t>
                </a:r>
                <a14:m>
                  <m:oMath xmlns:m="http://schemas.openxmlformats.org/officeDocument/2006/math">
                    <m:r>
                      <a:rPr lang="en-US" sz="2400" b="0" i="1" smtClean="0">
                        <a:solidFill>
                          <a:schemeClr val="accent2">
                            <a:lumMod val="75000"/>
                          </a:schemeClr>
                        </a:solidFill>
                        <a:latin typeface="Cambria Math" panose="02040503050406030204" pitchFamily="18" charset="0"/>
                      </a:rPr>
                      <m:t>𝑓</m:t>
                    </m:r>
                    <m:r>
                      <a:rPr lang="en-US" sz="2400" b="0" i="0" smtClean="0">
                        <a:solidFill>
                          <a:schemeClr val="accent2">
                            <a:lumMod val="75000"/>
                          </a:schemeClr>
                        </a:solidFill>
                        <a:latin typeface="Cambria Math" panose="02040503050406030204" pitchFamily="18" charset="0"/>
                      </a:rPr>
                      <m:t>=</m:t>
                    </m:r>
                    <m:f>
                      <m:fPr>
                        <m:ctrlPr>
                          <a:rPr lang="en-US" sz="240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𝑛</m:t>
                        </m:r>
                      </m:num>
                      <m:den>
                        <m:r>
                          <a:rPr lang="en-US" sz="2400" b="0" i="1" smtClean="0">
                            <a:solidFill>
                              <a:schemeClr val="accent2">
                                <a:lumMod val="75000"/>
                              </a:schemeClr>
                            </a:solidFill>
                            <a:latin typeface="Cambria Math" panose="02040503050406030204" pitchFamily="18" charset="0"/>
                          </a:rPr>
                          <m:t>3</m:t>
                        </m:r>
                      </m:den>
                    </m:f>
                    <m:r>
                      <a:rPr lang="en-US" sz="2400" b="0" i="0" smtClean="0">
                        <a:solidFill>
                          <a:schemeClr val="accent2">
                            <a:lumMod val="75000"/>
                          </a:schemeClr>
                        </a:solidFill>
                        <a:latin typeface="Cambria Math" panose="02040503050406030204" pitchFamily="18" charset="0"/>
                      </a:rPr>
                      <m:t> , </m:t>
                    </m:r>
                  </m:oMath>
                </a14:m>
                <a:r>
                  <a:rPr lang="en-US" sz="2400" dirty="0">
                    <a:solidFill>
                      <a:schemeClr val="accent2">
                        <a:lumMod val="75000"/>
                      </a:schemeClr>
                    </a:solidFill>
                    <a:latin typeface="PT Serif" panose="020A0603040505020204" pitchFamily="18" charset="77"/>
                  </a:rPr>
                  <a:t> this is Negligible</a:t>
                </a:r>
              </a:p>
              <a:p>
                <a:pPr algn="ctr"/>
                <a:endParaRPr lang="en-US" sz="2400" dirty="0">
                  <a:solidFill>
                    <a:schemeClr val="accent2">
                      <a:lumMod val="75000"/>
                    </a:schemeClr>
                  </a:solidFill>
                  <a:latin typeface="PT Serif" panose="020A0603040505020204" pitchFamily="18" charset="77"/>
                </a:endParaRPr>
              </a:p>
              <a:p>
                <a:pPr algn="ctr"/>
                <a:r>
                  <a:rPr lang="en-US" sz="2400" dirty="0">
                    <a:solidFill>
                      <a:schemeClr val="accent2">
                        <a:lumMod val="75000"/>
                      </a:schemeClr>
                    </a:solidFill>
                    <a:latin typeface="PT Serif" panose="020A0603040505020204" pitchFamily="18" charset="77"/>
                  </a:rPr>
                  <a:t>⇒  Tracer cannot get box E to work</a:t>
                </a:r>
              </a:p>
            </p:txBody>
          </p:sp>
        </mc:Choice>
        <mc:Fallback xmlns="">
          <p:sp>
            <p:nvSpPr>
              <p:cNvPr id="5" name="TextBox 4">
                <a:extLst>
                  <a:ext uri="{FF2B5EF4-FFF2-40B4-BE49-F238E27FC236}">
                    <a16:creationId xmlns:a16="http://schemas.microsoft.com/office/drawing/2014/main" id="{F5688B0E-B0C7-9C4C-1F0D-713FD8D5D5A7}"/>
                  </a:ext>
                </a:extLst>
              </p:cNvPr>
              <p:cNvSpPr txBox="1">
                <a:spLocks noRot="1" noChangeAspect="1" noMove="1" noResize="1" noEditPoints="1" noAdjustHandles="1" noChangeArrowheads="1" noChangeShapeType="1" noTextEdit="1"/>
              </p:cNvSpPr>
              <p:nvPr/>
            </p:nvSpPr>
            <p:spPr>
              <a:xfrm>
                <a:off x="2464153" y="4688089"/>
                <a:ext cx="6183038" cy="1355179"/>
              </a:xfrm>
              <a:prstGeom prst="rect">
                <a:avLst/>
              </a:prstGeom>
              <a:blipFill>
                <a:blip r:embed="rId7"/>
                <a:stretch>
                  <a:fillRect b="-9346"/>
                </a:stretch>
              </a:blipFill>
            </p:spPr>
            <p:txBody>
              <a:bodyPr/>
              <a:lstStyle/>
              <a:p>
                <a:r>
                  <a:rPr lang="en-US">
                    <a:noFill/>
                  </a:rPr>
                  <a:t> </a:t>
                </a:r>
              </a:p>
            </p:txBody>
          </p:sp>
        </mc:Fallback>
      </mc:AlternateContent>
      <p:pic>
        <p:nvPicPr>
          <p:cNvPr id="10" name="Google Shape;1009;p67">
            <a:extLst>
              <a:ext uri="{FF2B5EF4-FFF2-40B4-BE49-F238E27FC236}">
                <a16:creationId xmlns:a16="http://schemas.microsoft.com/office/drawing/2014/main" id="{C49A884E-6B57-9589-9CA7-CBA6EB39DF72}"/>
              </a:ext>
            </a:extLst>
          </p:cNvPr>
          <p:cNvPicPr preferRelativeResize="0"/>
          <p:nvPr/>
        </p:nvPicPr>
        <p:blipFill>
          <a:blip r:embed="rId8">
            <a:alphaModFix/>
          </a:blip>
          <a:stretch>
            <a:fillRect/>
          </a:stretch>
        </p:blipFill>
        <p:spPr>
          <a:xfrm>
            <a:off x="8795238" y="5068147"/>
            <a:ext cx="599700" cy="595062"/>
          </a:xfrm>
          <a:prstGeom prst="rect">
            <a:avLst/>
          </a:prstGeom>
          <a:noFill/>
          <a:ln>
            <a:noFill/>
          </a:ln>
        </p:spPr>
      </p:pic>
      <p:sp>
        <p:nvSpPr>
          <p:cNvPr id="6" name="Title 1">
            <a:extLst>
              <a:ext uri="{FF2B5EF4-FFF2-40B4-BE49-F238E27FC236}">
                <a16:creationId xmlns:a16="http://schemas.microsoft.com/office/drawing/2014/main" id="{C1931ADC-5734-D5D5-BA8F-6D347750A71D}"/>
              </a:ext>
            </a:extLst>
          </p:cNvPr>
          <p:cNvSpPr>
            <a:spLocks noGrp="1"/>
          </p:cNvSpPr>
          <p:nvPr>
            <p:ph type="title"/>
          </p:nvPr>
        </p:nvSpPr>
        <p:spPr>
          <a:xfrm>
            <a:off x="261257" y="201839"/>
            <a:ext cx="11664579" cy="1266353"/>
          </a:xfrm>
        </p:spPr>
        <p:txBody>
          <a:bodyPr/>
          <a:lstStyle/>
          <a:p>
            <a:r>
              <a:rPr lang="en-US" dirty="0">
                <a:latin typeface="PT Serif" panose="020A0603040505020204" pitchFamily="18" charset="77"/>
              </a:rPr>
              <a:t>Standard Threshold VRFs are not traceable </a:t>
            </a:r>
          </a:p>
        </p:txBody>
      </p:sp>
    </p:spTree>
    <p:extLst>
      <p:ext uri="{BB962C8B-B14F-4D97-AF65-F5344CB8AC3E}">
        <p14:creationId xmlns:p14="http://schemas.microsoft.com/office/powerpoint/2010/main" val="27534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animBg="1"/>
      <p:bldP spid="4"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8DCD-0E95-20AC-413D-BC7AA65A8065}"/>
              </a:ext>
            </a:extLst>
          </p:cNvPr>
          <p:cNvSpPr>
            <a:spLocks noGrp="1"/>
          </p:cNvSpPr>
          <p:nvPr>
            <p:ph type="title"/>
          </p:nvPr>
        </p:nvSpPr>
        <p:spPr>
          <a:xfrm>
            <a:off x="416172" y="318233"/>
            <a:ext cx="10515600" cy="1325563"/>
          </a:xfrm>
        </p:spPr>
        <p:txBody>
          <a:bodyPr>
            <a:normAutofit/>
          </a:bodyPr>
          <a:lstStyle/>
          <a:p>
            <a:r>
              <a:rPr lang="en-US" dirty="0">
                <a:latin typeface="PT Serif" panose="020A0603040505020204" pitchFamily="18" charset="77"/>
              </a:rPr>
              <a:t>One-time </a:t>
            </a:r>
            <a:r>
              <a:rPr lang="en-US" dirty="0" err="1">
                <a:latin typeface="PT Serif" panose="020A0603040505020204" pitchFamily="18" charset="77"/>
              </a:rPr>
              <a:t>Paillier</a:t>
            </a:r>
            <a:r>
              <a:rPr lang="en-US" dirty="0">
                <a:latin typeface="PT Serif" panose="020A0603040505020204" pitchFamily="18" charset="77"/>
              </a:rPr>
              <a:t>-based Traceable VRF:</a:t>
            </a:r>
            <a:br>
              <a:rPr lang="en-US" dirty="0">
                <a:latin typeface="PT Serif" panose="020A0603040505020204" pitchFamily="18" charset="77"/>
              </a:rPr>
            </a:br>
            <a:r>
              <a:rPr lang="en-US" dirty="0">
                <a:latin typeface="PT Serif" panose="020A0603040505020204" pitchFamily="18" charset="77"/>
              </a:rPr>
              <a:t>Building Blocks</a:t>
            </a:r>
          </a:p>
        </p:txBody>
      </p:sp>
      <p:sp>
        <p:nvSpPr>
          <p:cNvPr id="5" name="Content Placeholder 4">
            <a:extLst>
              <a:ext uri="{FF2B5EF4-FFF2-40B4-BE49-F238E27FC236}">
                <a16:creationId xmlns:a16="http://schemas.microsoft.com/office/drawing/2014/main" id="{12F8B4C9-B914-0D93-329A-C518873144FF}"/>
              </a:ext>
            </a:extLst>
          </p:cNvPr>
          <p:cNvSpPr>
            <a:spLocks noGrp="1"/>
          </p:cNvSpPr>
          <p:nvPr>
            <p:ph idx="1"/>
          </p:nvPr>
        </p:nvSpPr>
        <p:spPr>
          <a:xfrm>
            <a:off x="838200" y="1956165"/>
            <a:ext cx="10515600" cy="2945669"/>
          </a:xfrm>
        </p:spPr>
        <p:txBody>
          <a:bodyPr>
            <a:normAutofit/>
          </a:bodyPr>
          <a:lstStyle/>
          <a:p>
            <a:pPr marL="0" indent="0" algn="ctr">
              <a:buNone/>
            </a:pPr>
            <a:r>
              <a:rPr lang="en-US" sz="3000" dirty="0">
                <a:latin typeface="PT Serif" panose="020A0603040505020204" pitchFamily="18" charset="77"/>
              </a:rPr>
              <a:t>Shamir-based Traceable Secret Sharing [BPR24]</a:t>
            </a:r>
          </a:p>
          <a:p>
            <a:pPr marL="0" indent="0" algn="ctr">
              <a:buNone/>
            </a:pPr>
            <a:endParaRPr lang="en-US" sz="3000" dirty="0">
              <a:latin typeface="PT Serif" panose="020A0603040505020204" pitchFamily="18" charset="77"/>
            </a:endParaRPr>
          </a:p>
          <a:p>
            <a:pPr marL="0" indent="0" algn="ctr">
              <a:buNone/>
            </a:pPr>
            <a:r>
              <a:rPr lang="en-US" sz="3000" dirty="0">
                <a:latin typeface="PT Serif" panose="020A0603040505020204" pitchFamily="18" charset="77"/>
              </a:rPr>
              <a:t>+</a:t>
            </a:r>
          </a:p>
          <a:p>
            <a:pPr algn="ctr"/>
            <a:endParaRPr lang="en-US" sz="3000" dirty="0">
              <a:latin typeface="PT Serif" panose="020A0603040505020204" pitchFamily="18" charset="77"/>
            </a:endParaRPr>
          </a:p>
          <a:p>
            <a:pPr marL="0" indent="0" algn="ctr">
              <a:buNone/>
            </a:pPr>
            <a:r>
              <a:rPr lang="en-US" sz="3000" dirty="0" err="1">
                <a:latin typeface="PT Serif" panose="020A0603040505020204" pitchFamily="18" charset="77"/>
              </a:rPr>
              <a:t>Paillier</a:t>
            </a:r>
            <a:r>
              <a:rPr lang="en-US" sz="3000" dirty="0">
                <a:latin typeface="PT Serif" panose="020A0603040505020204" pitchFamily="18" charset="77"/>
              </a:rPr>
              <a:t>-based VRF</a:t>
            </a:r>
          </a:p>
          <a:p>
            <a:pPr marL="0" indent="0" algn="ctr">
              <a:buNone/>
            </a:pPr>
            <a:endParaRPr lang="en-US" sz="3000" dirty="0">
              <a:latin typeface="PT Serif" panose="020A0603040505020204" pitchFamily="18" charset="77"/>
            </a:endParaRPr>
          </a:p>
        </p:txBody>
      </p:sp>
      <p:sp>
        <p:nvSpPr>
          <p:cNvPr id="6" name="Round Diagonal Corner Rectangle 5">
            <a:extLst>
              <a:ext uri="{FF2B5EF4-FFF2-40B4-BE49-F238E27FC236}">
                <a16:creationId xmlns:a16="http://schemas.microsoft.com/office/drawing/2014/main" id="{BB09E54B-DB21-9DD1-06A9-2665A26FE004}"/>
              </a:ext>
            </a:extLst>
          </p:cNvPr>
          <p:cNvSpPr/>
          <p:nvPr/>
        </p:nvSpPr>
        <p:spPr>
          <a:xfrm>
            <a:off x="1919240" y="1735783"/>
            <a:ext cx="8327761" cy="906187"/>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36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E1BFA1B6-4B8D-1695-DF83-B22FCFFA89C8}"/>
                  </a:ext>
                </a:extLst>
              </p:cNvPr>
              <p:cNvSpPr/>
              <p:nvPr/>
            </p:nvSpPr>
            <p:spPr>
              <a:xfrm>
                <a:off x="2846396" y="4710156"/>
                <a:ext cx="8654438" cy="1975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latin typeface="PT Serif" panose="020A0603040505020204" pitchFamily="18" charset="77"/>
                  </a:rPr>
                  <a:t> If   </a:t>
                </a:r>
                <a14:m>
                  <m:oMath xmlns:m="http://schemas.openxmlformats.org/officeDocument/2006/math">
                    <m:r>
                      <a:rPr lang="en-US" sz="2500" b="0" i="1" smtClean="0">
                        <a:latin typeface="Cambria Math" panose="02040503050406030204" pitchFamily="18" charset="0"/>
                      </a:rPr>
                      <m:t>𝑇</m:t>
                    </m:r>
                    <m:r>
                      <a:rPr lang="en-US" sz="2500" b="0" i="1" smtClean="0">
                        <a:latin typeface="Cambria Math" panose="02040503050406030204" pitchFamily="18" charset="0"/>
                      </a:rPr>
                      <m:t>∩</m:t>
                    </m:r>
                    <m:r>
                      <a:rPr lang="en-US" sz="2500" i="1" smtClean="0">
                        <a:latin typeface="Cambria Math" panose="02040503050406030204" pitchFamily="18" charset="0"/>
                        <a:ea typeface="Cambria Math" panose="02040503050406030204" pitchFamily="18" charset="0"/>
                      </a:rPr>
                      <m:t>𝒥</m:t>
                    </m:r>
                    <m:r>
                      <a:rPr lang="en-US" sz="2500" b="0" i="1" smtClean="0">
                        <a:latin typeface="Cambria Math" panose="02040503050406030204" pitchFamily="18" charset="0"/>
                        <a:ea typeface="Cambria Math" panose="02040503050406030204" pitchFamily="18" charset="0"/>
                      </a:rPr>
                      <m:t>≠</m:t>
                    </m:r>
                    <m:r>
                      <a:rPr lang="en-US" sz="2500" b="0" i="1" smtClean="0">
                        <a:latin typeface="Cambria Math" panose="02040503050406030204" pitchFamily="18" charset="0"/>
                        <a:ea typeface="Cambria Math" panose="02040503050406030204" pitchFamily="18" charset="0"/>
                      </a:rPr>
                      <m:t>𝜙</m:t>
                    </m:r>
                  </m:oMath>
                </a14:m>
                <a:r>
                  <a:rPr lang="en-US" sz="2500" dirty="0">
                    <a:latin typeface="PT Serif" panose="020A0603040505020204" pitchFamily="18" charset="77"/>
                  </a:rPr>
                  <a:t> :</a:t>
                </a:r>
              </a:p>
              <a:p>
                <a:r>
                  <a:rPr lang="en-US" sz="2500" dirty="0">
                    <a:latin typeface="PT Serif" panose="020A0603040505020204" pitchFamily="18" charset="77"/>
                  </a:rPr>
                  <a:t>          </a:t>
                </a:r>
                <a:r>
                  <a:rPr lang="en-US" sz="2400" dirty="0">
                    <a:latin typeface="PT Serif" panose="020A0603040505020204" pitchFamily="18" charset="77"/>
                  </a:rPr>
                  <a:t>Output </a:t>
                </a:r>
                <a14:m>
                  <m:oMath xmlns:m="http://schemas.openxmlformats.org/officeDocument/2006/math">
                    <m:r>
                      <a:rPr lang="en-US" sz="2400" b="0" i="1" smtClean="0">
                        <a:latin typeface="Cambria Math" panose="02040503050406030204" pitchFamily="18" charset="0"/>
                      </a:rPr>
                      <m:t>⊥</m:t>
                    </m:r>
                  </m:oMath>
                </a14:m>
                <a:endParaRPr lang="en-US" sz="2500" b="0" dirty="0">
                  <a:latin typeface="PT Serif" panose="020A0603040505020204" pitchFamily="18" charset="77"/>
                </a:endParaRPr>
              </a:p>
              <a:p>
                <a:r>
                  <a:rPr lang="en-US" sz="2500" dirty="0">
                    <a:latin typeface="PT Serif" panose="020A0603040505020204" pitchFamily="18" charset="77"/>
                  </a:rPr>
                  <a:t> Otherwise:</a:t>
                </a:r>
              </a:p>
              <a:p>
                <a:r>
                  <a:rPr lang="en-US" sz="2500" dirty="0">
                    <a:latin typeface="PT Serif" panose="020A0603040505020204" pitchFamily="18" charset="77"/>
                  </a:rPr>
                  <a:t>          </a:t>
                </a:r>
                <a:r>
                  <a:rPr lang="en-US" sz="2400" dirty="0">
                    <a:latin typeface="PT Serif" panose="020A0603040505020204" pitchFamily="18" charset="77"/>
                  </a:rPr>
                  <a:t>Output Combine(</a:t>
                </a:r>
                <a14:m>
                  <m:oMath xmlns:m="http://schemas.openxmlformats.org/officeDocument/2006/math">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𝐸𝑣𝑎𝑙</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 </m:t>
                            </m:r>
                            <m:r>
                              <a:rPr lang="en-US" sz="2400" b="0" i="1" smtClean="0">
                                <a:latin typeface="Cambria Math" panose="02040503050406030204" pitchFamily="18" charset="0"/>
                              </a:rPr>
                              <m:t>𝑣𝑘</m:t>
                            </m:r>
                            <m:r>
                              <a:rPr lang="en-US" sz="2400" b="0" i="1" smtClean="0">
                                <a:latin typeface="Cambria Math" panose="02040503050406030204" pitchFamily="18" charset="0"/>
                              </a:rPr>
                              <m:t> , </m:t>
                            </m:r>
                            <m:r>
                              <a:rPr lang="en-US" sz="2400" b="0" i="1" smtClean="0">
                                <a:latin typeface="Cambria Math" panose="02040503050406030204" pitchFamily="18" charset="0"/>
                              </a:rPr>
                              <m:t>𝑧</m:t>
                            </m:r>
                            <m:r>
                              <a:rPr lang="en-US" sz="2400" b="0" i="1" smtClean="0">
                                <a:latin typeface="Cambria Math" panose="02040503050406030204" pitchFamily="18" charset="0"/>
                              </a:rPr>
                              <m:t>)</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𝒥</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US" sz="2400" b="0" i="1" smtClean="0">
                            <a:latin typeface="Cambria Math" panose="02040503050406030204" pitchFamily="18" charset="0"/>
                          </a:rPr>
                          <m:t>𝑇</m:t>
                        </m:r>
                      </m:sub>
                    </m:sSub>
                  </m:oMath>
                </a14:m>
                <a:r>
                  <a:rPr lang="en-US" sz="2400" dirty="0">
                    <a:latin typeface="PT Serif" panose="020A0603040505020204" pitchFamily="18" charset="77"/>
                  </a:rPr>
                  <a:t> )</a:t>
                </a:r>
              </a:p>
            </p:txBody>
          </p:sp>
        </mc:Choice>
        <mc:Fallback xmlns="">
          <p:sp>
            <p:nvSpPr>
              <p:cNvPr id="30" name="Rounded Rectangle 29">
                <a:extLst>
                  <a:ext uri="{FF2B5EF4-FFF2-40B4-BE49-F238E27FC236}">
                    <a16:creationId xmlns:a16="http://schemas.microsoft.com/office/drawing/2014/main" id="{E1BFA1B6-4B8D-1695-DF83-B22FCFFA89C8}"/>
                  </a:ext>
                </a:extLst>
              </p:cNvPr>
              <p:cNvSpPr>
                <a:spLocks noRot="1" noChangeAspect="1" noMove="1" noResize="1" noEditPoints="1" noAdjustHandles="1" noChangeArrowheads="1" noChangeShapeType="1" noTextEdit="1"/>
              </p:cNvSpPr>
              <p:nvPr/>
            </p:nvSpPr>
            <p:spPr>
              <a:xfrm>
                <a:off x="2846396" y="4710156"/>
                <a:ext cx="8654438" cy="1975029"/>
              </a:xfrm>
              <a:prstGeom prst="round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BB58460-ADC7-4474-1273-BA650F157DF1}"/>
              </a:ext>
            </a:extLst>
          </p:cNvPr>
          <p:cNvSpPr>
            <a:spLocks noGrp="1"/>
          </p:cNvSpPr>
          <p:nvPr>
            <p:ph type="title"/>
          </p:nvPr>
        </p:nvSpPr>
        <p:spPr>
          <a:xfrm>
            <a:off x="297872" y="94960"/>
            <a:ext cx="11834950" cy="1325563"/>
          </a:xfrm>
        </p:spPr>
        <p:txBody>
          <a:bodyPr>
            <a:normAutofit/>
          </a:bodyPr>
          <a:lstStyle/>
          <a:p>
            <a:r>
              <a:rPr lang="en-US" sz="4000" dirty="0">
                <a:latin typeface="PT Serif" panose="020A0603040505020204" pitchFamily="18" charset="77"/>
              </a:rPr>
              <a:t>Shamir-based Traceable Secret Sharing [BPR24]</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3D5EA2E-A859-FC6E-3B89-F876922B1FF5}"/>
                  </a:ext>
                </a:extLst>
              </p:cNvPr>
              <p:cNvSpPr txBox="1">
                <a:spLocks/>
              </p:cNvSpPr>
              <p:nvPr/>
            </p:nvSpPr>
            <p:spPr>
              <a:xfrm>
                <a:off x="297872" y="118969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i="1" smtClean="0">
                        <a:latin typeface="Cambria Math" panose="02040503050406030204" pitchFamily="18" charset="0"/>
                      </a:rPr>
                      <m:t>𝑔</m:t>
                    </m:r>
                  </m:oMath>
                </a14:m>
                <a:r>
                  <a:rPr lang="en-US" dirty="0">
                    <a:latin typeface="PT Serif" panose="020A0603040505020204" pitchFamily="18" charset="77"/>
                  </a:rPr>
                  <a:t>: random polynomial of degree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−1</m:t>
                    </m:r>
                  </m:oMath>
                </a14:m>
                <a:r>
                  <a:rPr lang="en-US" dirty="0">
                    <a:latin typeface="PT Serif" panose="020A0603040505020204" pitchFamily="18" charset="77"/>
                  </a:rPr>
                  <a:t>  s</a:t>
                </a:r>
                <a:r>
                  <a:rPr lang="en-US" dirty="0" err="1">
                    <a:latin typeface="PT Serif" panose="020A0603040505020204" pitchFamily="18" charset="77"/>
                  </a:rPr>
                  <a:t>.t.</a:t>
                </a:r>
                <a:r>
                  <a:rPr lang="en-US" dirty="0">
                    <a:latin typeface="PT Serif" panose="020A0603040505020204" pitchFamily="18" charset="77"/>
                  </a:rPr>
                  <a:t>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a:latin typeface="Cambria Math" panose="02040503050406030204" pitchFamily="18" charset="0"/>
                          </a:rPr>
                          <m:t>0</m:t>
                        </m:r>
                      </m:e>
                    </m:d>
                    <m:r>
                      <a:rPr lang="en-US">
                        <a:latin typeface="Cambria Math" panose="02040503050406030204" pitchFamily="18" charset="0"/>
                      </a:rPr>
                      <m:t>=</m:t>
                    </m:r>
                    <m:r>
                      <a:rPr lang="en-US" b="0" i="1" smtClean="0">
                        <a:latin typeface="Cambria Math" panose="02040503050406030204" pitchFamily="18" charset="0"/>
                      </a:rPr>
                      <m:t>𝑒𝑘</m:t>
                    </m:r>
                  </m:oMath>
                </a14:m>
                <a:endParaRPr lang="en-US" i="1" dirty="0">
                  <a:latin typeface="PT Serif" panose="020A0603040505020204" pitchFamily="18" charset="77"/>
                </a:endParaRPr>
              </a:p>
              <a:p>
                <a:pPr marL="0" indent="0">
                  <a:buNone/>
                </a:pPr>
                <a:r>
                  <a:rPr lang="en-US" dirty="0">
                    <a:latin typeface="PT Serif" panose="020A0603040505020204" pitchFamily="18" charset="77"/>
                  </a:rPr>
                  <a:t>Sample  </a:t>
                </a:r>
                <a14:m>
                  <m:oMath xmlns:m="http://schemas.openxmlformats.org/officeDocument/2006/math">
                    <m:sSub>
                      <m:sSubPr>
                        <m:ctrlPr>
                          <a:rPr lang="en-US" b="0" i="1" smtClean="0">
                            <a:solidFill>
                              <a:schemeClr val="accent4">
                                <a:lumMod val="75000"/>
                              </a:schemeClr>
                            </a:solidFill>
                            <a:latin typeface="Cambria Math" panose="02040503050406030204" pitchFamily="18" charset="0"/>
                          </a:rPr>
                        </m:ctrlPr>
                      </m:sSubPr>
                      <m:e>
                        <m:r>
                          <a:rPr lang="en-US" b="0" i="1" smtClean="0">
                            <a:solidFill>
                              <a:schemeClr val="accent4">
                                <a:lumMod val="75000"/>
                              </a:schemeClr>
                            </a:solidFill>
                            <a:latin typeface="Cambria Math" panose="02040503050406030204" pitchFamily="18" charset="0"/>
                          </a:rPr>
                          <m:t>𝑥</m:t>
                        </m:r>
                      </m:e>
                      <m:sub>
                        <m:r>
                          <a:rPr lang="en-US" b="0" i="1" smtClean="0">
                            <a:solidFill>
                              <a:schemeClr val="accent4">
                                <a:lumMod val="75000"/>
                              </a:schemeClr>
                            </a:solidFill>
                            <a:latin typeface="Cambria Math" panose="02040503050406030204" pitchFamily="18" charset="0"/>
                          </a:rPr>
                          <m:t>1</m:t>
                        </m:r>
                      </m:sub>
                    </m:sSub>
                    <m:r>
                      <a:rPr lang="en-US" b="0" i="1" smtClean="0">
                        <a:solidFill>
                          <a:schemeClr val="accent4">
                            <a:lumMod val="75000"/>
                          </a:schemeClr>
                        </a:solidFill>
                        <a:latin typeface="Cambria Math" panose="02040503050406030204" pitchFamily="18" charset="0"/>
                      </a:rPr>
                      <m:t>, …,</m:t>
                    </m:r>
                    <m:sSub>
                      <m:sSubPr>
                        <m:ctrlPr>
                          <a:rPr lang="en-US" b="0" i="1" smtClean="0">
                            <a:solidFill>
                              <a:schemeClr val="accent4">
                                <a:lumMod val="75000"/>
                              </a:schemeClr>
                            </a:solidFill>
                            <a:latin typeface="Cambria Math" panose="02040503050406030204" pitchFamily="18" charset="0"/>
                          </a:rPr>
                        </m:ctrlPr>
                      </m:sSubPr>
                      <m:e>
                        <m:r>
                          <a:rPr lang="en-US" b="0" i="1" smtClean="0">
                            <a:solidFill>
                              <a:schemeClr val="accent4">
                                <a:lumMod val="75000"/>
                              </a:schemeClr>
                            </a:solidFill>
                            <a:latin typeface="Cambria Math" panose="02040503050406030204" pitchFamily="18" charset="0"/>
                          </a:rPr>
                          <m:t>𝑥</m:t>
                        </m:r>
                      </m:e>
                      <m:sub>
                        <m:r>
                          <a:rPr lang="en-US" b="0" i="1" smtClean="0">
                            <a:solidFill>
                              <a:schemeClr val="accent4">
                                <a:lumMod val="75000"/>
                              </a:schemeClr>
                            </a:solidFill>
                            <a:latin typeface="Cambria Math" panose="02040503050406030204" pitchFamily="18" charset="0"/>
                          </a:rPr>
                          <m:t>𝑛</m:t>
                        </m:r>
                      </m:sub>
                    </m:sSub>
                    <m:r>
                      <a:rPr lang="en-US" b="0" i="1" smtClean="0">
                        <a:solidFill>
                          <a:schemeClr val="accent4">
                            <a:lumMod val="75000"/>
                          </a:schemeClr>
                        </a:solidFill>
                        <a:latin typeface="Cambria Math" panose="02040503050406030204" pitchFamily="18" charset="0"/>
                      </a:rPr>
                      <m:t> </m:t>
                    </m:r>
                    <m:r>
                      <a:rPr lang="en-US" b="0" i="1" smtClean="0">
                        <a:latin typeface="Cambria Math" panose="02040503050406030204" pitchFamily="18" charset="0"/>
                      </a:rPr>
                      <m:t>←</m:t>
                    </m:r>
                  </m:oMath>
                </a14:m>
                <a:r>
                  <a:rPr lang="en-US" sz="2200"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𝔽</m:t>
                    </m:r>
                  </m:oMath>
                </a14:m>
                <a:r>
                  <a:rPr lang="en-US" sz="2200" dirty="0">
                    <a:latin typeface="PT Serif" panose="020A0603040505020204" pitchFamily="18" charset="77"/>
                  </a:rPr>
                  <a:t>       //  </a:t>
                </a:r>
                <a14:m>
                  <m:oMath xmlns:m="http://schemas.openxmlformats.org/officeDocument/2006/math">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 </m:t>
                        </m:r>
                        <m:r>
                          <a:rPr lang="en-US" sz="2200" b="0" i="1" smtClean="0">
                            <a:latin typeface="Cambria Math" panose="02040503050406030204" pitchFamily="18" charset="0"/>
                          </a:rPr>
                          <m:t>𝔽</m:t>
                        </m:r>
                        <m:r>
                          <a:rPr lang="en-US" sz="2200" b="0" i="1" smtClean="0">
                            <a:latin typeface="Cambria Math" panose="02040503050406030204" pitchFamily="18" charset="0"/>
                          </a:rPr>
                          <m:t> </m:t>
                        </m:r>
                      </m:e>
                    </m:d>
                    <m:r>
                      <a:rPr lang="en-US" sz="2200" b="0" i="1" smtClean="0">
                        <a:latin typeface="Cambria Math" panose="02040503050406030204" pitchFamily="18" charset="0"/>
                      </a:rPr>
                      <m:t>&gt;</m:t>
                    </m:r>
                    <m:r>
                      <a:rPr lang="en-US" sz="2200" i="1">
                        <a:latin typeface="Cambria Math" panose="02040503050406030204" pitchFamily="18" charset="0"/>
                      </a:rPr>
                      <m:t>𝑠𝑢𝑝𝑒𝑟𝑝𝑜𝑙𝑦</m:t>
                    </m:r>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oMath>
                </a14:m>
                <a:endParaRPr lang="en-US" sz="2200" dirty="0">
                  <a:latin typeface="PT Serif" panose="020A0603040505020204" pitchFamily="18" charset="77"/>
                </a:endParaRPr>
              </a:p>
            </p:txBody>
          </p:sp>
        </mc:Choice>
        <mc:Fallback xmlns="">
          <p:sp>
            <p:nvSpPr>
              <p:cNvPr id="4" name="Content Placeholder 2">
                <a:extLst>
                  <a:ext uri="{FF2B5EF4-FFF2-40B4-BE49-F238E27FC236}">
                    <a16:creationId xmlns:a16="http://schemas.microsoft.com/office/drawing/2014/main" id="{F3D5EA2E-A859-FC6E-3B89-F876922B1FF5}"/>
                  </a:ext>
                </a:extLst>
              </p:cNvPr>
              <p:cNvSpPr txBox="1">
                <a:spLocks noRot="1" noChangeAspect="1" noMove="1" noResize="1" noEditPoints="1" noAdjustHandles="1" noChangeArrowheads="1" noChangeShapeType="1" noTextEdit="1"/>
              </p:cNvSpPr>
              <p:nvPr/>
            </p:nvSpPr>
            <p:spPr>
              <a:xfrm>
                <a:off x="297872" y="1189696"/>
                <a:ext cx="10515600" cy="4351338"/>
              </a:xfrm>
              <a:prstGeom prst="rect">
                <a:avLst/>
              </a:prstGeom>
              <a:blipFill>
                <a:blip r:embed="rId4"/>
                <a:stretch>
                  <a:fillRect l="-1206"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B76749-B9D0-BEA9-4033-6DBA5FE2A2F2}"/>
                  </a:ext>
                </a:extLst>
              </p:cNvPr>
              <p:cNvSpPr txBox="1"/>
              <p:nvPr/>
            </p:nvSpPr>
            <p:spPr>
              <a:xfrm>
                <a:off x="512855" y="3742241"/>
                <a:ext cx="2532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1</m:t>
                          </m:r>
                        </m:sub>
                      </m:sSub>
                      <m:r>
                        <a:rPr lang="en-US" sz="2400" b="0" i="1" smtClean="0">
                          <a:latin typeface="Cambria Math" panose="02040503050406030204" pitchFamily="18" charset="0"/>
                        </a:rPr>
                        <m:t>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1</m:t>
                              </m:r>
                            </m:sub>
                          </m:sSub>
                        </m:e>
                      </m:d>
                      <m:r>
                        <a:rPr lang="en-US" sz="2400" b="0" i="1" smtClean="0">
                          <a:latin typeface="Cambria Math" panose="02040503050406030204" pitchFamily="18" charset="0"/>
                        </a:rPr>
                        <m:t> )</m:t>
                      </m:r>
                    </m:oMath>
                  </m:oMathPara>
                </a14:m>
                <a:endParaRPr lang="en-US" sz="2400" dirty="0"/>
              </a:p>
            </p:txBody>
          </p:sp>
        </mc:Choice>
        <mc:Fallback xmlns="">
          <p:sp>
            <p:nvSpPr>
              <p:cNvPr id="8" name="TextBox 7">
                <a:extLst>
                  <a:ext uri="{FF2B5EF4-FFF2-40B4-BE49-F238E27FC236}">
                    <a16:creationId xmlns:a16="http://schemas.microsoft.com/office/drawing/2014/main" id="{79B76749-B9D0-BEA9-4033-6DBA5FE2A2F2}"/>
                  </a:ext>
                </a:extLst>
              </p:cNvPr>
              <p:cNvSpPr txBox="1">
                <a:spLocks noRot="1" noChangeAspect="1" noMove="1" noResize="1" noEditPoints="1" noAdjustHandles="1" noChangeArrowheads="1" noChangeShapeType="1" noTextEdit="1"/>
              </p:cNvSpPr>
              <p:nvPr/>
            </p:nvSpPr>
            <p:spPr>
              <a:xfrm>
                <a:off x="512855" y="3742241"/>
                <a:ext cx="2532873" cy="369332"/>
              </a:xfrm>
              <a:prstGeom prst="rect">
                <a:avLst/>
              </a:prstGeom>
              <a:blipFill>
                <a:blip r:embed="rId5"/>
                <a:stretch>
                  <a:fillRect l="-2488" t="-10000" r="-3483"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A464D-E449-C8E3-AF39-C8A3867E8E5A}"/>
                  </a:ext>
                </a:extLst>
              </p:cNvPr>
              <p:cNvSpPr txBox="1"/>
              <p:nvPr/>
            </p:nvSpPr>
            <p:spPr>
              <a:xfrm>
                <a:off x="3576993" y="3743739"/>
                <a:ext cx="25542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2</m:t>
                          </m:r>
                        </m:sub>
                      </m:sSub>
                      <m:r>
                        <a:rPr lang="en-US" sz="2400" b="0" i="1" smtClean="0">
                          <a:latin typeface="Cambria Math" panose="02040503050406030204" pitchFamily="18" charset="0"/>
                        </a:rPr>
                        <m:t>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2</m:t>
                              </m:r>
                            </m:sub>
                          </m:sSub>
                        </m:e>
                      </m:d>
                      <m:r>
                        <a:rPr lang="en-US" sz="2400" b="0" i="1" smtClean="0">
                          <a:latin typeface="Cambria Math" panose="02040503050406030204" pitchFamily="18" charset="0"/>
                        </a:rPr>
                        <m:t> )</m:t>
                      </m:r>
                    </m:oMath>
                  </m:oMathPara>
                </a14:m>
                <a:endParaRPr lang="en-US" sz="2400" dirty="0"/>
              </a:p>
            </p:txBody>
          </p:sp>
        </mc:Choice>
        <mc:Fallback xmlns="">
          <p:sp>
            <p:nvSpPr>
              <p:cNvPr id="9" name="TextBox 8">
                <a:extLst>
                  <a:ext uri="{FF2B5EF4-FFF2-40B4-BE49-F238E27FC236}">
                    <a16:creationId xmlns:a16="http://schemas.microsoft.com/office/drawing/2014/main" id="{34DA464D-E449-C8E3-AF39-C8A3867E8E5A}"/>
                  </a:ext>
                </a:extLst>
              </p:cNvPr>
              <p:cNvSpPr txBox="1">
                <a:spLocks noRot="1" noChangeAspect="1" noMove="1" noResize="1" noEditPoints="1" noAdjustHandles="1" noChangeArrowheads="1" noChangeShapeType="1" noTextEdit="1"/>
              </p:cNvSpPr>
              <p:nvPr/>
            </p:nvSpPr>
            <p:spPr>
              <a:xfrm>
                <a:off x="3576993" y="3743739"/>
                <a:ext cx="2554224" cy="369332"/>
              </a:xfrm>
              <a:prstGeom prst="rect">
                <a:avLst/>
              </a:prstGeom>
              <a:blipFill>
                <a:blip r:embed="rId6"/>
                <a:stretch>
                  <a:fillRect l="-2475" t="-10000" r="-396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CF4935-95C2-7B56-C157-722F9AC86A2A}"/>
                  </a:ext>
                </a:extLst>
              </p:cNvPr>
              <p:cNvSpPr txBox="1"/>
              <p:nvPr/>
            </p:nvSpPr>
            <p:spPr>
              <a:xfrm>
                <a:off x="6666639" y="3742241"/>
                <a:ext cx="25542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 </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3</m:t>
                          </m:r>
                        </m:sub>
                      </m:sSub>
                      <m:r>
                        <a:rPr lang="en-US" sz="2400" b="0" i="1" smtClean="0">
                          <a:latin typeface="Cambria Math" panose="02040503050406030204" pitchFamily="18" charset="0"/>
                        </a:rPr>
                        <m:t>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3</m:t>
                              </m:r>
                            </m:sub>
                          </m:sSub>
                        </m:e>
                      </m:d>
                      <m:r>
                        <a:rPr lang="en-US" sz="2400" b="0" i="1" smtClean="0">
                          <a:latin typeface="Cambria Math" panose="02040503050406030204" pitchFamily="18" charset="0"/>
                        </a:rPr>
                        <m:t> )</m:t>
                      </m:r>
                    </m:oMath>
                  </m:oMathPara>
                </a14:m>
                <a:endParaRPr lang="en-US" sz="2400" dirty="0"/>
              </a:p>
            </p:txBody>
          </p:sp>
        </mc:Choice>
        <mc:Fallback xmlns="">
          <p:sp>
            <p:nvSpPr>
              <p:cNvPr id="10" name="TextBox 9">
                <a:extLst>
                  <a:ext uri="{FF2B5EF4-FFF2-40B4-BE49-F238E27FC236}">
                    <a16:creationId xmlns:a16="http://schemas.microsoft.com/office/drawing/2014/main" id="{38CF4935-95C2-7B56-C157-722F9AC86A2A}"/>
                  </a:ext>
                </a:extLst>
              </p:cNvPr>
              <p:cNvSpPr txBox="1">
                <a:spLocks noRot="1" noChangeAspect="1" noMove="1" noResize="1" noEditPoints="1" noAdjustHandles="1" noChangeArrowheads="1" noChangeShapeType="1" noTextEdit="1"/>
              </p:cNvSpPr>
              <p:nvPr/>
            </p:nvSpPr>
            <p:spPr>
              <a:xfrm>
                <a:off x="6666639" y="3742241"/>
                <a:ext cx="2554224" cy="369332"/>
              </a:xfrm>
              <a:prstGeom prst="rect">
                <a:avLst/>
              </a:prstGeom>
              <a:blipFill>
                <a:blip r:embed="rId7"/>
                <a:stretch>
                  <a:fillRect l="-2970" t="-10000" r="-3465" b="-36667"/>
                </a:stretch>
              </a:blipFill>
            </p:spPr>
            <p:txBody>
              <a:bodyPr/>
              <a:lstStyle/>
              <a:p>
                <a:r>
                  <a:rPr lang="en-US">
                    <a:noFill/>
                  </a:rPr>
                  <a:t> </a:t>
                </a:r>
              </a:p>
            </p:txBody>
          </p:sp>
        </mc:Fallback>
      </mc:AlternateContent>
      <p:pic>
        <p:nvPicPr>
          <p:cNvPr id="20" name="Google Shape;1025;p68">
            <a:extLst>
              <a:ext uri="{FF2B5EF4-FFF2-40B4-BE49-F238E27FC236}">
                <a16:creationId xmlns:a16="http://schemas.microsoft.com/office/drawing/2014/main" id="{53239ECD-6692-8C2E-CC38-EE316B0DB71D}"/>
              </a:ext>
            </a:extLst>
          </p:cNvPr>
          <p:cNvPicPr preferRelativeResize="0"/>
          <p:nvPr/>
        </p:nvPicPr>
        <p:blipFill>
          <a:blip r:embed="rId8">
            <a:alphaModFix/>
          </a:blip>
          <a:stretch>
            <a:fillRect/>
          </a:stretch>
        </p:blipFill>
        <p:spPr>
          <a:xfrm>
            <a:off x="11266615" y="4974930"/>
            <a:ext cx="866207" cy="722740"/>
          </a:xfrm>
          <a:prstGeom prst="rect">
            <a:avLst/>
          </a:prstGeom>
          <a:noFill/>
          <a:ln>
            <a:noFill/>
          </a:ln>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E635E78-286F-861D-BB58-5B2252440ACA}"/>
                  </a:ext>
                </a:extLst>
              </p:cNvPr>
              <p:cNvSpPr txBox="1"/>
              <p:nvPr/>
            </p:nvSpPr>
            <p:spPr>
              <a:xfrm>
                <a:off x="9490341" y="3740880"/>
                <a:ext cx="25542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𝑒𝑘</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 </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4</m:t>
                          </m:r>
                        </m:sub>
                      </m:sSub>
                      <m:r>
                        <a:rPr lang="en-US" sz="2400" b="0" i="1" smtClean="0">
                          <a:latin typeface="Cambria Math" panose="02040503050406030204" pitchFamily="18" charset="0"/>
                        </a:rPr>
                        <m:t> , </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4</m:t>
                              </m:r>
                            </m:sub>
                          </m:sSub>
                        </m:e>
                      </m:d>
                      <m:r>
                        <a:rPr lang="en-US" sz="2400" b="0" i="1" smtClean="0">
                          <a:latin typeface="Cambria Math" panose="02040503050406030204" pitchFamily="18" charset="0"/>
                        </a:rPr>
                        <m:t> )</m:t>
                      </m:r>
                    </m:oMath>
                  </m:oMathPara>
                </a14:m>
                <a:endParaRPr lang="en-US" sz="2400" dirty="0"/>
              </a:p>
            </p:txBody>
          </p:sp>
        </mc:Choice>
        <mc:Fallback xmlns="">
          <p:sp>
            <p:nvSpPr>
              <p:cNvPr id="11" name="TextBox 10">
                <a:extLst>
                  <a:ext uri="{FF2B5EF4-FFF2-40B4-BE49-F238E27FC236}">
                    <a16:creationId xmlns:a16="http://schemas.microsoft.com/office/drawing/2014/main" id="{3E635E78-286F-861D-BB58-5B2252440ACA}"/>
                  </a:ext>
                </a:extLst>
              </p:cNvPr>
              <p:cNvSpPr txBox="1">
                <a:spLocks noRot="1" noChangeAspect="1" noMove="1" noResize="1" noEditPoints="1" noAdjustHandles="1" noChangeArrowheads="1" noChangeShapeType="1" noTextEdit="1"/>
              </p:cNvSpPr>
              <p:nvPr/>
            </p:nvSpPr>
            <p:spPr>
              <a:xfrm>
                <a:off x="9490341" y="3740880"/>
                <a:ext cx="2554224" cy="369332"/>
              </a:xfrm>
              <a:prstGeom prst="rect">
                <a:avLst/>
              </a:prstGeom>
              <a:blipFill>
                <a:blip r:embed="rId9"/>
                <a:stretch>
                  <a:fillRect l="-2475" t="-10000" r="-3960" b="-36667"/>
                </a:stretch>
              </a:blipFill>
            </p:spPr>
            <p:txBody>
              <a:bodyPr/>
              <a:lstStyle/>
              <a:p>
                <a:r>
                  <a:rPr lang="en-US">
                    <a:noFill/>
                  </a:rPr>
                  <a:t> </a:t>
                </a:r>
              </a:p>
            </p:txBody>
          </p:sp>
        </mc:Fallback>
      </mc:AlternateContent>
      <p:pic>
        <p:nvPicPr>
          <p:cNvPr id="19" name="Picture 18" descr="A picture containing text, vector graphics&#10;&#10;Description automatically generated">
            <a:extLst>
              <a:ext uri="{FF2B5EF4-FFF2-40B4-BE49-F238E27FC236}">
                <a16:creationId xmlns:a16="http://schemas.microsoft.com/office/drawing/2014/main" id="{A2EA7DBD-2621-BA38-804C-1518711EE061}"/>
              </a:ext>
            </a:extLst>
          </p:cNvPr>
          <p:cNvPicPr>
            <a:picLocks noChangeAspect="1"/>
          </p:cNvPicPr>
          <p:nvPr/>
        </p:nvPicPr>
        <p:blipFill>
          <a:blip r:embed="rId10"/>
          <a:stretch>
            <a:fillRect/>
          </a:stretch>
        </p:blipFill>
        <p:spPr>
          <a:xfrm>
            <a:off x="10396447" y="2465024"/>
            <a:ext cx="834050" cy="1176937"/>
          </a:xfrm>
          <a:prstGeom prst="rect">
            <a:avLst/>
          </a:prstGeom>
        </p:spPr>
      </p:pic>
      <p:pic>
        <p:nvPicPr>
          <p:cNvPr id="22" name="Google Shape;74;p15">
            <a:extLst>
              <a:ext uri="{FF2B5EF4-FFF2-40B4-BE49-F238E27FC236}">
                <a16:creationId xmlns:a16="http://schemas.microsoft.com/office/drawing/2014/main" id="{ED6374ED-ED47-7860-E7CD-F91428D59075}"/>
              </a:ext>
            </a:extLst>
          </p:cNvPr>
          <p:cNvPicPr preferRelativeResize="0"/>
          <p:nvPr/>
        </p:nvPicPr>
        <p:blipFill>
          <a:blip r:embed="rId11">
            <a:alphaModFix/>
          </a:blip>
          <a:stretch>
            <a:fillRect/>
          </a:stretch>
        </p:blipFill>
        <p:spPr>
          <a:xfrm>
            <a:off x="1276678" y="2409382"/>
            <a:ext cx="834050" cy="1152898"/>
          </a:xfrm>
          <a:prstGeom prst="rect">
            <a:avLst/>
          </a:prstGeom>
          <a:noFill/>
          <a:ln>
            <a:noFill/>
          </a:ln>
        </p:spPr>
      </p:pic>
      <p:pic>
        <p:nvPicPr>
          <p:cNvPr id="23" name="Google Shape;77;p15">
            <a:extLst>
              <a:ext uri="{FF2B5EF4-FFF2-40B4-BE49-F238E27FC236}">
                <a16:creationId xmlns:a16="http://schemas.microsoft.com/office/drawing/2014/main" id="{9C43CE75-9DE3-9684-2EAC-E9A3FECF6420}"/>
              </a:ext>
            </a:extLst>
          </p:cNvPr>
          <p:cNvPicPr preferRelativeResize="0"/>
          <p:nvPr/>
        </p:nvPicPr>
        <p:blipFill>
          <a:blip r:embed="rId12">
            <a:alphaModFix/>
          </a:blip>
          <a:stretch>
            <a:fillRect/>
          </a:stretch>
        </p:blipFill>
        <p:spPr>
          <a:xfrm>
            <a:off x="4507448" y="2520695"/>
            <a:ext cx="834050" cy="1095717"/>
          </a:xfrm>
          <a:prstGeom prst="rect">
            <a:avLst/>
          </a:prstGeom>
          <a:noFill/>
          <a:ln>
            <a:noFill/>
          </a:ln>
        </p:spPr>
      </p:pic>
      <p:pic>
        <p:nvPicPr>
          <p:cNvPr id="24" name="Picture 23">
            <a:extLst>
              <a:ext uri="{FF2B5EF4-FFF2-40B4-BE49-F238E27FC236}">
                <a16:creationId xmlns:a16="http://schemas.microsoft.com/office/drawing/2014/main" id="{4403E905-E8C3-D5B6-135F-5C4BF2591294}"/>
              </a:ext>
            </a:extLst>
          </p:cNvPr>
          <p:cNvPicPr>
            <a:picLocks noChangeAspect="1"/>
          </p:cNvPicPr>
          <p:nvPr/>
        </p:nvPicPr>
        <p:blipFill>
          <a:blip r:embed="rId13"/>
          <a:stretch>
            <a:fillRect/>
          </a:stretch>
        </p:blipFill>
        <p:spPr>
          <a:xfrm>
            <a:off x="7738218" y="2483284"/>
            <a:ext cx="833383" cy="1140419"/>
          </a:xfrm>
          <a:prstGeom prst="rect">
            <a:avLst/>
          </a:prstGeom>
        </p:spPr>
      </p:pic>
      <mc:AlternateContent xmlns:mc="http://schemas.openxmlformats.org/markup-compatibility/2006" xmlns:a14="http://schemas.microsoft.com/office/drawing/2010/main">
        <mc:Choice Requires="a14">
          <p:sp>
            <p:nvSpPr>
              <p:cNvPr id="17" name="Google Shape;518;p45">
                <a:extLst>
                  <a:ext uri="{FF2B5EF4-FFF2-40B4-BE49-F238E27FC236}">
                    <a16:creationId xmlns:a16="http://schemas.microsoft.com/office/drawing/2014/main" id="{7D12A455-58B8-1DC2-7BBD-3E26BCECC394}"/>
                  </a:ext>
                </a:extLst>
              </p:cNvPr>
              <p:cNvSpPr/>
              <p:nvPr/>
            </p:nvSpPr>
            <p:spPr>
              <a:xfrm>
                <a:off x="6272135" y="4761721"/>
                <a:ext cx="4920539" cy="1303657"/>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14:m>
                  <m:oMath xmlns:m="http://schemas.openxmlformats.org/officeDocument/2006/math">
                    <m:r>
                      <a:rPr lang="en-US" sz="2200" b="0" i="1" smtClean="0">
                        <a:solidFill>
                          <a:schemeClr val="accent1">
                            <a:lumMod val="50000"/>
                          </a:schemeClr>
                        </a:solidFill>
                        <a:latin typeface="Cambria Math" panose="02040503050406030204" pitchFamily="18" charset="0"/>
                        <a:ea typeface="PT Serif"/>
                        <a:cs typeface="PT Serif"/>
                        <a:sym typeface="PT Serif"/>
                      </a:rPr>
                      <m:t>𝐸</m:t>
                    </m:r>
                  </m:oMath>
                </a14:m>
                <a:r>
                  <a:rPr lang="en-US" sz="2200" dirty="0">
                    <a:solidFill>
                      <a:schemeClr val="accent1">
                        <a:lumMod val="50000"/>
                      </a:schemeClr>
                    </a:solidFill>
                    <a:latin typeface="PT Serif"/>
                    <a:ea typeface="PT Serif"/>
                    <a:cs typeface="PT Serif"/>
                    <a:sym typeface="PT Serif"/>
                  </a:rPr>
                  <a:t> cannot link </a:t>
                </a:r>
                <a14:m>
                  <m:oMath xmlns:m="http://schemas.openxmlformats.org/officeDocument/2006/math">
                    <m:r>
                      <a:rPr lang="en-US" sz="2400" b="0" i="1" smtClean="0">
                        <a:latin typeface="Cambria Math" panose="02040503050406030204" pitchFamily="18" charset="0"/>
                      </a:rPr>
                      <m:t>(</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a14:m>
                <a:r>
                  <a:rPr lang="en-US" sz="2200" dirty="0">
                    <a:solidFill>
                      <a:schemeClr val="accent1">
                        <a:lumMod val="50000"/>
                      </a:schemeClr>
                    </a:solidFill>
                    <a:latin typeface="PT Serif"/>
                    <a:ea typeface="PT Serif"/>
                    <a:cs typeface="PT Serif"/>
                    <a:sym typeface="PT Serif"/>
                  </a:rPr>
                  <a:t> to party </a:t>
                </a:r>
                <a14:m>
                  <m:oMath xmlns:m="http://schemas.openxmlformats.org/officeDocument/2006/math">
                    <m:r>
                      <a:rPr lang="en-US" sz="2200" b="0" i="1" smtClean="0">
                        <a:solidFill>
                          <a:schemeClr val="accent1">
                            <a:lumMod val="50000"/>
                          </a:schemeClr>
                        </a:solidFill>
                        <a:latin typeface="Cambria Math" panose="02040503050406030204" pitchFamily="18" charset="0"/>
                        <a:ea typeface="PT Serif"/>
                        <a:cs typeface="PT Serif"/>
                        <a:sym typeface="PT Serif"/>
                      </a:rPr>
                      <m:t>𝑖</m:t>
                    </m:r>
                  </m:oMath>
                </a14:m>
                <a:endParaRPr sz="2200" dirty="0">
                  <a:solidFill>
                    <a:schemeClr val="accent1">
                      <a:lumMod val="50000"/>
                    </a:schemeClr>
                  </a:solidFill>
                  <a:latin typeface="PT Serif"/>
                  <a:ea typeface="PT Serif"/>
                  <a:cs typeface="PT Serif"/>
                  <a:sym typeface="PT Serif"/>
                </a:endParaRPr>
              </a:p>
            </p:txBody>
          </p:sp>
        </mc:Choice>
        <mc:Fallback xmlns="">
          <p:sp>
            <p:nvSpPr>
              <p:cNvPr id="17" name="Google Shape;518;p45">
                <a:extLst>
                  <a:ext uri="{FF2B5EF4-FFF2-40B4-BE49-F238E27FC236}">
                    <a16:creationId xmlns:a16="http://schemas.microsoft.com/office/drawing/2014/main" id="{7D12A455-58B8-1DC2-7BBD-3E26BCECC394}"/>
                  </a:ext>
                </a:extLst>
              </p:cNvPr>
              <p:cNvSpPr>
                <a:spLocks noRot="1" noChangeAspect="1" noMove="1" noResize="1" noEditPoints="1" noAdjustHandles="1" noChangeArrowheads="1" noChangeShapeType="1" noTextEdit="1"/>
              </p:cNvSpPr>
              <p:nvPr/>
            </p:nvSpPr>
            <p:spPr>
              <a:xfrm>
                <a:off x="6272135" y="4761721"/>
                <a:ext cx="4920539" cy="1303657"/>
              </a:xfrm>
              <a:prstGeom prst="cloud">
                <a:avLst/>
              </a:prstGeom>
              <a:blipFill>
                <a:blip r:embed="rId14"/>
                <a:stretch>
                  <a:fillRect/>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9A74A62-BB85-34F9-E335-EB7C320D8777}"/>
                  </a:ext>
                </a:extLst>
              </p:cNvPr>
              <p:cNvSpPr txBox="1"/>
              <p:nvPr/>
            </p:nvSpPr>
            <p:spPr>
              <a:xfrm>
                <a:off x="186258" y="5779020"/>
                <a:ext cx="2351620" cy="707886"/>
              </a:xfrm>
              <a:prstGeom prst="rect">
                <a:avLst/>
              </a:prstGeom>
              <a:noFill/>
            </p:spPr>
            <p:txBody>
              <a:bodyPr wrap="square" lIns="0" tIns="0" rIns="0" bIns="0" rtlCol="0">
                <a:spAutoFit/>
              </a:bodyPr>
              <a:lstStyle/>
              <a:p>
                <a:r>
                  <a:rPr lang="en-US" sz="2300" b="0" dirty="0">
                    <a:latin typeface="PT Serif" panose="020A0603040505020204" pitchFamily="18" charset="77"/>
                  </a:rPr>
                  <a:t>Shares </a:t>
                </a:r>
                <a:r>
                  <a:rPr lang="en-US" sz="2300" dirty="0">
                    <a:latin typeface="PT Serif" panose="020A0603040505020204" pitchFamily="18" charset="77"/>
                  </a:rPr>
                  <a:t>as input: </a:t>
                </a:r>
                <a14:m>
                  <m:oMath xmlns:m="http://schemas.openxmlformats.org/officeDocument/2006/math">
                    <m:r>
                      <a:rPr lang="en-US" sz="2300" b="0" i="1" smtClean="0">
                        <a:latin typeface="Cambria Math" panose="02040503050406030204" pitchFamily="18" charset="0"/>
                      </a:rPr>
                      <m:t>𝑇</m:t>
                    </m:r>
                  </m:oMath>
                </a14:m>
                <a:endParaRPr lang="en-US" sz="2300" b="0" dirty="0">
                  <a:latin typeface="PT Serif" panose="020A0603040505020204" pitchFamily="18" charset="77"/>
                </a:endParaRPr>
              </a:p>
              <a:p>
                <a:pPr/>
                <a14:m>
                  <m:oMathPara xmlns:m="http://schemas.openxmlformats.org/officeDocument/2006/math">
                    <m:oMathParaPr>
                      <m:jc m:val="centerGroup"/>
                    </m:oMathParaPr>
                    <m:oMath xmlns:m="http://schemas.openxmlformats.org/officeDocument/2006/math">
                      <m:sSub>
                        <m:sSubPr>
                          <m:ctrlPr>
                            <a:rPr lang="en-US" sz="2300" b="0" i="1" smtClean="0">
                              <a:latin typeface="Cambria Math" panose="02040503050406030204" pitchFamily="18" charset="0"/>
                            </a:rPr>
                          </m:ctrlPr>
                        </m:sSubPr>
                        <m:e>
                          <m:d>
                            <m:dPr>
                              <m:begChr m:val="{"/>
                              <m:endChr m:val="}"/>
                              <m:ctrlPr>
                                <a:rPr lang="en-US" sz="2300" b="0" i="1" smtClean="0">
                                  <a:latin typeface="Cambria Math" panose="02040503050406030204" pitchFamily="18" charset="0"/>
                                </a:rPr>
                              </m:ctrlPr>
                            </m:dPr>
                            <m:e>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𝑥</m:t>
                                      </m:r>
                                    </m:e>
                                    <m:sub>
                                      <m:r>
                                        <a:rPr lang="en-US" sz="2300" b="0" i="1" smtClean="0">
                                          <a:latin typeface="Cambria Math" panose="02040503050406030204" pitchFamily="18" charset="0"/>
                                        </a:rPr>
                                        <m:t>𝑖</m:t>
                                      </m:r>
                                    </m:sub>
                                  </m:sSub>
                                  <m:r>
                                    <a:rPr lang="en-US" sz="2300" b="0" i="1" smtClean="0">
                                      <a:latin typeface="Cambria Math" panose="02040503050406030204" pitchFamily="18" charset="0"/>
                                    </a:rPr>
                                    <m:t> ,</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𝑦</m:t>
                                      </m:r>
                                    </m:e>
                                    <m:sub>
                                      <m:r>
                                        <a:rPr lang="en-US" sz="2300" b="0" i="1" smtClean="0">
                                          <a:latin typeface="Cambria Math" panose="02040503050406030204" pitchFamily="18" charset="0"/>
                                        </a:rPr>
                                        <m:t>𝑖</m:t>
                                      </m:r>
                                    </m:sub>
                                  </m:sSub>
                                </m:e>
                              </m:d>
                            </m:e>
                          </m:d>
                        </m:e>
                        <m:sub>
                          <m:r>
                            <a:rPr lang="en-US" sz="2300" b="0" i="1" smtClean="0">
                              <a:latin typeface="Cambria Math" panose="02040503050406030204" pitchFamily="18" charset="0"/>
                            </a:rPr>
                            <m:t>𝑖</m:t>
                          </m:r>
                          <m:r>
                            <a:rPr lang="en-US" sz="2300" b="0" i="1" smtClean="0">
                              <a:latin typeface="Cambria Math" panose="02040503050406030204" pitchFamily="18" charset="0"/>
                            </a:rPr>
                            <m:t> ∈ </m:t>
                          </m:r>
                          <m:r>
                            <a:rPr lang="en-US" sz="2300" b="0" i="1" smtClean="0">
                              <a:latin typeface="Cambria Math" panose="02040503050406030204" pitchFamily="18" charset="0"/>
                            </a:rPr>
                            <m:t>𝑇</m:t>
                          </m:r>
                        </m:sub>
                      </m:sSub>
                    </m:oMath>
                  </m:oMathPara>
                </a14:m>
                <a:endParaRPr lang="en-US" sz="2300" i="1" dirty="0">
                  <a:latin typeface="PT Serif" panose="020A0603040505020204" pitchFamily="18" charset="77"/>
                </a:endParaRPr>
              </a:p>
            </p:txBody>
          </p:sp>
        </mc:Choice>
        <mc:Fallback xmlns="">
          <p:sp>
            <p:nvSpPr>
              <p:cNvPr id="31" name="TextBox 30">
                <a:extLst>
                  <a:ext uri="{FF2B5EF4-FFF2-40B4-BE49-F238E27FC236}">
                    <a16:creationId xmlns:a16="http://schemas.microsoft.com/office/drawing/2014/main" id="{89A74A62-BB85-34F9-E335-EB7C320D8777}"/>
                  </a:ext>
                </a:extLst>
              </p:cNvPr>
              <p:cNvSpPr txBox="1">
                <a:spLocks noRot="1" noChangeAspect="1" noMove="1" noResize="1" noEditPoints="1" noAdjustHandles="1" noChangeArrowheads="1" noChangeShapeType="1" noTextEdit="1"/>
              </p:cNvSpPr>
              <p:nvPr/>
            </p:nvSpPr>
            <p:spPr>
              <a:xfrm>
                <a:off x="186258" y="5779020"/>
                <a:ext cx="2351620" cy="707886"/>
              </a:xfrm>
              <a:prstGeom prst="rect">
                <a:avLst/>
              </a:prstGeom>
              <a:blipFill>
                <a:blip r:embed="rId15"/>
                <a:stretch>
                  <a:fillRect l="-7527" t="-14286" r="-3226" b="-1964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45B220B-38C3-FEC4-8FB1-63C796783383}"/>
              </a:ext>
            </a:extLst>
          </p:cNvPr>
          <p:cNvCxnSpPr>
            <a:cxnSpLocks/>
            <a:stCxn id="31" idx="3"/>
          </p:cNvCxnSpPr>
          <p:nvPr/>
        </p:nvCxnSpPr>
        <p:spPr>
          <a:xfrm>
            <a:off x="2537878" y="6132963"/>
            <a:ext cx="30851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0667CF-2F34-EAC1-73C0-9244A533048C}"/>
              </a:ext>
            </a:extLst>
          </p:cNvPr>
          <p:cNvCxnSpPr>
            <a:cxnSpLocks/>
          </p:cNvCxnSpPr>
          <p:nvPr/>
        </p:nvCxnSpPr>
        <p:spPr>
          <a:xfrm>
            <a:off x="2133375" y="5355185"/>
            <a:ext cx="713021"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2CA0530-AE20-1E5F-E3F1-43061FB6620C}"/>
                  </a:ext>
                </a:extLst>
              </p:cNvPr>
              <p:cNvSpPr txBox="1"/>
              <p:nvPr/>
            </p:nvSpPr>
            <p:spPr>
              <a:xfrm>
                <a:off x="1000219" y="5170519"/>
                <a:ext cx="1206689" cy="369332"/>
              </a:xfrm>
              <a:prstGeom prst="rect">
                <a:avLst/>
              </a:prstGeom>
              <a:noFill/>
            </p:spPr>
            <p:txBody>
              <a:bodyPr wrap="square" lIns="0" tIns="0" rIns="0" bIns="0" rtlCol="0">
                <a:spAutoFit/>
              </a:bodyPr>
              <a:lstStyle/>
              <a:p>
                <a:r>
                  <a:rPr lang="en-US" sz="2400" b="0" dirty="0">
                    <a:latin typeface="PT Serif" panose="020A0603040505020204" pitchFamily="18" charset="77"/>
                  </a:rPr>
                  <a:t>Input </a:t>
                </a:r>
                <a14:m>
                  <m:oMath xmlns:m="http://schemas.openxmlformats.org/officeDocument/2006/math">
                    <m:r>
                      <a:rPr lang="en-US" sz="2400" b="0" i="1" smtClean="0">
                        <a:latin typeface="Cambria Math" panose="02040503050406030204" pitchFamily="18" charset="0"/>
                      </a:rPr>
                      <m:t>𝑧</m:t>
                    </m:r>
                  </m:oMath>
                </a14:m>
                <a:endParaRPr lang="en-US" sz="2400" b="0" i="1" dirty="0">
                  <a:latin typeface="PT Serif" panose="020A0603040505020204" pitchFamily="18" charset="77"/>
                </a:endParaRPr>
              </a:p>
            </p:txBody>
          </p:sp>
        </mc:Choice>
        <mc:Fallback xmlns="">
          <p:sp>
            <p:nvSpPr>
              <p:cNvPr id="34" name="TextBox 33">
                <a:extLst>
                  <a:ext uri="{FF2B5EF4-FFF2-40B4-BE49-F238E27FC236}">
                    <a16:creationId xmlns:a16="http://schemas.microsoft.com/office/drawing/2014/main" id="{42CA0530-AE20-1E5F-E3F1-43061FB6620C}"/>
                  </a:ext>
                </a:extLst>
              </p:cNvPr>
              <p:cNvSpPr txBox="1">
                <a:spLocks noRot="1" noChangeAspect="1" noMove="1" noResize="1" noEditPoints="1" noAdjustHandles="1" noChangeArrowheads="1" noChangeShapeType="1" noTextEdit="1"/>
              </p:cNvSpPr>
              <p:nvPr/>
            </p:nvSpPr>
            <p:spPr>
              <a:xfrm>
                <a:off x="1000219" y="5170519"/>
                <a:ext cx="1206689" cy="369332"/>
              </a:xfrm>
              <a:prstGeom prst="rect">
                <a:avLst/>
              </a:prstGeom>
              <a:blipFill>
                <a:blip r:embed="rId16"/>
                <a:stretch>
                  <a:fillRect l="-15625" t="-26667" b="-46667"/>
                </a:stretch>
              </a:blipFill>
            </p:spPr>
            <p:txBody>
              <a:bodyPr/>
              <a:lstStyle/>
              <a:p>
                <a:r>
                  <a:rPr lang="en-US">
                    <a:noFill/>
                  </a:rPr>
                  <a:t> </a:t>
                </a:r>
              </a:p>
            </p:txBody>
          </p:sp>
        </mc:Fallback>
      </mc:AlternateContent>
    </p:spTree>
    <p:extLst>
      <p:ext uri="{BB962C8B-B14F-4D97-AF65-F5344CB8AC3E}">
        <p14:creationId xmlns:p14="http://schemas.microsoft.com/office/powerpoint/2010/main" val="14395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 grpId="0"/>
      <p:bldP spid="8" grpId="0"/>
      <p:bldP spid="9" grpId="0"/>
      <p:bldP spid="10" grpId="0"/>
      <p:bldP spid="11" grpId="0"/>
      <p:bldP spid="17" grpId="0" animBg="1"/>
      <p:bldP spid="31"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FBACC-D4E9-3F6A-22D3-9EF509E2CD1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F157A7B-7002-D1D1-3E75-8918BCEE6E51}"/>
                  </a:ext>
                </a:extLst>
              </p:cNvPr>
              <p:cNvSpPr txBox="1"/>
              <p:nvPr/>
            </p:nvSpPr>
            <p:spPr>
              <a:xfrm>
                <a:off x="5052302" y="1364128"/>
                <a:ext cx="4405466" cy="461665"/>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𝑡</m:t>
                    </m:r>
                  </m:oMath>
                </a14:m>
                <a:r>
                  <a:rPr lang="en-US" sz="2400" dirty="0">
                    <a:latin typeface="PT Serif" panose="020A0603040505020204" pitchFamily="18" charset="77"/>
                  </a:rPr>
                  <a:t>-out-of-</a:t>
                </a:r>
                <a14:m>
                  <m:oMath xmlns:m="http://schemas.openxmlformats.org/officeDocument/2006/math">
                    <m:r>
                      <a:rPr lang="en-US" sz="2400" b="0" i="1" smtClean="0">
                        <a:latin typeface="Cambria Math" panose="02040503050406030204" pitchFamily="18" charset="0"/>
                      </a:rPr>
                      <m:t>𝑛</m:t>
                    </m:r>
                  </m:oMath>
                </a14:m>
                <a:r>
                  <a:rPr lang="en-US" sz="2400" dirty="0">
                    <a:latin typeface="PT Serif" panose="020A0603040505020204" pitchFamily="18" charset="77"/>
                  </a:rPr>
                  <a:t> Secret sharing of </a:t>
                </a:r>
                <a14:m>
                  <m:oMath xmlns:m="http://schemas.openxmlformats.org/officeDocument/2006/math">
                    <m:r>
                      <a:rPr lang="en-US" sz="2400" b="0" i="1" smtClean="0">
                        <a:latin typeface="Cambria Math" panose="02040503050406030204" pitchFamily="18" charset="0"/>
                      </a:rPr>
                      <m:t>𝑠</m:t>
                    </m:r>
                  </m:oMath>
                </a14:m>
                <a:endParaRPr lang="en-US" sz="2400" dirty="0">
                  <a:latin typeface="PT Serif" panose="020A0603040505020204" pitchFamily="18" charset="77"/>
                </a:endParaRPr>
              </a:p>
            </p:txBody>
          </p:sp>
        </mc:Choice>
        <mc:Fallback xmlns="">
          <p:sp>
            <p:nvSpPr>
              <p:cNvPr id="49" name="TextBox 48">
                <a:extLst>
                  <a:ext uri="{FF2B5EF4-FFF2-40B4-BE49-F238E27FC236}">
                    <a16:creationId xmlns:a16="http://schemas.microsoft.com/office/drawing/2014/main" id="{EF157A7B-7002-D1D1-3E75-8918BCEE6E51}"/>
                  </a:ext>
                </a:extLst>
              </p:cNvPr>
              <p:cNvSpPr txBox="1">
                <a:spLocks noRot="1" noChangeAspect="1" noMove="1" noResize="1" noEditPoints="1" noAdjustHandles="1" noChangeArrowheads="1" noChangeShapeType="1" noTextEdit="1"/>
              </p:cNvSpPr>
              <p:nvPr/>
            </p:nvSpPr>
            <p:spPr>
              <a:xfrm>
                <a:off x="5052302" y="1364128"/>
                <a:ext cx="4405466" cy="461665"/>
              </a:xfrm>
              <a:prstGeom prst="rect">
                <a:avLst/>
              </a:prstGeom>
              <a:blipFill>
                <a:blip r:embed="rId3"/>
                <a:stretch>
                  <a:fillRect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04D952-658E-C7E8-C7DA-4C606B05D0A2}"/>
                  </a:ext>
                </a:extLst>
              </p:cNvPr>
              <p:cNvSpPr>
                <a:spLocks noGrp="1"/>
              </p:cNvSpPr>
              <p:nvPr>
                <p:ph idx="1"/>
              </p:nvPr>
            </p:nvSpPr>
            <p:spPr>
              <a:xfrm>
                <a:off x="297872" y="1189696"/>
                <a:ext cx="4785579" cy="1195025"/>
              </a:xfrm>
            </p:spPr>
            <p:txBody>
              <a:bodyPr/>
              <a:lstStyle/>
              <a:p>
                <a:pPr marL="0" indent="0">
                  <a:buNone/>
                </a:pPr>
                <a14:m>
                  <m:oMath xmlns:m="http://schemas.openxmlformats.org/officeDocument/2006/math">
                    <m:r>
                      <a:rPr lang="en-US" i="1" smtClean="0">
                        <a:latin typeface="Cambria Math" panose="02040503050406030204" pitchFamily="18" charset="0"/>
                      </a:rPr>
                      <m:t>𝑔</m:t>
                    </m:r>
                  </m:oMath>
                </a14:m>
                <a:r>
                  <a:rPr lang="en-US" dirty="0">
                    <a:latin typeface="PT Serif" panose="020A0603040505020204" pitchFamily="18" charset="77"/>
                  </a:rPr>
                  <a:t>: random polynomial of degree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latin typeface="PT Serif" panose="020A0603040505020204" pitchFamily="18" charset="77"/>
                  </a:rPr>
                  <a:t>  s</a:t>
                </a:r>
                <a:r>
                  <a:rPr lang="en-US" dirty="0" err="1">
                    <a:latin typeface="PT Serif" panose="020A0603040505020204" pitchFamily="18" charset="77"/>
                  </a:rPr>
                  <a:t>.t.</a:t>
                </a:r>
                <a:r>
                  <a:rPr lang="en-US" dirty="0">
                    <a:latin typeface="PT Serif" panose="020A0603040505020204" pitchFamily="18" charset="77"/>
                  </a:rPr>
                  <a:t>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0">
                            <a:latin typeface="Cambria Math" panose="02040503050406030204" pitchFamily="18" charset="0"/>
                          </a:rPr>
                          <m:t>0</m:t>
                        </m:r>
                      </m:e>
                    </m:d>
                    <m:r>
                      <a:rPr lang="en-US" i="0">
                        <a:latin typeface="Cambria Math" panose="02040503050406030204" pitchFamily="18" charset="0"/>
                      </a:rPr>
                      <m:t>=</m:t>
                    </m:r>
                    <m:r>
                      <m:rPr>
                        <m:sty m:val="p"/>
                      </m:rPr>
                      <a:rPr lang="en-US" i="0">
                        <a:latin typeface="Cambria Math" panose="02040503050406030204" pitchFamily="18" charset="0"/>
                      </a:rPr>
                      <m:t>s</m:t>
                    </m:r>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1604D952-658E-C7E8-C7DA-4C606B05D0A2}"/>
                  </a:ext>
                </a:extLst>
              </p:cNvPr>
              <p:cNvSpPr>
                <a:spLocks noGrp="1" noRot="1" noChangeAspect="1" noMove="1" noResize="1" noEditPoints="1" noAdjustHandles="1" noChangeArrowheads="1" noChangeShapeType="1" noTextEdit="1"/>
              </p:cNvSpPr>
              <p:nvPr>
                <p:ph idx="1"/>
              </p:nvPr>
            </p:nvSpPr>
            <p:spPr>
              <a:xfrm>
                <a:off x="297872" y="1189696"/>
                <a:ext cx="4785579" cy="1195025"/>
              </a:xfrm>
              <a:blipFill>
                <a:blip r:embed="rId4"/>
                <a:stretch>
                  <a:fillRect l="-2646" t="-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16D692-6E3F-C7E6-FFBB-AFEADEFEE310}"/>
                  </a:ext>
                </a:extLst>
              </p:cNvPr>
              <p:cNvSpPr txBox="1"/>
              <p:nvPr/>
            </p:nvSpPr>
            <p:spPr>
              <a:xfrm>
                <a:off x="251293" y="2183330"/>
                <a:ext cx="4199683" cy="954107"/>
              </a:xfrm>
              <a:prstGeom prst="rect">
                <a:avLst/>
              </a:prstGeom>
              <a:noFill/>
            </p:spPr>
            <p:txBody>
              <a:bodyPr wrap="square">
                <a:spAutoFit/>
              </a:bodyPr>
              <a:lstStyle/>
              <a:p>
                <a:r>
                  <a:rPr lang="en-US" sz="2800" dirty="0">
                    <a:latin typeface="PT Serif" panose="020A0603040505020204" pitchFamily="18" charset="77"/>
                  </a:rPr>
                  <a:t>Sample  </a:t>
                </a:r>
                <a14:m>
                  <m:oMath xmlns:m="http://schemas.openxmlformats.org/officeDocument/2006/math">
                    <m:sSub>
                      <m:sSubPr>
                        <m:ctrlPr>
                          <a:rPr lang="en-US" sz="2800" b="0" i="1" smtClean="0">
                            <a:solidFill>
                              <a:schemeClr val="accent4">
                                <a:lumMod val="75000"/>
                              </a:schemeClr>
                            </a:solidFill>
                            <a:latin typeface="Cambria Math" panose="02040503050406030204" pitchFamily="18" charset="0"/>
                          </a:rPr>
                        </m:ctrlPr>
                      </m:sSubPr>
                      <m:e>
                        <m:r>
                          <a:rPr lang="en-US" sz="2800" b="0" i="1" smtClean="0">
                            <a:solidFill>
                              <a:schemeClr val="accent4">
                                <a:lumMod val="75000"/>
                              </a:schemeClr>
                            </a:solidFill>
                            <a:latin typeface="Cambria Math" panose="02040503050406030204" pitchFamily="18" charset="0"/>
                          </a:rPr>
                          <m:t>𝑥</m:t>
                        </m:r>
                      </m:e>
                      <m:sub>
                        <m:r>
                          <a:rPr lang="en-US" sz="2800" b="0" i="1" smtClean="0">
                            <a:solidFill>
                              <a:schemeClr val="accent4">
                                <a:lumMod val="75000"/>
                              </a:schemeClr>
                            </a:solidFill>
                            <a:latin typeface="Cambria Math" panose="02040503050406030204" pitchFamily="18" charset="0"/>
                          </a:rPr>
                          <m:t>1</m:t>
                        </m:r>
                      </m:sub>
                    </m:sSub>
                    <m:r>
                      <a:rPr lang="en-US" sz="2800" b="0" i="1" smtClean="0">
                        <a:solidFill>
                          <a:schemeClr val="accent4">
                            <a:lumMod val="75000"/>
                          </a:schemeClr>
                        </a:solidFill>
                        <a:latin typeface="Cambria Math" panose="02040503050406030204" pitchFamily="18" charset="0"/>
                      </a:rPr>
                      <m:t>, …,</m:t>
                    </m:r>
                    <m:sSub>
                      <m:sSubPr>
                        <m:ctrlPr>
                          <a:rPr lang="en-US" sz="2800" b="0" i="1" smtClean="0">
                            <a:solidFill>
                              <a:schemeClr val="accent4">
                                <a:lumMod val="75000"/>
                              </a:schemeClr>
                            </a:solidFill>
                            <a:latin typeface="Cambria Math" panose="02040503050406030204" pitchFamily="18" charset="0"/>
                          </a:rPr>
                        </m:ctrlPr>
                      </m:sSubPr>
                      <m:e>
                        <m:r>
                          <a:rPr lang="en-US" sz="2800" b="0" i="1" smtClean="0">
                            <a:solidFill>
                              <a:schemeClr val="accent4">
                                <a:lumMod val="75000"/>
                              </a:schemeClr>
                            </a:solidFill>
                            <a:latin typeface="Cambria Math" panose="02040503050406030204" pitchFamily="18" charset="0"/>
                          </a:rPr>
                          <m:t>𝑥</m:t>
                        </m:r>
                      </m:e>
                      <m:sub>
                        <m:r>
                          <a:rPr lang="en-US" sz="2800" b="0" i="1" smtClean="0">
                            <a:solidFill>
                              <a:schemeClr val="accent4">
                                <a:lumMod val="75000"/>
                              </a:schemeClr>
                            </a:solidFill>
                            <a:latin typeface="Cambria Math" panose="02040503050406030204" pitchFamily="18" charset="0"/>
                          </a:rPr>
                          <m:t>𝑛</m:t>
                        </m:r>
                      </m:sub>
                    </m:sSub>
                    <m:r>
                      <a:rPr lang="en-US" sz="2800" b="0" i="1" smtClean="0">
                        <a:solidFill>
                          <a:schemeClr val="accent4">
                            <a:lumMod val="75000"/>
                          </a:schemeClr>
                        </a:solidFill>
                        <a:latin typeface="Cambria Math" panose="02040503050406030204" pitchFamily="18" charset="0"/>
                      </a:rPr>
                      <m:t> </m:t>
                    </m:r>
                    <m:r>
                      <a:rPr lang="en-US" sz="2800" b="0" i="1" smtClean="0">
                        <a:latin typeface="Cambria Math" panose="02040503050406030204" pitchFamily="18" charset="0"/>
                      </a:rPr>
                      <m:t>←</m:t>
                    </m:r>
                  </m:oMath>
                </a14:m>
                <a:r>
                  <a:rPr lang="en-US" sz="2000" dirty="0">
                    <a:latin typeface="PT Serif" panose="020A0603040505020204" pitchFamily="18" charset="77"/>
                  </a:rPr>
                  <a:t>$</a:t>
                </a:r>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𝔽</m:t>
                    </m:r>
                  </m:oMath>
                </a14:m>
                <a:r>
                  <a:rPr lang="en-US" sz="2800" dirty="0">
                    <a:latin typeface="PT Serif" panose="020A0603040505020204" pitchFamily="18" charset="77"/>
                  </a:rPr>
                  <a:t> </a:t>
                </a:r>
              </a:p>
              <a:p>
                <a:r>
                  <a:rPr lang="en-US" sz="2800" dirty="0">
                    <a:latin typeface="PT Serif" panose="020A0603040505020204" pitchFamily="18" charset="77"/>
                  </a:rPr>
                  <a:t> //  </a:t>
                </a:r>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 </m:t>
                        </m:r>
                        <m:r>
                          <a:rPr lang="en-US" sz="2800" b="0" i="1" smtClean="0">
                            <a:latin typeface="Cambria Math" panose="02040503050406030204" pitchFamily="18" charset="0"/>
                          </a:rPr>
                          <m:t>𝔽</m:t>
                        </m:r>
                        <m:r>
                          <a:rPr lang="en-US" sz="2800" b="0" i="1" smtClean="0">
                            <a:latin typeface="Cambria Math" panose="02040503050406030204" pitchFamily="18" charset="0"/>
                          </a:rPr>
                          <m:t> </m:t>
                        </m:r>
                      </m:e>
                    </m:d>
                    <m:r>
                      <a:rPr lang="en-US" sz="2800" b="0" i="1" smtClean="0">
                        <a:latin typeface="Cambria Math" panose="02040503050406030204" pitchFamily="18" charset="0"/>
                      </a:rPr>
                      <m:t>&gt;</m:t>
                    </m:r>
                    <m:r>
                      <a:rPr lang="en-US" sz="2800" i="1">
                        <a:latin typeface="Cambria Math" panose="02040503050406030204" pitchFamily="18" charset="0"/>
                      </a:rPr>
                      <m:t>𝑠𝑢𝑝𝑒𝑟𝑝𝑜𝑙𝑦</m:t>
                    </m:r>
                    <m:r>
                      <a:rPr lang="en-US" sz="2800" i="1">
                        <a:latin typeface="Cambria Math" panose="02040503050406030204" pitchFamily="18" charset="0"/>
                      </a:rPr>
                      <m:t>(</m:t>
                    </m:r>
                    <m:r>
                      <a:rPr lang="en-US" sz="2800" i="1">
                        <a:latin typeface="Cambria Math" panose="02040503050406030204" pitchFamily="18" charset="0"/>
                      </a:rPr>
                      <m:t>𝑛</m:t>
                    </m:r>
                    <m:r>
                      <a:rPr lang="en-US" sz="2800" i="1">
                        <a:latin typeface="Cambria Math" panose="02040503050406030204" pitchFamily="18" charset="0"/>
                      </a:rPr>
                      <m:t>)</m:t>
                    </m:r>
                  </m:oMath>
                </a14:m>
                <a:endParaRPr lang="en-US" sz="2800" dirty="0"/>
              </a:p>
            </p:txBody>
          </p:sp>
        </mc:Choice>
        <mc:Fallback xmlns="">
          <p:sp>
            <p:nvSpPr>
              <p:cNvPr id="8" name="TextBox 7">
                <a:extLst>
                  <a:ext uri="{FF2B5EF4-FFF2-40B4-BE49-F238E27FC236}">
                    <a16:creationId xmlns:a16="http://schemas.microsoft.com/office/drawing/2014/main" id="{1716D692-6E3F-C7E6-FFBB-AFEADEFEE310}"/>
                  </a:ext>
                </a:extLst>
              </p:cNvPr>
              <p:cNvSpPr txBox="1">
                <a:spLocks noRot="1" noChangeAspect="1" noMove="1" noResize="1" noEditPoints="1" noAdjustHandles="1" noChangeArrowheads="1" noChangeShapeType="1" noTextEdit="1"/>
              </p:cNvSpPr>
              <p:nvPr/>
            </p:nvSpPr>
            <p:spPr>
              <a:xfrm>
                <a:off x="251293" y="2183330"/>
                <a:ext cx="4199683" cy="954107"/>
              </a:xfrm>
              <a:prstGeom prst="rect">
                <a:avLst/>
              </a:prstGeom>
              <a:blipFill>
                <a:blip r:embed="rId5"/>
                <a:stretch>
                  <a:fillRect l="-3012" t="-6494" b="-15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Google Shape;75;p15">
                <a:extLst>
                  <a:ext uri="{FF2B5EF4-FFF2-40B4-BE49-F238E27FC236}">
                    <a16:creationId xmlns:a16="http://schemas.microsoft.com/office/drawing/2014/main" id="{BD4F2DC3-C137-61A0-DD33-DB6A0155A54A}"/>
                  </a:ext>
                </a:extLst>
              </p:cNvPr>
              <p:cNvSpPr txBox="1"/>
              <p:nvPr/>
            </p:nvSpPr>
            <p:spPr>
              <a:xfrm>
                <a:off x="3771256" y="3374781"/>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𝑠</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h</m:t>
                          </m:r>
                        </m:e>
                        <m:sub>
                          <m:r>
                            <a:rPr lang="en-US" sz="1900" b="0" i="1" smtClean="0">
                              <a:latin typeface="Cambria Math" panose="02040503050406030204" pitchFamily="18" charset="0"/>
                            </a:rPr>
                            <m:t>1</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1</m:t>
                          </m:r>
                        </m:sub>
                      </m:sSub>
                      <m:r>
                        <a:rPr lang="en-US" sz="1900" b="0" i="1" smtClean="0">
                          <a:latin typeface="Cambria Math" panose="02040503050406030204" pitchFamily="18" charset="0"/>
                        </a:rPr>
                        <m:t> , </m:t>
                      </m:r>
                      <m:r>
                        <a:rPr lang="en-US" sz="1900" b="0" i="1" smtClean="0">
                          <a:latin typeface="Cambria Math" panose="02040503050406030204" pitchFamily="18" charset="0"/>
                        </a:rPr>
                        <m:t>𝑔</m:t>
                      </m:r>
                      <m:d>
                        <m:dPr>
                          <m:ctrlPr>
                            <a:rPr lang="en-US" sz="1900" b="0" i="1" smtClean="0">
                              <a:latin typeface="Cambria Math" panose="02040503050406030204" pitchFamily="18" charset="0"/>
                            </a:rPr>
                          </m:ctrlPr>
                        </m:dPr>
                        <m:e>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1</m:t>
                              </m:r>
                            </m:sub>
                          </m:sSub>
                        </m:e>
                      </m:d>
                      <m:r>
                        <a:rPr lang="en-US" sz="1900" b="0" i="1" smtClean="0">
                          <a:latin typeface="Cambria Math" panose="02040503050406030204" pitchFamily="18" charset="0"/>
                        </a:rPr>
                        <m:t> )</m:t>
                      </m:r>
                    </m:oMath>
                  </m:oMathPara>
                </a14:m>
                <a:endParaRPr lang="en-US" sz="1900" dirty="0"/>
              </a:p>
            </p:txBody>
          </p:sp>
        </mc:Choice>
        <mc:Fallback xmlns="">
          <p:sp>
            <p:nvSpPr>
              <p:cNvPr id="51" name="Google Shape;75;p15">
                <a:extLst>
                  <a:ext uri="{FF2B5EF4-FFF2-40B4-BE49-F238E27FC236}">
                    <a16:creationId xmlns:a16="http://schemas.microsoft.com/office/drawing/2014/main" id="{BD4F2DC3-C137-61A0-DD33-DB6A0155A54A}"/>
                  </a:ext>
                </a:extLst>
              </p:cNvPr>
              <p:cNvSpPr txBox="1">
                <a:spLocks noRot="1" noChangeAspect="1" noMove="1" noResize="1" noEditPoints="1" noAdjustHandles="1" noChangeArrowheads="1" noChangeShapeType="1" noTextEdit="1"/>
              </p:cNvSpPr>
              <p:nvPr/>
            </p:nvSpPr>
            <p:spPr>
              <a:xfrm>
                <a:off x="3771256" y="3374781"/>
                <a:ext cx="2184909" cy="477023"/>
              </a:xfrm>
              <a:prstGeom prst="rect">
                <a:avLst/>
              </a:prstGeom>
              <a:blipFill>
                <a:blip r:embed="rId6"/>
                <a:stretch>
                  <a:fillRect b="-25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Google Shape;75;p15">
                <a:extLst>
                  <a:ext uri="{FF2B5EF4-FFF2-40B4-BE49-F238E27FC236}">
                    <a16:creationId xmlns:a16="http://schemas.microsoft.com/office/drawing/2014/main" id="{9C4FB93E-9153-205C-51D3-8ED02BE0917F}"/>
                  </a:ext>
                </a:extLst>
              </p:cNvPr>
              <p:cNvSpPr txBox="1"/>
              <p:nvPr/>
            </p:nvSpPr>
            <p:spPr>
              <a:xfrm>
                <a:off x="5805360" y="3364778"/>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𝑠</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h</m:t>
                          </m:r>
                        </m:e>
                        <m:sub>
                          <m:r>
                            <a:rPr lang="en-US" sz="1900" b="0" i="1" smtClean="0">
                              <a:latin typeface="Cambria Math" panose="02040503050406030204" pitchFamily="18" charset="0"/>
                            </a:rPr>
                            <m:t>2</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2</m:t>
                          </m:r>
                        </m:sub>
                      </m:sSub>
                      <m:r>
                        <a:rPr lang="en-US" sz="1900" b="0" i="1" smtClean="0">
                          <a:latin typeface="Cambria Math" panose="02040503050406030204" pitchFamily="18" charset="0"/>
                        </a:rPr>
                        <m:t> , </m:t>
                      </m:r>
                      <m:r>
                        <a:rPr lang="en-US" sz="1900" b="0" i="1" smtClean="0">
                          <a:latin typeface="Cambria Math" panose="02040503050406030204" pitchFamily="18" charset="0"/>
                        </a:rPr>
                        <m:t>𝑔</m:t>
                      </m:r>
                      <m:d>
                        <m:dPr>
                          <m:ctrlPr>
                            <a:rPr lang="en-US" sz="1900" b="0" i="1" smtClean="0">
                              <a:latin typeface="Cambria Math" panose="02040503050406030204" pitchFamily="18" charset="0"/>
                            </a:rPr>
                          </m:ctrlPr>
                        </m:dPr>
                        <m:e>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2</m:t>
                              </m:r>
                            </m:sub>
                          </m:sSub>
                        </m:e>
                      </m:d>
                      <m:r>
                        <a:rPr lang="en-US" sz="1900" b="0" i="1" smtClean="0">
                          <a:latin typeface="Cambria Math" panose="02040503050406030204" pitchFamily="18" charset="0"/>
                        </a:rPr>
                        <m:t> )</m:t>
                      </m:r>
                    </m:oMath>
                  </m:oMathPara>
                </a14:m>
                <a:endParaRPr lang="en-US" sz="1900" dirty="0"/>
              </a:p>
            </p:txBody>
          </p:sp>
        </mc:Choice>
        <mc:Fallback xmlns="">
          <p:sp>
            <p:nvSpPr>
              <p:cNvPr id="52" name="Google Shape;75;p15">
                <a:extLst>
                  <a:ext uri="{FF2B5EF4-FFF2-40B4-BE49-F238E27FC236}">
                    <a16:creationId xmlns:a16="http://schemas.microsoft.com/office/drawing/2014/main" id="{9C4FB93E-9153-205C-51D3-8ED02BE0917F}"/>
                  </a:ext>
                </a:extLst>
              </p:cNvPr>
              <p:cNvSpPr txBox="1">
                <a:spLocks noRot="1" noChangeAspect="1" noMove="1" noResize="1" noEditPoints="1" noAdjustHandles="1" noChangeArrowheads="1" noChangeShapeType="1" noTextEdit="1"/>
              </p:cNvSpPr>
              <p:nvPr/>
            </p:nvSpPr>
            <p:spPr>
              <a:xfrm>
                <a:off x="5805360" y="3364778"/>
                <a:ext cx="2184909" cy="477023"/>
              </a:xfrm>
              <a:prstGeom prst="rect">
                <a:avLst/>
              </a:prstGeom>
              <a:blipFill>
                <a:blip r:embed="rId7"/>
                <a:stretch>
                  <a:fillRect b="-5128"/>
                </a:stretch>
              </a:blipFill>
              <a:ln>
                <a:noFill/>
              </a:ln>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447D3FAD-99E6-1350-6B77-2E3C8C4008F5}"/>
              </a:ext>
            </a:extLst>
          </p:cNvPr>
          <p:cNvCxnSpPr>
            <a:cxnSpLocks/>
          </p:cNvCxnSpPr>
          <p:nvPr/>
        </p:nvCxnSpPr>
        <p:spPr>
          <a:xfrm>
            <a:off x="5047283" y="3852970"/>
            <a:ext cx="634806" cy="1030142"/>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ounded Rectangle 55">
                <a:extLst>
                  <a:ext uri="{FF2B5EF4-FFF2-40B4-BE49-F238E27FC236}">
                    <a16:creationId xmlns:a16="http://schemas.microsoft.com/office/drawing/2014/main" id="{BD0C8C53-B797-EBD8-0E81-01A33602EA8A}"/>
                  </a:ext>
                </a:extLst>
              </p:cNvPr>
              <p:cNvSpPr/>
              <p:nvPr/>
            </p:nvSpPr>
            <p:spPr>
              <a:xfrm>
                <a:off x="5334838" y="4993900"/>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𝑅</m:t>
                      </m:r>
                    </m:oMath>
                  </m:oMathPara>
                </a14:m>
                <a:endParaRPr lang="en-US" sz="2600" dirty="0"/>
              </a:p>
            </p:txBody>
          </p:sp>
        </mc:Choice>
        <mc:Fallback xmlns="">
          <p:sp>
            <p:nvSpPr>
              <p:cNvPr id="56" name="Rounded Rectangle 55">
                <a:extLst>
                  <a:ext uri="{FF2B5EF4-FFF2-40B4-BE49-F238E27FC236}">
                    <a16:creationId xmlns:a16="http://schemas.microsoft.com/office/drawing/2014/main" id="{BD0C8C53-B797-EBD8-0E81-01A33602EA8A}"/>
                  </a:ext>
                </a:extLst>
              </p:cNvPr>
              <p:cNvSpPr>
                <a:spLocks noRot="1" noChangeAspect="1" noMove="1" noResize="1" noEditPoints="1" noAdjustHandles="1" noChangeArrowheads="1" noChangeShapeType="1" noTextEdit="1"/>
              </p:cNvSpPr>
              <p:nvPr/>
            </p:nvSpPr>
            <p:spPr>
              <a:xfrm>
                <a:off x="5334838" y="4993900"/>
                <a:ext cx="1341685" cy="1084407"/>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428D71-D967-8785-90E2-DEB9C0B6F64F}"/>
                  </a:ext>
                </a:extLst>
              </p:cNvPr>
              <p:cNvSpPr txBox="1"/>
              <p:nvPr/>
            </p:nvSpPr>
            <p:spPr>
              <a:xfrm>
                <a:off x="7326897" y="5305270"/>
                <a:ext cx="69442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oMath>
                  </m:oMathPara>
                </a14:m>
                <a:endParaRPr lang="en-US" sz="2400" dirty="0"/>
              </a:p>
            </p:txBody>
          </p:sp>
        </mc:Choice>
        <mc:Fallback xmlns="">
          <p:sp>
            <p:nvSpPr>
              <p:cNvPr id="57" name="TextBox 56">
                <a:extLst>
                  <a:ext uri="{FF2B5EF4-FFF2-40B4-BE49-F238E27FC236}">
                    <a16:creationId xmlns:a16="http://schemas.microsoft.com/office/drawing/2014/main" id="{C3428D71-D967-8785-90E2-DEB9C0B6F64F}"/>
                  </a:ext>
                </a:extLst>
              </p:cNvPr>
              <p:cNvSpPr txBox="1">
                <a:spLocks noRot="1" noChangeAspect="1" noMove="1" noResize="1" noEditPoints="1" noAdjustHandles="1" noChangeArrowheads="1" noChangeShapeType="1" noTextEdit="1"/>
              </p:cNvSpPr>
              <p:nvPr/>
            </p:nvSpPr>
            <p:spPr>
              <a:xfrm>
                <a:off x="7326897" y="5305270"/>
                <a:ext cx="694423" cy="461665"/>
              </a:xfrm>
              <a:prstGeom prst="rect">
                <a:avLst/>
              </a:prstGeom>
              <a:blipFill>
                <a:blip r:embed="rId9"/>
                <a:stretch>
                  <a:fillRect/>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DCB00016-802B-B289-BA35-BAC19138ACA7}"/>
              </a:ext>
            </a:extLst>
          </p:cNvPr>
          <p:cNvCxnSpPr>
            <a:cxnSpLocks/>
            <a:stCxn id="56" idx="3"/>
            <a:endCxn id="57" idx="1"/>
          </p:cNvCxnSpPr>
          <p:nvPr/>
        </p:nvCxnSpPr>
        <p:spPr>
          <a:xfrm flipV="1">
            <a:off x="6676523" y="5536103"/>
            <a:ext cx="650374" cy="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B429CFB-2BBB-0DA6-2E1E-7DA2A370DBE0}"/>
                  </a:ext>
                </a:extLst>
              </p:cNvPr>
              <p:cNvSpPr txBox="1"/>
              <p:nvPr/>
            </p:nvSpPr>
            <p:spPr>
              <a:xfrm>
                <a:off x="3816035" y="5351438"/>
                <a:ext cx="52559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3</m:t>
                          </m:r>
                        </m:sub>
                      </m:sSub>
                    </m:oMath>
                  </m:oMathPara>
                </a14:m>
                <a:endParaRPr lang="en-US" sz="2400" dirty="0"/>
              </a:p>
            </p:txBody>
          </p:sp>
        </mc:Choice>
        <mc:Fallback xmlns="">
          <p:sp>
            <p:nvSpPr>
              <p:cNvPr id="59" name="TextBox 58">
                <a:extLst>
                  <a:ext uri="{FF2B5EF4-FFF2-40B4-BE49-F238E27FC236}">
                    <a16:creationId xmlns:a16="http://schemas.microsoft.com/office/drawing/2014/main" id="{2B429CFB-2BBB-0DA6-2E1E-7DA2A370DBE0}"/>
                  </a:ext>
                </a:extLst>
              </p:cNvPr>
              <p:cNvSpPr txBox="1">
                <a:spLocks noRot="1" noChangeAspect="1" noMove="1" noResize="1" noEditPoints="1" noAdjustHandles="1" noChangeArrowheads="1" noChangeShapeType="1" noTextEdit="1"/>
              </p:cNvSpPr>
              <p:nvPr/>
            </p:nvSpPr>
            <p:spPr>
              <a:xfrm>
                <a:off x="3816035" y="5351438"/>
                <a:ext cx="525592" cy="369332"/>
              </a:xfrm>
              <a:prstGeom prst="rect">
                <a:avLst/>
              </a:prstGeom>
              <a:blipFill>
                <a:blip r:embed="rId10"/>
                <a:stretch>
                  <a:fillRect l="-7143" r="-7143" b="-1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EBB37DD-0A59-79DE-ACB2-9199EFC7BD3E}"/>
              </a:ext>
            </a:extLst>
          </p:cNvPr>
          <p:cNvCxnSpPr>
            <a:cxnSpLocks/>
            <a:stCxn id="59" idx="3"/>
            <a:endCxn id="56" idx="1"/>
          </p:cNvCxnSpPr>
          <p:nvPr/>
        </p:nvCxnSpPr>
        <p:spPr>
          <a:xfrm>
            <a:off x="4341627" y="5536104"/>
            <a:ext cx="993211"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FA0C386-8060-8320-A93D-14927BD7E184}"/>
              </a:ext>
            </a:extLst>
          </p:cNvPr>
          <p:cNvCxnSpPr>
            <a:cxnSpLocks/>
          </p:cNvCxnSpPr>
          <p:nvPr/>
        </p:nvCxnSpPr>
        <p:spPr>
          <a:xfrm flipH="1">
            <a:off x="6263401" y="3844303"/>
            <a:ext cx="516345" cy="1038809"/>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FB1FABC-42A8-F2AC-27E1-7979586E6091}"/>
                  </a:ext>
                </a:extLst>
              </p:cNvPr>
              <p:cNvSpPr txBox="1"/>
              <p:nvPr/>
            </p:nvSpPr>
            <p:spPr>
              <a:xfrm>
                <a:off x="6676523" y="4071214"/>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&lt;</m:t>
                    </m:r>
                    <m:r>
                      <a:rPr lang="en-US" sz="2800" b="0" i="1" smtClean="0">
                        <a:latin typeface="Cambria Math" panose="02040503050406030204" pitchFamily="18" charset="0"/>
                      </a:rPr>
                      <m:t>𝑡</m:t>
                    </m:r>
                  </m:oMath>
                </a14:m>
                <a:r>
                  <a:rPr lang="en-US" sz="2800" dirty="0">
                    <a:latin typeface="PT Serif" panose="020A0603040505020204" pitchFamily="18" charset="77"/>
                  </a:rPr>
                  <a:t> Sellers</a:t>
                </a:r>
              </a:p>
            </p:txBody>
          </p:sp>
        </mc:Choice>
        <mc:Fallback xmlns="">
          <p:sp>
            <p:nvSpPr>
              <p:cNvPr id="62" name="TextBox 61">
                <a:extLst>
                  <a:ext uri="{FF2B5EF4-FFF2-40B4-BE49-F238E27FC236}">
                    <a16:creationId xmlns:a16="http://schemas.microsoft.com/office/drawing/2014/main" id="{BFB1FABC-42A8-F2AC-27E1-7979586E6091}"/>
                  </a:ext>
                </a:extLst>
              </p:cNvPr>
              <p:cNvSpPr txBox="1">
                <a:spLocks noRot="1" noChangeAspect="1" noMove="1" noResize="1" noEditPoints="1" noAdjustHandles="1" noChangeArrowheads="1" noChangeShapeType="1" noTextEdit="1"/>
              </p:cNvSpPr>
              <p:nvPr/>
            </p:nvSpPr>
            <p:spPr>
              <a:xfrm>
                <a:off x="6676523" y="4071214"/>
                <a:ext cx="2467931" cy="523220"/>
              </a:xfrm>
              <a:prstGeom prst="rect">
                <a:avLst/>
              </a:prstGeom>
              <a:blipFill>
                <a:blip r:embed="rId11"/>
                <a:stretch>
                  <a:fillRect l="-3077" t="-11905" b="-30952"/>
                </a:stretch>
              </a:blipFill>
            </p:spPr>
            <p:txBody>
              <a:bodyPr/>
              <a:lstStyle/>
              <a:p>
                <a:r>
                  <a:rPr lang="en-US">
                    <a:noFill/>
                  </a:rPr>
                  <a:t> </a:t>
                </a:r>
              </a:p>
            </p:txBody>
          </p:sp>
        </mc:Fallback>
      </mc:AlternateContent>
      <p:pic>
        <p:nvPicPr>
          <p:cNvPr id="63" name="Picture 62" descr="A red smiley face with horns&#10;&#10;Description automatically generated">
            <a:extLst>
              <a:ext uri="{FF2B5EF4-FFF2-40B4-BE49-F238E27FC236}">
                <a16:creationId xmlns:a16="http://schemas.microsoft.com/office/drawing/2014/main" id="{86D836F1-55C7-9CA9-F05E-128293ED3A1A}"/>
              </a:ext>
            </a:extLst>
          </p:cNvPr>
          <p:cNvPicPr>
            <a:picLocks noChangeAspect="1"/>
          </p:cNvPicPr>
          <p:nvPr/>
        </p:nvPicPr>
        <p:blipFill>
          <a:blip r:embed="rId12"/>
          <a:stretch>
            <a:fillRect/>
          </a:stretch>
        </p:blipFill>
        <p:spPr>
          <a:xfrm>
            <a:off x="2393875" y="5167222"/>
            <a:ext cx="1133627" cy="1107095"/>
          </a:xfrm>
          <a:prstGeom prst="rect">
            <a:avLst/>
          </a:prstGeom>
        </p:spPr>
      </p:pic>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5553151-F541-20D8-B2DB-E50B961E7B9E}"/>
                  </a:ext>
                </a:extLst>
              </p:cNvPr>
              <p:cNvSpPr txBox="1"/>
              <p:nvPr/>
            </p:nvSpPr>
            <p:spPr>
              <a:xfrm>
                <a:off x="2631110" y="4578709"/>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64" name="TextBox 63">
                <a:extLst>
                  <a:ext uri="{FF2B5EF4-FFF2-40B4-BE49-F238E27FC236}">
                    <a16:creationId xmlns:a16="http://schemas.microsoft.com/office/drawing/2014/main" id="{15553151-F541-20D8-B2DB-E50B961E7B9E}"/>
                  </a:ext>
                </a:extLst>
              </p:cNvPr>
              <p:cNvSpPr txBox="1">
                <a:spLocks noRot="1" noChangeAspect="1" noMove="1" noResize="1" noEditPoints="1" noAdjustHandles="1" noChangeArrowheads="1" noChangeShapeType="1" noTextEdit="1"/>
              </p:cNvSpPr>
              <p:nvPr/>
            </p:nvSpPr>
            <p:spPr>
              <a:xfrm>
                <a:off x="2631110" y="4578709"/>
                <a:ext cx="659155" cy="584775"/>
              </a:xfrm>
              <a:prstGeom prst="rect">
                <a:avLst/>
              </a:prstGeom>
              <a:blipFill>
                <a:blip r:embed="rId13"/>
                <a:stretch>
                  <a:fillRect/>
                </a:stretch>
              </a:blipFill>
            </p:spPr>
            <p:txBody>
              <a:bodyPr/>
              <a:lstStyle/>
              <a:p>
                <a:r>
                  <a:rPr lang="en-US">
                    <a:noFill/>
                  </a:rPr>
                  <a:t> </a:t>
                </a:r>
              </a:p>
            </p:txBody>
          </p:sp>
        </mc:Fallback>
      </mc:AlternateContent>
      <p:pic>
        <p:nvPicPr>
          <p:cNvPr id="65" name="Picture 64" descr="A picture containing text, vector graphics&#10;&#10;Description automatically generated">
            <a:extLst>
              <a:ext uri="{FF2B5EF4-FFF2-40B4-BE49-F238E27FC236}">
                <a16:creationId xmlns:a16="http://schemas.microsoft.com/office/drawing/2014/main" id="{DC74882A-23D2-27E0-25D6-B7D25F77E16F}"/>
              </a:ext>
            </a:extLst>
          </p:cNvPr>
          <p:cNvPicPr>
            <a:picLocks noChangeAspect="1"/>
          </p:cNvPicPr>
          <p:nvPr/>
        </p:nvPicPr>
        <p:blipFill>
          <a:blip r:embed="rId14"/>
          <a:stretch>
            <a:fillRect/>
          </a:stretch>
        </p:blipFill>
        <p:spPr>
          <a:xfrm>
            <a:off x="9986206" y="2350258"/>
            <a:ext cx="834050" cy="1176937"/>
          </a:xfrm>
          <a:prstGeom prst="rect">
            <a:avLst/>
          </a:prstGeom>
        </p:spPr>
      </p:pic>
      <p:pic>
        <p:nvPicPr>
          <p:cNvPr id="66" name="Google Shape;74;p15">
            <a:extLst>
              <a:ext uri="{FF2B5EF4-FFF2-40B4-BE49-F238E27FC236}">
                <a16:creationId xmlns:a16="http://schemas.microsoft.com/office/drawing/2014/main" id="{CC26582D-8CEA-B556-4DDC-ABCF277C9921}"/>
              </a:ext>
            </a:extLst>
          </p:cNvPr>
          <p:cNvPicPr preferRelativeResize="0"/>
          <p:nvPr/>
        </p:nvPicPr>
        <p:blipFill>
          <a:blip r:embed="rId15">
            <a:alphaModFix/>
          </a:blip>
          <a:stretch>
            <a:fillRect/>
          </a:stretch>
        </p:blipFill>
        <p:spPr>
          <a:xfrm>
            <a:off x="4760916" y="2333918"/>
            <a:ext cx="834050" cy="1152898"/>
          </a:xfrm>
          <a:prstGeom prst="rect">
            <a:avLst/>
          </a:prstGeom>
          <a:noFill/>
          <a:ln>
            <a:noFill/>
          </a:ln>
        </p:spPr>
      </p:pic>
      <p:pic>
        <p:nvPicPr>
          <p:cNvPr id="67" name="Google Shape;77;p15">
            <a:extLst>
              <a:ext uri="{FF2B5EF4-FFF2-40B4-BE49-F238E27FC236}">
                <a16:creationId xmlns:a16="http://schemas.microsoft.com/office/drawing/2014/main" id="{82B93345-02D2-56C0-B43B-BC819FD15F5F}"/>
              </a:ext>
            </a:extLst>
          </p:cNvPr>
          <p:cNvPicPr preferRelativeResize="0"/>
          <p:nvPr/>
        </p:nvPicPr>
        <p:blipFill>
          <a:blip r:embed="rId16">
            <a:alphaModFix/>
          </a:blip>
          <a:stretch>
            <a:fillRect/>
          </a:stretch>
        </p:blipFill>
        <p:spPr>
          <a:xfrm>
            <a:off x="6390684" y="2391099"/>
            <a:ext cx="834050" cy="1095717"/>
          </a:xfrm>
          <a:prstGeom prst="rect">
            <a:avLst/>
          </a:prstGeom>
          <a:noFill/>
          <a:ln>
            <a:noFill/>
          </a:ln>
        </p:spPr>
      </p:pic>
      <p:pic>
        <p:nvPicPr>
          <p:cNvPr id="68" name="Picture 67">
            <a:extLst>
              <a:ext uri="{FF2B5EF4-FFF2-40B4-BE49-F238E27FC236}">
                <a16:creationId xmlns:a16="http://schemas.microsoft.com/office/drawing/2014/main" id="{8C63E0DD-1129-2B4A-7FEA-9F67235338B6}"/>
              </a:ext>
            </a:extLst>
          </p:cNvPr>
          <p:cNvPicPr>
            <a:picLocks noChangeAspect="1"/>
          </p:cNvPicPr>
          <p:nvPr/>
        </p:nvPicPr>
        <p:blipFill>
          <a:blip r:embed="rId17"/>
          <a:stretch>
            <a:fillRect/>
          </a:stretch>
        </p:blipFill>
        <p:spPr>
          <a:xfrm>
            <a:off x="8240620" y="2333918"/>
            <a:ext cx="833383" cy="1140419"/>
          </a:xfrm>
          <a:prstGeom prst="rect">
            <a:avLst/>
          </a:prstGeom>
        </p:spPr>
      </p:pic>
      <p:cxnSp>
        <p:nvCxnSpPr>
          <p:cNvPr id="69" name="Straight Arrow Connector 68">
            <a:extLst>
              <a:ext uri="{FF2B5EF4-FFF2-40B4-BE49-F238E27FC236}">
                <a16:creationId xmlns:a16="http://schemas.microsoft.com/office/drawing/2014/main" id="{84108F6A-F9B8-14D8-1CF2-9C838BC16DBA}"/>
              </a:ext>
            </a:extLst>
          </p:cNvPr>
          <p:cNvCxnSpPr>
            <a:cxnSpLocks/>
            <a:endCxn id="66" idx="0"/>
          </p:cNvCxnSpPr>
          <p:nvPr/>
        </p:nvCxnSpPr>
        <p:spPr>
          <a:xfrm flipH="1">
            <a:off x="5177941" y="1811806"/>
            <a:ext cx="1868576" cy="52211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AE30BDE-2F4F-70A6-D3E4-5703FA7FF3BD}"/>
              </a:ext>
            </a:extLst>
          </p:cNvPr>
          <p:cNvCxnSpPr>
            <a:cxnSpLocks/>
            <a:endCxn id="67" idx="0"/>
          </p:cNvCxnSpPr>
          <p:nvPr/>
        </p:nvCxnSpPr>
        <p:spPr>
          <a:xfrm flipH="1">
            <a:off x="6807709" y="1908971"/>
            <a:ext cx="454847" cy="48212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6E0FB25-F7CB-A3E6-5F5C-BD55614D31AF}"/>
              </a:ext>
            </a:extLst>
          </p:cNvPr>
          <p:cNvCxnSpPr>
            <a:cxnSpLocks/>
            <a:endCxn id="68" idx="0"/>
          </p:cNvCxnSpPr>
          <p:nvPr/>
        </p:nvCxnSpPr>
        <p:spPr>
          <a:xfrm>
            <a:off x="8253615" y="1908971"/>
            <a:ext cx="403697" cy="4249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829EE72-0D98-AD24-068C-7A47999C3BAE}"/>
              </a:ext>
            </a:extLst>
          </p:cNvPr>
          <p:cNvCxnSpPr>
            <a:cxnSpLocks/>
            <a:endCxn id="65" idx="0"/>
          </p:cNvCxnSpPr>
          <p:nvPr/>
        </p:nvCxnSpPr>
        <p:spPr>
          <a:xfrm>
            <a:off x="8892324" y="1786964"/>
            <a:ext cx="1510907" cy="56329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Google Shape;75;p15">
                <a:extLst>
                  <a:ext uri="{FF2B5EF4-FFF2-40B4-BE49-F238E27FC236}">
                    <a16:creationId xmlns:a16="http://schemas.microsoft.com/office/drawing/2014/main" id="{5C0B7494-43A6-6673-2417-749EB1E6E169}"/>
                  </a:ext>
                </a:extLst>
              </p:cNvPr>
              <p:cNvSpPr txBox="1"/>
              <p:nvPr/>
            </p:nvSpPr>
            <p:spPr>
              <a:xfrm>
                <a:off x="7820212" y="3372288"/>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𝑠</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h</m:t>
                          </m:r>
                        </m:e>
                        <m:sub>
                          <m:r>
                            <a:rPr lang="en-US" sz="1900" b="0" i="1" smtClean="0">
                              <a:latin typeface="Cambria Math" panose="02040503050406030204" pitchFamily="18" charset="0"/>
                            </a:rPr>
                            <m:t>3</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3</m:t>
                          </m:r>
                        </m:sub>
                      </m:sSub>
                      <m:r>
                        <a:rPr lang="en-US" sz="1900" b="0" i="1" smtClean="0">
                          <a:latin typeface="Cambria Math" panose="02040503050406030204" pitchFamily="18" charset="0"/>
                        </a:rPr>
                        <m:t> , </m:t>
                      </m:r>
                      <m:r>
                        <a:rPr lang="en-US" sz="1900" b="0" i="1" smtClean="0">
                          <a:latin typeface="Cambria Math" panose="02040503050406030204" pitchFamily="18" charset="0"/>
                        </a:rPr>
                        <m:t>𝑔</m:t>
                      </m:r>
                      <m:d>
                        <m:dPr>
                          <m:ctrlPr>
                            <a:rPr lang="en-US" sz="1900" b="0" i="1" smtClean="0">
                              <a:latin typeface="Cambria Math" panose="02040503050406030204" pitchFamily="18" charset="0"/>
                            </a:rPr>
                          </m:ctrlPr>
                        </m:dPr>
                        <m:e>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3</m:t>
                              </m:r>
                            </m:sub>
                          </m:sSub>
                        </m:e>
                      </m:d>
                      <m:r>
                        <a:rPr lang="en-US" sz="1900" b="0" i="1" smtClean="0">
                          <a:latin typeface="Cambria Math" panose="02040503050406030204" pitchFamily="18" charset="0"/>
                        </a:rPr>
                        <m:t> )</m:t>
                      </m:r>
                    </m:oMath>
                  </m:oMathPara>
                </a14:m>
                <a:endParaRPr lang="en-US" sz="1900" dirty="0"/>
              </a:p>
            </p:txBody>
          </p:sp>
        </mc:Choice>
        <mc:Fallback xmlns="">
          <p:sp>
            <p:nvSpPr>
              <p:cNvPr id="73" name="Google Shape;75;p15">
                <a:extLst>
                  <a:ext uri="{FF2B5EF4-FFF2-40B4-BE49-F238E27FC236}">
                    <a16:creationId xmlns:a16="http://schemas.microsoft.com/office/drawing/2014/main" id="{5C0B7494-43A6-6673-2417-749EB1E6E169}"/>
                  </a:ext>
                </a:extLst>
              </p:cNvPr>
              <p:cNvSpPr txBox="1">
                <a:spLocks noRot="1" noChangeAspect="1" noMove="1" noResize="1" noEditPoints="1" noAdjustHandles="1" noChangeArrowheads="1" noChangeShapeType="1" noTextEdit="1"/>
              </p:cNvSpPr>
              <p:nvPr/>
            </p:nvSpPr>
            <p:spPr>
              <a:xfrm>
                <a:off x="7820212" y="3372288"/>
                <a:ext cx="2184909" cy="477023"/>
              </a:xfrm>
              <a:prstGeom prst="rect">
                <a:avLst/>
              </a:prstGeom>
              <a:blipFill>
                <a:blip r:embed="rId18"/>
                <a:stretch>
                  <a:fillRect b="-52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Google Shape;75;p15">
                <a:extLst>
                  <a:ext uri="{FF2B5EF4-FFF2-40B4-BE49-F238E27FC236}">
                    <a16:creationId xmlns:a16="http://schemas.microsoft.com/office/drawing/2014/main" id="{D52DFEBB-CE01-2A67-F489-BE8C881F4CC5}"/>
                  </a:ext>
                </a:extLst>
              </p:cNvPr>
              <p:cNvSpPr txBox="1"/>
              <p:nvPr/>
            </p:nvSpPr>
            <p:spPr>
              <a:xfrm>
                <a:off x="9894657" y="3368007"/>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𝑠</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h</m:t>
                          </m:r>
                        </m:e>
                        <m:sub>
                          <m:r>
                            <a:rPr lang="en-US" sz="1900" b="0" i="1" smtClean="0">
                              <a:latin typeface="Cambria Math" panose="02040503050406030204" pitchFamily="18" charset="0"/>
                            </a:rPr>
                            <m:t>4</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4</m:t>
                          </m:r>
                        </m:sub>
                      </m:sSub>
                      <m:r>
                        <a:rPr lang="en-US" sz="1900" b="0" i="1" smtClean="0">
                          <a:latin typeface="Cambria Math" panose="02040503050406030204" pitchFamily="18" charset="0"/>
                        </a:rPr>
                        <m:t> , </m:t>
                      </m:r>
                      <m:r>
                        <a:rPr lang="en-US" sz="1900" b="0" i="1" smtClean="0">
                          <a:latin typeface="Cambria Math" panose="02040503050406030204" pitchFamily="18" charset="0"/>
                        </a:rPr>
                        <m:t>𝑔</m:t>
                      </m:r>
                      <m:d>
                        <m:dPr>
                          <m:ctrlPr>
                            <a:rPr lang="en-US" sz="1900" b="0" i="1" smtClean="0">
                              <a:latin typeface="Cambria Math" panose="02040503050406030204" pitchFamily="18" charset="0"/>
                            </a:rPr>
                          </m:ctrlPr>
                        </m:dPr>
                        <m:e>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4</m:t>
                              </m:r>
                            </m:sub>
                          </m:sSub>
                        </m:e>
                      </m:d>
                      <m:r>
                        <a:rPr lang="en-US" sz="1900" b="0" i="1" smtClean="0">
                          <a:latin typeface="Cambria Math" panose="02040503050406030204" pitchFamily="18" charset="0"/>
                        </a:rPr>
                        <m:t> )</m:t>
                      </m:r>
                    </m:oMath>
                  </m:oMathPara>
                </a14:m>
                <a:endParaRPr lang="en-US" sz="1900" dirty="0"/>
              </a:p>
            </p:txBody>
          </p:sp>
        </mc:Choice>
        <mc:Fallback xmlns="">
          <p:sp>
            <p:nvSpPr>
              <p:cNvPr id="74" name="Google Shape;75;p15">
                <a:extLst>
                  <a:ext uri="{FF2B5EF4-FFF2-40B4-BE49-F238E27FC236}">
                    <a16:creationId xmlns:a16="http://schemas.microsoft.com/office/drawing/2014/main" id="{D52DFEBB-CE01-2A67-F489-BE8C881F4CC5}"/>
                  </a:ext>
                </a:extLst>
              </p:cNvPr>
              <p:cNvSpPr txBox="1">
                <a:spLocks noRot="1" noChangeAspect="1" noMove="1" noResize="1" noEditPoints="1" noAdjustHandles="1" noChangeArrowheads="1" noChangeShapeType="1" noTextEdit="1"/>
              </p:cNvSpPr>
              <p:nvPr/>
            </p:nvSpPr>
            <p:spPr>
              <a:xfrm>
                <a:off x="9894657" y="3368007"/>
                <a:ext cx="2184909" cy="477023"/>
              </a:xfrm>
              <a:prstGeom prst="rect">
                <a:avLst/>
              </a:prstGeom>
              <a:blipFill>
                <a:blip r:embed="rId19"/>
                <a:stretch>
                  <a:fillRect b="-512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AF7A0193-8428-3807-F667-A8C3AF95F4EC}"/>
                  </a:ext>
                </a:extLst>
              </p:cNvPr>
              <p:cNvSpPr/>
              <p:nvPr/>
            </p:nvSpPr>
            <p:spPr>
              <a:xfrm>
                <a:off x="8431310" y="5013322"/>
                <a:ext cx="2060620" cy="1033189"/>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𝑇𝑟𝑎𝑐</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𝑅</m:t>
                          </m:r>
                        </m:sup>
                      </m:sSup>
                    </m:oMath>
                  </m:oMathPara>
                </a14:m>
                <a:endParaRPr lang="en-US" sz="2800" dirty="0">
                  <a:latin typeface="PT Serif" panose="020A0603040505020204" pitchFamily="18" charset="77"/>
                </a:endParaRPr>
              </a:p>
            </p:txBody>
          </p:sp>
        </mc:Choice>
        <mc:Fallback xmlns="">
          <p:sp>
            <p:nvSpPr>
              <p:cNvPr id="5" name="Rounded Rectangle 4">
                <a:extLst>
                  <a:ext uri="{FF2B5EF4-FFF2-40B4-BE49-F238E27FC236}">
                    <a16:creationId xmlns:a16="http://schemas.microsoft.com/office/drawing/2014/main" id="{AF7A0193-8428-3807-F667-A8C3AF95F4EC}"/>
                  </a:ext>
                </a:extLst>
              </p:cNvPr>
              <p:cNvSpPr>
                <a:spLocks noRot="1" noChangeAspect="1" noMove="1" noResize="1" noEditPoints="1" noAdjustHandles="1" noChangeArrowheads="1" noChangeShapeType="1" noTextEdit="1"/>
              </p:cNvSpPr>
              <p:nvPr/>
            </p:nvSpPr>
            <p:spPr>
              <a:xfrm>
                <a:off x="8431310" y="5013322"/>
                <a:ext cx="2060620" cy="1033189"/>
              </a:xfrm>
              <a:prstGeom prst="roundRect">
                <a:avLst/>
              </a:prstGeom>
              <a:blipFill>
                <a:blip r:embed="rId20"/>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A24B79F-7FF5-477B-FCF7-BCEA01B845AA}"/>
              </a:ext>
            </a:extLst>
          </p:cNvPr>
          <p:cNvSpPr txBox="1"/>
          <p:nvPr/>
        </p:nvSpPr>
        <p:spPr>
          <a:xfrm>
            <a:off x="11076377" y="5299083"/>
            <a:ext cx="834050" cy="461665"/>
          </a:xfrm>
          <a:prstGeom prst="rect">
            <a:avLst/>
          </a:prstGeom>
          <a:noFill/>
        </p:spPr>
        <p:txBody>
          <a:bodyPr wrap="square" rtlCol="0">
            <a:spAutoFit/>
          </a:bodyPr>
          <a:lstStyle/>
          <a:p>
            <a:r>
              <a:rPr lang="en-US" sz="2400" dirty="0">
                <a:latin typeface="PT Serif" panose="020A0603040505020204" pitchFamily="18" charset="77"/>
              </a:rPr>
              <a:t>1,2</a:t>
            </a:r>
          </a:p>
        </p:txBody>
      </p:sp>
      <p:cxnSp>
        <p:nvCxnSpPr>
          <p:cNvPr id="9" name="Straight Arrow Connector 8">
            <a:extLst>
              <a:ext uri="{FF2B5EF4-FFF2-40B4-BE49-F238E27FC236}">
                <a16:creationId xmlns:a16="http://schemas.microsoft.com/office/drawing/2014/main" id="{680DE401-40C9-4828-038F-AB6B1BD61CBD}"/>
              </a:ext>
            </a:extLst>
          </p:cNvPr>
          <p:cNvCxnSpPr>
            <a:stCxn id="5" idx="3"/>
            <a:endCxn id="7" idx="1"/>
          </p:cNvCxnSpPr>
          <p:nvPr/>
        </p:nvCxnSpPr>
        <p:spPr>
          <a:xfrm flipV="1">
            <a:off x="10491930" y="5529916"/>
            <a:ext cx="58444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9BB17BD0-83D2-8E96-C7B3-B3E98489A5D6}"/>
              </a:ext>
            </a:extLst>
          </p:cNvPr>
          <p:cNvSpPr txBox="1">
            <a:spLocks/>
          </p:cNvSpPr>
          <p:nvPr/>
        </p:nvSpPr>
        <p:spPr>
          <a:xfrm>
            <a:off x="297872" y="94960"/>
            <a:ext cx="118349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PT Serif" panose="020A0603040505020204" pitchFamily="18" charset="77"/>
              </a:rPr>
              <a:t>Shamir-based Traceable Secret Sharing [BPR24]</a:t>
            </a:r>
          </a:p>
        </p:txBody>
      </p:sp>
    </p:spTree>
    <p:extLst>
      <p:ext uri="{BB962C8B-B14F-4D97-AF65-F5344CB8AC3E}">
        <p14:creationId xmlns:p14="http://schemas.microsoft.com/office/powerpoint/2010/main" val="217005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1000"/>
                                        <p:tgtEl>
                                          <p:spTgt spid="66"/>
                                        </p:tgtEl>
                                      </p:cBhvr>
                                    </p:animEffect>
                                  </p:childTnLst>
                                </p:cTn>
                              </p:par>
                              <p:par>
                                <p:cTn id="14" presetID="10" presetClass="entr" presetSubtype="0"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1000"/>
                                        <p:tgtEl>
                                          <p:spTgt spid="51"/>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10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1000"/>
                                        <p:tgtEl>
                                          <p:spTgt spid="73"/>
                                        </p:tgtEl>
                                      </p:cBhvr>
                                    </p:animEffect>
                                  </p:childTnLst>
                                </p:cTn>
                              </p:par>
                              <p:par>
                                <p:cTn id="30" presetID="10" presetClass="entr" presetSubtype="0" fill="hold"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1000"/>
                                        <p:tgtEl>
                                          <p:spTgt spid="74"/>
                                        </p:tgtEl>
                                      </p:cBhvr>
                                    </p:animEffec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56" grpId="0" animBg="1"/>
      <p:bldP spid="57" grpId="0"/>
      <p:bldP spid="59" grpId="0"/>
      <p:bldP spid="62" grpId="0"/>
      <p:bldP spid="64" grpId="0"/>
      <p:bldP spid="5"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FDF7-37B5-0665-D80A-F037E1B60428}"/>
              </a:ext>
            </a:extLst>
          </p:cNvPr>
          <p:cNvSpPr>
            <a:spLocks noGrp="1"/>
          </p:cNvSpPr>
          <p:nvPr>
            <p:ph type="title"/>
          </p:nvPr>
        </p:nvSpPr>
        <p:spPr>
          <a:xfrm>
            <a:off x="261258" y="201839"/>
            <a:ext cx="11149424" cy="1325563"/>
          </a:xfrm>
        </p:spPr>
        <p:txBody>
          <a:bodyPr/>
          <a:lstStyle/>
          <a:p>
            <a:r>
              <a:rPr lang="en-US" dirty="0">
                <a:latin typeface="PT Serif" panose="020A0603040505020204" pitchFamily="18" charset="77"/>
              </a:rPr>
              <a:t>But, Traceable Secret Sharing is not enough</a:t>
            </a:r>
          </a:p>
        </p:txBody>
      </p:sp>
      <p:sp>
        <p:nvSpPr>
          <p:cNvPr id="7" name="Cloud 6">
            <a:extLst>
              <a:ext uri="{FF2B5EF4-FFF2-40B4-BE49-F238E27FC236}">
                <a16:creationId xmlns:a16="http://schemas.microsoft.com/office/drawing/2014/main" id="{98BA840B-500A-AF67-AF40-8694A7BDF47E}"/>
              </a:ext>
            </a:extLst>
          </p:cNvPr>
          <p:cNvSpPr/>
          <p:nvPr/>
        </p:nvSpPr>
        <p:spPr>
          <a:xfrm>
            <a:off x="4071258" y="4064541"/>
            <a:ext cx="7315200" cy="190159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Traceable Secret sharing [BPR24] only traces boxes which output the full secret!</a:t>
            </a:r>
          </a:p>
        </p:txBody>
      </p:sp>
      <p:sp>
        <p:nvSpPr>
          <p:cNvPr id="8" name="Cloud 7">
            <a:extLst>
              <a:ext uri="{FF2B5EF4-FFF2-40B4-BE49-F238E27FC236}">
                <a16:creationId xmlns:a16="http://schemas.microsoft.com/office/drawing/2014/main" id="{7F3CA1C9-5165-D2C7-3867-430B2A478081}"/>
              </a:ext>
            </a:extLst>
          </p:cNvPr>
          <p:cNvSpPr/>
          <p:nvPr/>
        </p:nvSpPr>
        <p:spPr>
          <a:xfrm>
            <a:off x="413658" y="1679802"/>
            <a:ext cx="7315200" cy="190159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Can’t we just use Traceable Secret sharing [BPR24] to split the evaluation key for any VRF?</a:t>
            </a:r>
          </a:p>
        </p:txBody>
      </p:sp>
    </p:spTree>
    <p:extLst>
      <p:ext uri="{BB962C8B-B14F-4D97-AF65-F5344CB8AC3E}">
        <p14:creationId xmlns:p14="http://schemas.microsoft.com/office/powerpoint/2010/main" val="46133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054C-9242-73A6-4E88-FEB0BC023BEC}"/>
              </a:ext>
            </a:extLst>
          </p:cNvPr>
          <p:cNvSpPr>
            <a:spLocks noGrp="1"/>
          </p:cNvSpPr>
          <p:nvPr>
            <p:ph type="title"/>
          </p:nvPr>
        </p:nvSpPr>
        <p:spPr>
          <a:xfrm>
            <a:off x="297871" y="94960"/>
            <a:ext cx="11145983" cy="1325563"/>
          </a:xfrm>
        </p:spPr>
        <p:txBody>
          <a:bodyPr/>
          <a:lstStyle/>
          <a:p>
            <a:r>
              <a:rPr lang="en-US" dirty="0">
                <a:latin typeface="PT Serif" panose="020A0603040505020204" pitchFamily="18" charset="77"/>
              </a:rPr>
              <a:t>Accountability in Threshold Cryptography</a:t>
            </a:r>
          </a:p>
        </p:txBody>
      </p:sp>
      <p:sp>
        <p:nvSpPr>
          <p:cNvPr id="3" name="Content Placeholder 2">
            <a:extLst>
              <a:ext uri="{FF2B5EF4-FFF2-40B4-BE49-F238E27FC236}">
                <a16:creationId xmlns:a16="http://schemas.microsoft.com/office/drawing/2014/main" id="{20EA91FE-D005-6407-AE20-921F9821BB95}"/>
              </a:ext>
            </a:extLst>
          </p:cNvPr>
          <p:cNvSpPr>
            <a:spLocks noGrp="1"/>
          </p:cNvSpPr>
          <p:nvPr>
            <p:ph idx="1"/>
          </p:nvPr>
        </p:nvSpPr>
        <p:spPr>
          <a:xfrm>
            <a:off x="297872" y="1420523"/>
            <a:ext cx="10515600" cy="4351338"/>
          </a:xfrm>
        </p:spPr>
        <p:txBody>
          <a:bodyPr/>
          <a:lstStyle/>
          <a:p>
            <a:pPr>
              <a:lnSpc>
                <a:spcPct val="150000"/>
              </a:lnSpc>
            </a:pPr>
            <a:r>
              <a:rPr lang="en-US" dirty="0">
                <a:latin typeface="PT Serif" panose="020A0603040505020204" pitchFamily="18" charset="77"/>
              </a:rPr>
              <a:t>Accountable Threshold Signatures [BPR24, BPW25]</a:t>
            </a:r>
          </a:p>
          <a:p>
            <a:pPr>
              <a:lnSpc>
                <a:spcPct val="150000"/>
              </a:lnSpc>
            </a:pPr>
            <a:r>
              <a:rPr lang="en-US" dirty="0">
                <a:latin typeface="PT Serif" panose="020A0603040505020204" pitchFamily="18" charset="77"/>
              </a:rPr>
              <a:t>Accountability in Threshold Decryption [BPR24]</a:t>
            </a:r>
          </a:p>
          <a:p>
            <a:pPr>
              <a:lnSpc>
                <a:spcPct val="150000"/>
              </a:lnSpc>
            </a:pPr>
            <a:r>
              <a:rPr lang="en-US" dirty="0">
                <a:latin typeface="PT Serif" panose="020A0603040505020204" pitchFamily="18" charset="77"/>
              </a:rPr>
              <a:t>Accountability in Threshold Secret Sharing [BPR24] </a:t>
            </a:r>
          </a:p>
          <a:p>
            <a:pPr>
              <a:lnSpc>
                <a:spcPct val="150000"/>
              </a:lnSpc>
            </a:pPr>
            <a:r>
              <a:rPr lang="en-US" dirty="0">
                <a:latin typeface="PT Serif" panose="020A0603040505020204" pitchFamily="18" charset="77"/>
              </a:rPr>
              <a:t>Accountability in Threshold VRFs [BPR25]</a:t>
            </a:r>
          </a:p>
        </p:txBody>
      </p:sp>
      <p:sp>
        <p:nvSpPr>
          <p:cNvPr id="6" name="Round Diagonal Corner Rectangle 5">
            <a:extLst>
              <a:ext uri="{FF2B5EF4-FFF2-40B4-BE49-F238E27FC236}">
                <a16:creationId xmlns:a16="http://schemas.microsoft.com/office/drawing/2014/main" id="{96A9A5D3-0610-1BD8-2D54-92AA04575AD5}"/>
              </a:ext>
            </a:extLst>
          </p:cNvPr>
          <p:cNvSpPr/>
          <p:nvPr/>
        </p:nvSpPr>
        <p:spPr>
          <a:xfrm>
            <a:off x="541729" y="3704101"/>
            <a:ext cx="9391411" cy="853286"/>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75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FAE7A-86F6-9ED3-D5DE-E9A513271E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2B53D-6537-BF0E-D2B1-4E5CC93EA7F6}"/>
              </a:ext>
            </a:extLst>
          </p:cNvPr>
          <p:cNvSpPr>
            <a:spLocks noGrp="1"/>
          </p:cNvSpPr>
          <p:nvPr>
            <p:ph type="title"/>
          </p:nvPr>
        </p:nvSpPr>
        <p:spPr>
          <a:xfrm>
            <a:off x="416172" y="318233"/>
            <a:ext cx="10515600" cy="1325563"/>
          </a:xfrm>
        </p:spPr>
        <p:txBody>
          <a:bodyPr>
            <a:normAutofit/>
          </a:bodyPr>
          <a:lstStyle/>
          <a:p>
            <a:r>
              <a:rPr lang="en-US" dirty="0">
                <a:latin typeface="PT Serif" panose="020A0603040505020204" pitchFamily="18" charset="77"/>
              </a:rPr>
              <a:t>One-time </a:t>
            </a:r>
            <a:r>
              <a:rPr lang="en-US" dirty="0" err="1">
                <a:latin typeface="PT Serif" panose="020A0603040505020204" pitchFamily="18" charset="77"/>
              </a:rPr>
              <a:t>Paillier</a:t>
            </a:r>
            <a:r>
              <a:rPr lang="en-US" dirty="0">
                <a:latin typeface="PT Serif" panose="020A0603040505020204" pitchFamily="18" charset="77"/>
              </a:rPr>
              <a:t>-based Traceable VRF:</a:t>
            </a:r>
            <a:br>
              <a:rPr lang="en-US" dirty="0">
                <a:latin typeface="PT Serif" panose="020A0603040505020204" pitchFamily="18" charset="77"/>
              </a:rPr>
            </a:br>
            <a:r>
              <a:rPr lang="en-US" dirty="0">
                <a:latin typeface="PT Serif" panose="020A0603040505020204" pitchFamily="18" charset="77"/>
              </a:rPr>
              <a:t>Building Blocks</a:t>
            </a:r>
          </a:p>
        </p:txBody>
      </p:sp>
      <p:sp>
        <p:nvSpPr>
          <p:cNvPr id="6" name="Content Placeholder 4">
            <a:extLst>
              <a:ext uri="{FF2B5EF4-FFF2-40B4-BE49-F238E27FC236}">
                <a16:creationId xmlns:a16="http://schemas.microsoft.com/office/drawing/2014/main" id="{EBD58B77-594C-0B10-885B-284A5AA361FA}"/>
              </a:ext>
            </a:extLst>
          </p:cNvPr>
          <p:cNvSpPr txBox="1">
            <a:spLocks/>
          </p:cNvSpPr>
          <p:nvPr/>
        </p:nvSpPr>
        <p:spPr>
          <a:xfrm>
            <a:off x="838200" y="1956165"/>
            <a:ext cx="10515600" cy="294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a:latin typeface="PT Serif" panose="020A0603040505020204" pitchFamily="18" charset="77"/>
              </a:rPr>
              <a:t>Shamir-based Traceable Secret Sharing [BPR24]</a:t>
            </a:r>
          </a:p>
          <a:p>
            <a:pPr marL="0" indent="0" algn="ctr">
              <a:buFont typeface="Arial" panose="020B0604020202020204" pitchFamily="34" charset="0"/>
              <a:buNone/>
            </a:pPr>
            <a:endParaRPr lang="en-US" sz="3000">
              <a:latin typeface="PT Serif" panose="020A0603040505020204" pitchFamily="18" charset="77"/>
            </a:endParaRPr>
          </a:p>
          <a:p>
            <a:pPr marL="0" indent="0" algn="ctr">
              <a:buFont typeface="Arial" panose="020B0604020202020204" pitchFamily="34" charset="0"/>
              <a:buNone/>
            </a:pPr>
            <a:r>
              <a:rPr lang="en-US" sz="3000">
                <a:latin typeface="PT Serif" panose="020A0603040505020204" pitchFamily="18" charset="77"/>
              </a:rPr>
              <a:t>+</a:t>
            </a:r>
          </a:p>
          <a:p>
            <a:pPr algn="ctr"/>
            <a:endParaRPr lang="en-US" sz="3000">
              <a:latin typeface="PT Serif" panose="020A0603040505020204" pitchFamily="18" charset="77"/>
            </a:endParaRPr>
          </a:p>
          <a:p>
            <a:pPr marL="0" indent="0" algn="ctr">
              <a:buFont typeface="Arial" panose="020B0604020202020204" pitchFamily="34" charset="0"/>
              <a:buNone/>
            </a:pPr>
            <a:r>
              <a:rPr lang="en-US" sz="3000">
                <a:latin typeface="PT Serif" panose="020A0603040505020204" pitchFamily="18" charset="77"/>
              </a:rPr>
              <a:t>Paillier-based VRF</a:t>
            </a:r>
          </a:p>
          <a:p>
            <a:pPr marL="0" indent="0" algn="ctr">
              <a:buFont typeface="Arial" panose="020B0604020202020204" pitchFamily="34" charset="0"/>
              <a:buNone/>
            </a:pPr>
            <a:endParaRPr lang="en-US" sz="3000" dirty="0">
              <a:latin typeface="PT Serif" panose="020A0603040505020204" pitchFamily="18" charset="77"/>
            </a:endParaRPr>
          </a:p>
        </p:txBody>
      </p:sp>
      <p:sp>
        <p:nvSpPr>
          <p:cNvPr id="7" name="Round Diagonal Corner Rectangle 6">
            <a:extLst>
              <a:ext uri="{FF2B5EF4-FFF2-40B4-BE49-F238E27FC236}">
                <a16:creationId xmlns:a16="http://schemas.microsoft.com/office/drawing/2014/main" id="{59EEAEF1-9BF3-E838-FEF7-8D98AC7E872B}"/>
              </a:ext>
            </a:extLst>
          </p:cNvPr>
          <p:cNvSpPr/>
          <p:nvPr/>
        </p:nvSpPr>
        <p:spPr>
          <a:xfrm>
            <a:off x="1932119" y="3879736"/>
            <a:ext cx="8327761" cy="906187"/>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2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BA2A-AD9A-D64C-4043-53D4CED88E69}"/>
              </a:ext>
            </a:extLst>
          </p:cNvPr>
          <p:cNvSpPr>
            <a:spLocks noGrp="1"/>
          </p:cNvSpPr>
          <p:nvPr>
            <p:ph type="title"/>
          </p:nvPr>
        </p:nvSpPr>
        <p:spPr/>
        <p:txBody>
          <a:bodyPr/>
          <a:lstStyle/>
          <a:p>
            <a:r>
              <a:rPr lang="en-US" dirty="0" err="1">
                <a:latin typeface="PT Serif" panose="020A0603040505020204" pitchFamily="18" charset="77"/>
              </a:rPr>
              <a:t>Paillier</a:t>
            </a:r>
            <a:r>
              <a:rPr lang="en-US" dirty="0">
                <a:latin typeface="PT Serif" panose="020A0603040505020204" pitchFamily="18" charset="77"/>
              </a:rPr>
              <a:t> Encryption</a:t>
            </a:r>
          </a:p>
        </p:txBody>
      </p:sp>
      <p:sp>
        <p:nvSpPr>
          <p:cNvPr id="3" name="Content Placeholder 2">
            <a:extLst>
              <a:ext uri="{FF2B5EF4-FFF2-40B4-BE49-F238E27FC236}">
                <a16:creationId xmlns:a16="http://schemas.microsoft.com/office/drawing/2014/main" id="{4CCF3E63-76C8-6868-D170-6CC6F80BB954}"/>
              </a:ext>
            </a:extLst>
          </p:cNvPr>
          <p:cNvSpPr>
            <a:spLocks noGrp="1"/>
          </p:cNvSpPr>
          <p:nvPr>
            <p:ph idx="1"/>
          </p:nvPr>
        </p:nvSpPr>
        <p:spPr>
          <a:xfrm>
            <a:off x="261258" y="1527403"/>
            <a:ext cx="11748772" cy="3235666"/>
          </a:xfrm>
        </p:spPr>
        <p:txBody>
          <a:bodyPr>
            <a:normAutofit/>
          </a:bodyPr>
          <a:lstStyle/>
          <a:p>
            <a:pPr marL="0" indent="0">
              <a:lnSpc>
                <a:spcPct val="200000"/>
              </a:lnSpc>
              <a:buNone/>
            </a:pPr>
            <a:r>
              <a:rPr lang="en-US" sz="2600" dirty="0">
                <a:solidFill>
                  <a:schemeClr val="tx1">
                    <a:lumMod val="85000"/>
                    <a:lumOff val="15000"/>
                  </a:schemeClr>
                </a:solidFill>
                <a:latin typeface="PT Serif" panose="020A0603040505020204" pitchFamily="18" charset="77"/>
              </a:rPr>
              <a:t>Need encryption with:</a:t>
            </a:r>
          </a:p>
          <a:p>
            <a:pPr marL="342900" indent="-342900">
              <a:lnSpc>
                <a:spcPct val="200000"/>
              </a:lnSpc>
              <a:spcBef>
                <a:spcPts val="300"/>
              </a:spcBef>
              <a:spcAft>
                <a:spcPts val="300"/>
              </a:spcAft>
            </a:pPr>
            <a:r>
              <a:rPr lang="en-US" sz="2600" dirty="0">
                <a:latin typeface="PT Serif" panose="020A0603040505020204" pitchFamily="18" charset="77"/>
              </a:rPr>
              <a:t>Additively homomorphic Encryption</a:t>
            </a:r>
          </a:p>
          <a:p>
            <a:pPr marL="342900" indent="-342900">
              <a:lnSpc>
                <a:spcPct val="200000"/>
              </a:lnSpc>
              <a:spcBef>
                <a:spcPts val="300"/>
              </a:spcBef>
              <a:spcAft>
                <a:spcPts val="300"/>
              </a:spcAft>
            </a:pPr>
            <a:r>
              <a:rPr lang="en-US" sz="2600" dirty="0">
                <a:latin typeface="PT Serif" panose="020A0603040505020204" pitchFamily="18" charset="77"/>
              </a:rPr>
              <a:t>Sampleable Ciphertext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A2E4C0F-A0E6-6520-457E-37E6E0F3D3AF}"/>
                  </a:ext>
                </a:extLst>
              </p:cNvPr>
              <p:cNvSpPr txBox="1"/>
              <p:nvPr/>
            </p:nvSpPr>
            <p:spPr>
              <a:xfrm>
                <a:off x="1368107" y="4952734"/>
                <a:ext cx="9455786" cy="1148776"/>
              </a:xfrm>
              <a:prstGeom prst="rect">
                <a:avLst/>
              </a:prstGeom>
              <a:noFill/>
              <a:ln>
                <a:solidFill>
                  <a:schemeClr val="tx1"/>
                </a:solidFill>
              </a:ln>
            </p:spPr>
            <p:txBody>
              <a:bodyPr wrap="square">
                <a:spAutoFit/>
              </a:bodyPr>
              <a:lstStyle/>
              <a:p>
                <a:pPr marL="342900" indent="-342900">
                  <a:lnSpc>
                    <a:spcPct val="150000"/>
                  </a:lnSpc>
                  <a:buFont typeface="Wingdings" pitchFamily="2" charset="2"/>
                  <a:buChar char="Ø"/>
                </a:pPr>
                <a:r>
                  <a:rPr lang="en-US" sz="2400" dirty="0">
                    <a:solidFill>
                      <a:schemeClr val="tx1">
                        <a:lumMod val="85000"/>
                        <a:lumOff val="15000"/>
                      </a:schemeClr>
                    </a:solidFill>
                    <a:latin typeface="PT Serif" panose="020A0603040505020204" pitchFamily="18" charset="77"/>
                  </a:rPr>
                  <a:t>Ciphertext Space : </a:t>
                </a:r>
                <a14:m>
                  <m:oMath xmlns:m="http://schemas.openxmlformats.org/officeDocument/2006/math">
                    <m:sSub>
                      <m:sSubPr>
                        <m:ctrlPr>
                          <a:rPr lang="en-US" sz="2400" b="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sz="2400" i="1" smtClean="0">
                            <a:solidFill>
                              <a:schemeClr val="tx1">
                                <a:lumMod val="85000"/>
                                <a:lumOff val="15000"/>
                              </a:schemeClr>
                            </a:solidFill>
                            <a:latin typeface="Cambria Math" panose="02040503050406030204" pitchFamily="18" charset="0"/>
                            <a:ea typeface="Cambria Math" panose="02040503050406030204" pitchFamily="18" charset="0"/>
                          </a:rPr>
                          <m:t>ℤ</m:t>
                        </m:r>
                      </m:e>
                      <m:sub>
                        <m:sSup>
                          <m:sSupPr>
                            <m:ctrlPr>
                              <a:rPr lang="en-US" sz="2400" b="0" i="1" smtClean="0">
                                <a:solidFill>
                                  <a:schemeClr val="tx1">
                                    <a:lumMod val="85000"/>
                                    <a:lumOff val="15000"/>
                                  </a:schemeClr>
                                </a:solidFill>
                                <a:latin typeface="Cambria Math" panose="02040503050406030204" pitchFamily="18" charset="0"/>
                                <a:ea typeface="Cambria Math" panose="02040503050406030204" pitchFamily="18" charset="0"/>
                              </a:rPr>
                            </m:ctrlPr>
                          </m:sSupPr>
                          <m:e>
                            <m:r>
                              <a:rPr lang="en-US" sz="2400" b="0" i="1" smtClean="0">
                                <a:solidFill>
                                  <a:schemeClr val="tx1">
                                    <a:lumMod val="85000"/>
                                    <a:lumOff val="15000"/>
                                  </a:schemeClr>
                                </a:solidFill>
                                <a:latin typeface="Cambria Math" panose="02040503050406030204" pitchFamily="18" charset="0"/>
                                <a:ea typeface="Cambria Math" panose="02040503050406030204" pitchFamily="18" charset="0"/>
                              </a:rPr>
                              <m:t>𝑁</m:t>
                            </m:r>
                          </m:e>
                          <m:sup>
                            <m:r>
                              <a:rPr lang="en-US" sz="2400" b="0" i="1" smtClean="0">
                                <a:solidFill>
                                  <a:schemeClr val="tx1">
                                    <a:lumMod val="85000"/>
                                    <a:lumOff val="15000"/>
                                  </a:schemeClr>
                                </a:solidFill>
                                <a:latin typeface="Cambria Math" panose="02040503050406030204" pitchFamily="18" charset="0"/>
                                <a:ea typeface="Cambria Math" panose="02040503050406030204" pitchFamily="18" charset="0"/>
                              </a:rPr>
                              <m:t>2</m:t>
                            </m:r>
                          </m:sup>
                        </m:sSup>
                      </m:sub>
                    </m:sSub>
                  </m:oMath>
                </a14:m>
                <a:r>
                  <a:rPr lang="en-US" sz="2400" dirty="0">
                    <a:solidFill>
                      <a:schemeClr val="tx1">
                        <a:lumMod val="85000"/>
                        <a:lumOff val="15000"/>
                      </a:schemeClr>
                    </a:solidFill>
                    <a:latin typeface="PT Serif" panose="020A0603040505020204" pitchFamily="18" charset="77"/>
                  </a:rPr>
                  <a:t> where </a:t>
                </a:r>
                <a14:m>
                  <m:oMath xmlns:m="http://schemas.openxmlformats.org/officeDocument/2006/math">
                    <m:r>
                      <a:rPr lang="en-US" sz="2400" b="0" i="1" smtClean="0">
                        <a:solidFill>
                          <a:schemeClr val="tx1">
                            <a:lumMod val="85000"/>
                            <a:lumOff val="15000"/>
                          </a:schemeClr>
                        </a:solidFill>
                        <a:latin typeface="Cambria Math" panose="02040503050406030204" pitchFamily="18" charset="0"/>
                      </a:rPr>
                      <m:t>𝑁</m:t>
                    </m:r>
                    <m:r>
                      <a:rPr lang="en-US" sz="2400" b="0" i="1" smtClean="0">
                        <a:solidFill>
                          <a:schemeClr val="tx1">
                            <a:lumMod val="85000"/>
                            <a:lumOff val="15000"/>
                          </a:schemeClr>
                        </a:solidFill>
                        <a:latin typeface="Cambria Math" panose="02040503050406030204" pitchFamily="18" charset="0"/>
                      </a:rPr>
                      <m:t>=</m:t>
                    </m:r>
                    <m:r>
                      <a:rPr lang="en-US" sz="2400" b="0" i="1" smtClean="0">
                        <a:solidFill>
                          <a:schemeClr val="tx1">
                            <a:lumMod val="85000"/>
                            <a:lumOff val="15000"/>
                          </a:schemeClr>
                        </a:solidFill>
                        <a:latin typeface="Cambria Math" panose="02040503050406030204" pitchFamily="18" charset="0"/>
                      </a:rPr>
                      <m:t>𝑝𝑞</m:t>
                    </m:r>
                  </m:oMath>
                </a14:m>
                <a:r>
                  <a:rPr lang="en-US" sz="2400" dirty="0">
                    <a:solidFill>
                      <a:schemeClr val="tx1">
                        <a:lumMod val="85000"/>
                        <a:lumOff val="15000"/>
                      </a:schemeClr>
                    </a:solidFill>
                    <a:latin typeface="PT Serif" panose="020A0603040505020204" pitchFamily="18" charset="77"/>
                  </a:rPr>
                  <a:t> and </a:t>
                </a:r>
                <a14:m>
                  <m:oMath xmlns:m="http://schemas.openxmlformats.org/officeDocument/2006/math">
                    <m:r>
                      <a:rPr lang="en-US" sz="2400" i="1">
                        <a:solidFill>
                          <a:schemeClr val="tx1">
                            <a:lumMod val="85000"/>
                            <a:lumOff val="15000"/>
                          </a:schemeClr>
                        </a:solidFill>
                        <a:latin typeface="Cambria Math" panose="02040503050406030204" pitchFamily="18" charset="0"/>
                      </a:rPr>
                      <m:t>𝑝</m:t>
                    </m:r>
                    <m:r>
                      <a:rPr lang="en-US" sz="2400" i="1">
                        <a:solidFill>
                          <a:schemeClr val="tx1">
                            <a:lumMod val="85000"/>
                            <a:lumOff val="15000"/>
                          </a:schemeClr>
                        </a:solidFill>
                        <a:latin typeface="Cambria Math" panose="02040503050406030204" pitchFamily="18" charset="0"/>
                      </a:rPr>
                      <m:t>,</m:t>
                    </m:r>
                    <m:r>
                      <a:rPr lang="en-US" sz="2400" i="1">
                        <a:solidFill>
                          <a:schemeClr val="tx1">
                            <a:lumMod val="85000"/>
                            <a:lumOff val="15000"/>
                          </a:schemeClr>
                        </a:solidFill>
                        <a:latin typeface="Cambria Math" panose="02040503050406030204" pitchFamily="18" charset="0"/>
                      </a:rPr>
                      <m:t>𝑞</m:t>
                    </m:r>
                  </m:oMath>
                </a14:m>
                <a:r>
                  <a:rPr lang="en-US" sz="2400" dirty="0">
                    <a:solidFill>
                      <a:schemeClr val="tx1">
                        <a:lumMod val="85000"/>
                        <a:lumOff val="15000"/>
                      </a:schemeClr>
                    </a:solidFill>
                    <a:latin typeface="PT Serif" panose="020A0603040505020204" pitchFamily="18" charset="77"/>
                  </a:rPr>
                  <a:t> are safe primes </a:t>
                </a:r>
              </a:p>
              <a:p>
                <a:pPr marL="342900" indent="-342900">
                  <a:lnSpc>
                    <a:spcPct val="150000"/>
                  </a:lnSpc>
                  <a:buFont typeface="Wingdings" pitchFamily="2" charset="2"/>
                  <a:buChar char="Ø"/>
                </a:pPr>
                <a14:m>
                  <m:oMath xmlns:m="http://schemas.openxmlformats.org/officeDocument/2006/math">
                    <m:r>
                      <a:rPr lang="en-US" sz="2400" b="0" i="1" smtClean="0">
                        <a:solidFill>
                          <a:schemeClr val="tx1">
                            <a:lumMod val="85000"/>
                            <a:lumOff val="15000"/>
                          </a:schemeClr>
                        </a:solidFill>
                        <a:latin typeface="Cambria Math" panose="02040503050406030204" pitchFamily="18" charset="0"/>
                        <a:ea typeface="Cambria Math" panose="02040503050406030204" pitchFamily="18" charset="0"/>
                      </a:rPr>
                      <m:t>(1+</m:t>
                    </m:r>
                    <m:r>
                      <a:rPr lang="en-US" sz="2400" b="0" i="1" smtClean="0">
                        <a:solidFill>
                          <a:schemeClr val="tx1">
                            <a:lumMod val="85000"/>
                            <a:lumOff val="15000"/>
                          </a:schemeClr>
                        </a:solidFill>
                        <a:latin typeface="Cambria Math" panose="02040503050406030204" pitchFamily="18" charset="0"/>
                        <a:ea typeface="Cambria Math" panose="02040503050406030204" pitchFamily="18" charset="0"/>
                      </a:rPr>
                      <m:t>𝑁</m:t>
                    </m:r>
                    <m:r>
                      <a:rPr lang="en-US" sz="2400" b="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sz="2400" dirty="0">
                    <a:solidFill>
                      <a:schemeClr val="tx1">
                        <a:lumMod val="85000"/>
                        <a:lumOff val="15000"/>
                      </a:schemeClr>
                    </a:solidFill>
                    <a:latin typeface="PT Serif" panose="020A0603040505020204" pitchFamily="18" charset="77"/>
                  </a:rPr>
                  <a:t> generates a subgroup with easy Discrete log  </a:t>
                </a:r>
                <a14:m>
                  <m:oMath xmlns:m="http://schemas.openxmlformats.org/officeDocument/2006/math">
                    <m:r>
                      <a:rPr lang="en-US" sz="2400" b="0" i="1" smtClean="0">
                        <a:solidFill>
                          <a:schemeClr val="tx1">
                            <a:lumMod val="85000"/>
                            <a:lumOff val="15000"/>
                          </a:schemeClr>
                        </a:solidFill>
                        <a:latin typeface="Cambria Math" panose="02040503050406030204" pitchFamily="18" charset="0"/>
                      </a:rPr>
                      <m:t>𝑚𝑜𝑑</m:t>
                    </m:r>
                    <m:sSub>
                      <m:sSubPr>
                        <m:ctrlPr>
                          <a:rPr lang="en-US" sz="2400" i="1">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85000"/>
                                <a:lumOff val="15000"/>
                              </a:schemeClr>
                            </a:solidFill>
                            <a:latin typeface="Cambria Math" panose="02040503050406030204" pitchFamily="18" charset="0"/>
                            <a:ea typeface="Cambria Math" panose="02040503050406030204" pitchFamily="18" charset="0"/>
                          </a:rPr>
                          <m:t> </m:t>
                        </m:r>
                        <m:r>
                          <a:rPr lang="en-US" sz="2400" i="1">
                            <a:solidFill>
                              <a:schemeClr val="tx1">
                                <a:lumMod val="85000"/>
                                <a:lumOff val="15000"/>
                              </a:schemeClr>
                            </a:solidFill>
                            <a:latin typeface="Cambria Math" panose="02040503050406030204" pitchFamily="18" charset="0"/>
                            <a:ea typeface="Cambria Math" panose="02040503050406030204" pitchFamily="18" charset="0"/>
                          </a:rPr>
                          <m:t>ℤ</m:t>
                        </m:r>
                      </m:e>
                      <m:sub>
                        <m:sSup>
                          <m:sSupPr>
                            <m:ctrlPr>
                              <a:rPr lang="en-US" sz="2400" i="1">
                                <a:solidFill>
                                  <a:schemeClr val="tx1">
                                    <a:lumMod val="85000"/>
                                    <a:lumOff val="15000"/>
                                  </a:schemeClr>
                                </a:solidFill>
                                <a:latin typeface="Cambria Math" panose="02040503050406030204" pitchFamily="18" charset="0"/>
                                <a:ea typeface="Cambria Math" panose="02040503050406030204" pitchFamily="18" charset="0"/>
                              </a:rPr>
                            </m:ctrlPr>
                          </m:sSupPr>
                          <m:e>
                            <m:r>
                              <a:rPr lang="en-US" sz="2400" i="1">
                                <a:solidFill>
                                  <a:schemeClr val="tx1">
                                    <a:lumMod val="85000"/>
                                    <a:lumOff val="15000"/>
                                  </a:schemeClr>
                                </a:solidFill>
                                <a:latin typeface="Cambria Math" panose="02040503050406030204" pitchFamily="18" charset="0"/>
                                <a:ea typeface="Cambria Math" panose="02040503050406030204" pitchFamily="18" charset="0"/>
                              </a:rPr>
                              <m:t>𝑁</m:t>
                            </m:r>
                          </m:e>
                          <m:sup>
                            <m:r>
                              <a:rPr lang="en-US" sz="2400" i="1">
                                <a:solidFill>
                                  <a:schemeClr val="tx1">
                                    <a:lumMod val="85000"/>
                                    <a:lumOff val="15000"/>
                                  </a:schemeClr>
                                </a:solidFill>
                                <a:latin typeface="Cambria Math" panose="02040503050406030204" pitchFamily="18" charset="0"/>
                                <a:ea typeface="Cambria Math" panose="02040503050406030204" pitchFamily="18" charset="0"/>
                              </a:rPr>
                              <m:t>2</m:t>
                            </m:r>
                          </m:sup>
                        </m:sSup>
                      </m:sub>
                    </m:sSub>
                  </m:oMath>
                </a14:m>
                <a:endParaRPr lang="en-US" sz="2400" dirty="0">
                  <a:solidFill>
                    <a:schemeClr val="tx1">
                      <a:lumMod val="85000"/>
                      <a:lumOff val="15000"/>
                    </a:schemeClr>
                  </a:solidFill>
                  <a:latin typeface="PT Serif" panose="020A0603040505020204" pitchFamily="18" charset="77"/>
                </a:endParaRPr>
              </a:p>
            </p:txBody>
          </p:sp>
        </mc:Choice>
        <mc:Fallback xmlns="">
          <p:sp>
            <p:nvSpPr>
              <p:cNvPr id="7" name="TextBox 6">
                <a:extLst>
                  <a:ext uri="{FF2B5EF4-FFF2-40B4-BE49-F238E27FC236}">
                    <a16:creationId xmlns:a16="http://schemas.microsoft.com/office/drawing/2014/main" id="{7A2E4C0F-A0E6-6520-457E-37E6E0F3D3AF}"/>
                  </a:ext>
                </a:extLst>
              </p:cNvPr>
              <p:cNvSpPr txBox="1">
                <a:spLocks noRot="1" noChangeAspect="1" noMove="1" noResize="1" noEditPoints="1" noAdjustHandles="1" noChangeArrowheads="1" noChangeShapeType="1" noTextEdit="1"/>
              </p:cNvSpPr>
              <p:nvPr/>
            </p:nvSpPr>
            <p:spPr>
              <a:xfrm>
                <a:off x="1368107" y="4952734"/>
                <a:ext cx="9455786" cy="1148776"/>
              </a:xfrm>
              <a:prstGeom prst="rect">
                <a:avLst/>
              </a:prstGeom>
              <a:blipFill>
                <a:blip r:embed="rId3"/>
                <a:stretch>
                  <a:fillRect l="-804" b="-10870"/>
                </a:stretch>
              </a:blipFill>
              <a:ln>
                <a:solidFill>
                  <a:schemeClr val="tx1"/>
                </a:solidFill>
              </a:ln>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F8932592-1A36-3549-EDAA-72F64E0F8CB7}"/>
              </a:ext>
            </a:extLst>
          </p:cNvPr>
          <p:cNvSpPr/>
          <p:nvPr/>
        </p:nvSpPr>
        <p:spPr>
          <a:xfrm>
            <a:off x="7001301" y="1440115"/>
            <a:ext cx="4929441" cy="801886"/>
          </a:xfrm>
          <a:prstGeom prst="wedgeRoundRectCallout">
            <a:avLst>
              <a:gd name="adj1" fmla="val -87251"/>
              <a:gd name="adj2" fmla="val 61833"/>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spcBef>
                <a:spcPts val="300"/>
              </a:spcBef>
              <a:spcAft>
                <a:spcPts val="300"/>
              </a:spcAft>
            </a:pPr>
            <a:r>
              <a:rPr lang="en-US" sz="2400" b="0" dirty="0" err="1">
                <a:solidFill>
                  <a:schemeClr val="tx1"/>
                </a:solidFill>
                <a:latin typeface="PT Serif" panose="020A0603040505020204" pitchFamily="18" charset="77"/>
              </a:rPr>
              <a:t>Paillier</a:t>
            </a:r>
            <a:r>
              <a:rPr lang="en-US" sz="2400" b="0" dirty="0">
                <a:solidFill>
                  <a:schemeClr val="tx1"/>
                </a:solidFill>
                <a:latin typeface="PT Serif" panose="020A0603040505020204" pitchFamily="18" charset="77"/>
              </a:rPr>
              <a:t> Encryption!</a:t>
            </a:r>
          </a:p>
        </p:txBody>
      </p:sp>
      <p:pic>
        <p:nvPicPr>
          <p:cNvPr id="9" name="Picture 8" descr="A green thumb up symbol&#10;&#10;Description automatically generated">
            <a:extLst>
              <a:ext uri="{FF2B5EF4-FFF2-40B4-BE49-F238E27FC236}">
                <a16:creationId xmlns:a16="http://schemas.microsoft.com/office/drawing/2014/main" id="{C7CCFEB7-3B27-6125-1C9D-B749FAC70862}"/>
              </a:ext>
            </a:extLst>
          </p:cNvPr>
          <p:cNvPicPr>
            <a:picLocks noChangeAspect="1"/>
          </p:cNvPicPr>
          <p:nvPr/>
        </p:nvPicPr>
        <p:blipFill>
          <a:blip r:embed="rId4"/>
          <a:stretch>
            <a:fillRect/>
          </a:stretch>
        </p:blipFill>
        <p:spPr>
          <a:xfrm>
            <a:off x="8977540" y="2329289"/>
            <a:ext cx="976961" cy="910046"/>
          </a:xfrm>
          <a:prstGeom prst="rect">
            <a:avLst/>
          </a:prstGeom>
        </p:spPr>
      </p:pic>
      <p:pic>
        <p:nvPicPr>
          <p:cNvPr id="10" name="Picture 9" descr="A green thumb up symbol&#10;&#10;Description automatically generated">
            <a:extLst>
              <a:ext uri="{FF2B5EF4-FFF2-40B4-BE49-F238E27FC236}">
                <a16:creationId xmlns:a16="http://schemas.microsoft.com/office/drawing/2014/main" id="{3EFF3BDA-3655-628F-C4CD-81F7B2E1D9E9}"/>
              </a:ext>
            </a:extLst>
          </p:cNvPr>
          <p:cNvPicPr>
            <a:picLocks noChangeAspect="1"/>
          </p:cNvPicPr>
          <p:nvPr/>
        </p:nvPicPr>
        <p:blipFill>
          <a:blip r:embed="rId4"/>
          <a:stretch>
            <a:fillRect/>
          </a:stretch>
        </p:blipFill>
        <p:spPr>
          <a:xfrm>
            <a:off x="8977540" y="3429000"/>
            <a:ext cx="976961" cy="910046"/>
          </a:xfrm>
          <a:prstGeom prst="rect">
            <a:avLst/>
          </a:prstGeom>
        </p:spPr>
      </p:pic>
    </p:spTree>
    <p:extLst>
      <p:ext uri="{BB962C8B-B14F-4D97-AF65-F5344CB8AC3E}">
        <p14:creationId xmlns:p14="http://schemas.microsoft.com/office/powerpoint/2010/main" val="427536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BA2A-AD9A-D64C-4043-53D4CED88E69}"/>
              </a:ext>
            </a:extLst>
          </p:cNvPr>
          <p:cNvSpPr>
            <a:spLocks noGrp="1"/>
          </p:cNvSpPr>
          <p:nvPr>
            <p:ph type="title"/>
          </p:nvPr>
        </p:nvSpPr>
        <p:spPr/>
        <p:txBody>
          <a:bodyPr/>
          <a:lstStyle/>
          <a:p>
            <a:r>
              <a:rPr lang="en-US" dirty="0" err="1">
                <a:latin typeface="PT Serif" panose="020A0603040505020204" pitchFamily="18" charset="77"/>
              </a:rPr>
              <a:t>Paillier</a:t>
            </a:r>
            <a:r>
              <a:rPr lang="en-US" dirty="0">
                <a:latin typeface="PT Serif" panose="020A0603040505020204" pitchFamily="18" charset="77"/>
              </a:rPr>
              <a:t> Encryption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CF3E63-76C8-6868-D170-6CC6F80BB954}"/>
                  </a:ext>
                </a:extLst>
              </p:cNvPr>
              <p:cNvSpPr>
                <a:spLocks noGrp="1"/>
              </p:cNvSpPr>
              <p:nvPr>
                <p:ph idx="1"/>
              </p:nvPr>
            </p:nvSpPr>
            <p:spPr>
              <a:xfrm>
                <a:off x="261258" y="1409675"/>
                <a:ext cx="11669484" cy="5246485"/>
              </a:xfrm>
            </p:spPr>
            <p:txBody>
              <a:bodyPr/>
              <a:lstStyle/>
              <a:p>
                <a:r>
                  <a:rPr lang="en-US" sz="2600" dirty="0">
                    <a:solidFill>
                      <a:schemeClr val="tx1">
                        <a:lumMod val="85000"/>
                        <a:lumOff val="15000"/>
                      </a:schemeClr>
                    </a:solidFill>
                    <a:latin typeface="PT Serif" panose="020A0603040505020204" pitchFamily="18" charset="77"/>
                  </a:rPr>
                  <a:t>Public key: RSA Modulus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𝑁</m:t>
                    </m:r>
                    <m:r>
                      <a:rPr lang="en-US" sz="2600" b="0" i="1" smtClean="0">
                        <a:solidFill>
                          <a:schemeClr val="tx1">
                            <a:lumMod val="85000"/>
                            <a:lumOff val="15000"/>
                          </a:schemeClr>
                        </a:solidFill>
                        <a:latin typeface="Cambria Math" panose="02040503050406030204" pitchFamily="18" charset="0"/>
                      </a:rPr>
                      <m:t>=</m:t>
                    </m:r>
                    <m:r>
                      <a:rPr lang="en-US" sz="2600" b="0" i="1" smtClean="0">
                        <a:solidFill>
                          <a:schemeClr val="tx1">
                            <a:lumMod val="85000"/>
                            <a:lumOff val="15000"/>
                          </a:schemeClr>
                        </a:solidFill>
                        <a:latin typeface="Cambria Math" panose="02040503050406030204" pitchFamily="18" charset="0"/>
                      </a:rPr>
                      <m:t>𝑝</m:t>
                    </m:r>
                    <m:r>
                      <a:rPr lang="en-US" sz="2600" b="0" i="1" smtClean="0">
                        <a:solidFill>
                          <a:schemeClr val="tx1">
                            <a:lumMod val="85000"/>
                            <a:lumOff val="15000"/>
                          </a:schemeClr>
                        </a:solidFill>
                        <a:latin typeface="Cambria Math" panose="02040503050406030204" pitchFamily="18" charset="0"/>
                      </a:rPr>
                      <m:t>⋅</m:t>
                    </m:r>
                    <m:r>
                      <a:rPr lang="en-US" sz="2600" b="0" i="1" smtClean="0">
                        <a:solidFill>
                          <a:schemeClr val="tx1">
                            <a:lumMod val="85000"/>
                            <a:lumOff val="15000"/>
                          </a:schemeClr>
                        </a:solidFill>
                        <a:latin typeface="Cambria Math" panose="02040503050406030204" pitchFamily="18" charset="0"/>
                      </a:rPr>
                      <m:t>𝑞</m:t>
                    </m:r>
                  </m:oMath>
                </a14:m>
                <a:r>
                  <a:rPr lang="en-US" sz="2600" dirty="0">
                    <a:solidFill>
                      <a:schemeClr val="tx1">
                        <a:lumMod val="85000"/>
                        <a:lumOff val="15000"/>
                      </a:schemeClr>
                    </a:solidFill>
                    <a:latin typeface="PT Serif" panose="020A0603040505020204" pitchFamily="18" charset="77"/>
                  </a:rPr>
                  <a:t> where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𝑝</m:t>
                    </m:r>
                    <m:r>
                      <a:rPr lang="en-US" sz="2600" b="0" i="1" smtClean="0">
                        <a:solidFill>
                          <a:schemeClr val="tx1">
                            <a:lumMod val="85000"/>
                            <a:lumOff val="15000"/>
                          </a:schemeClr>
                        </a:solidFill>
                        <a:latin typeface="Cambria Math" panose="02040503050406030204" pitchFamily="18" charset="0"/>
                      </a:rPr>
                      <m:t>,</m:t>
                    </m:r>
                    <m:r>
                      <a:rPr lang="en-US" sz="2600" b="0" i="1" smtClean="0">
                        <a:solidFill>
                          <a:schemeClr val="tx1">
                            <a:lumMod val="85000"/>
                            <a:lumOff val="15000"/>
                          </a:schemeClr>
                        </a:solidFill>
                        <a:latin typeface="Cambria Math" panose="02040503050406030204" pitchFamily="18" charset="0"/>
                      </a:rPr>
                      <m:t>𝑞</m:t>
                    </m:r>
                  </m:oMath>
                </a14:m>
                <a:r>
                  <a:rPr lang="en-US" sz="2600" dirty="0">
                    <a:solidFill>
                      <a:schemeClr val="tx1">
                        <a:lumMod val="85000"/>
                        <a:lumOff val="15000"/>
                      </a:schemeClr>
                    </a:solidFill>
                    <a:latin typeface="PT Serif" panose="020A0603040505020204" pitchFamily="18" charset="77"/>
                  </a:rPr>
                  <a:t> are safe primes</a:t>
                </a:r>
              </a:p>
              <a:p>
                <a:r>
                  <a:rPr lang="en-US" sz="2600" dirty="0">
                    <a:solidFill>
                      <a:schemeClr val="tx1">
                        <a:lumMod val="85000"/>
                        <a:lumOff val="15000"/>
                      </a:schemeClr>
                    </a:solidFill>
                    <a:latin typeface="PT Serif" panose="020A0603040505020204" pitchFamily="18" charset="77"/>
                  </a:rPr>
                  <a:t>Secret key: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𝜙</m:t>
                    </m:r>
                    <m:d>
                      <m:dPr>
                        <m:ctrlPr>
                          <a:rPr lang="en-US" sz="2600" b="0" i="1" smtClean="0">
                            <a:solidFill>
                              <a:schemeClr val="tx1">
                                <a:lumMod val="85000"/>
                                <a:lumOff val="15000"/>
                              </a:schemeClr>
                            </a:solidFill>
                            <a:latin typeface="Cambria Math" panose="02040503050406030204" pitchFamily="18" charset="0"/>
                          </a:rPr>
                        </m:ctrlPr>
                      </m:dPr>
                      <m:e>
                        <m:r>
                          <a:rPr lang="en-US" sz="2600" b="0" i="1" smtClean="0">
                            <a:solidFill>
                              <a:schemeClr val="tx1">
                                <a:lumMod val="85000"/>
                                <a:lumOff val="15000"/>
                              </a:schemeClr>
                            </a:solidFill>
                            <a:latin typeface="Cambria Math" panose="02040503050406030204" pitchFamily="18" charset="0"/>
                          </a:rPr>
                          <m:t>𝑁</m:t>
                        </m:r>
                      </m:e>
                    </m:d>
                    <m:r>
                      <a:rPr lang="en-US" sz="2600" b="0" i="1" smtClean="0">
                        <a:solidFill>
                          <a:schemeClr val="tx1">
                            <a:lumMod val="85000"/>
                            <a:lumOff val="15000"/>
                          </a:schemeClr>
                        </a:solidFill>
                        <a:latin typeface="Cambria Math" panose="02040503050406030204" pitchFamily="18" charset="0"/>
                      </a:rPr>
                      <m:t>=(</m:t>
                    </m:r>
                    <m:r>
                      <a:rPr lang="en-US" sz="2600" b="0" i="1" smtClean="0">
                        <a:solidFill>
                          <a:schemeClr val="tx1">
                            <a:lumMod val="85000"/>
                            <a:lumOff val="15000"/>
                          </a:schemeClr>
                        </a:solidFill>
                        <a:latin typeface="Cambria Math" panose="02040503050406030204" pitchFamily="18" charset="0"/>
                      </a:rPr>
                      <m:t>𝑝</m:t>
                    </m:r>
                    <m:r>
                      <a:rPr lang="en-US" sz="2600" b="0" i="1" smtClean="0">
                        <a:solidFill>
                          <a:schemeClr val="tx1">
                            <a:lumMod val="85000"/>
                            <a:lumOff val="15000"/>
                          </a:schemeClr>
                        </a:solidFill>
                        <a:latin typeface="Cambria Math" panose="02040503050406030204" pitchFamily="18" charset="0"/>
                      </a:rPr>
                      <m:t>−1)(</m:t>
                    </m:r>
                    <m:r>
                      <a:rPr lang="en-US" sz="2600" b="0" i="1" smtClean="0">
                        <a:solidFill>
                          <a:schemeClr val="tx1">
                            <a:lumMod val="85000"/>
                            <a:lumOff val="15000"/>
                          </a:schemeClr>
                        </a:solidFill>
                        <a:latin typeface="Cambria Math" panose="02040503050406030204" pitchFamily="18" charset="0"/>
                      </a:rPr>
                      <m:t>𝑞</m:t>
                    </m:r>
                    <m:r>
                      <a:rPr lang="en-US" sz="2600" b="0" i="1" smtClean="0">
                        <a:solidFill>
                          <a:schemeClr val="tx1">
                            <a:lumMod val="85000"/>
                            <a:lumOff val="15000"/>
                          </a:schemeClr>
                        </a:solidFill>
                        <a:latin typeface="Cambria Math" panose="02040503050406030204" pitchFamily="18" charset="0"/>
                      </a:rPr>
                      <m:t>−1)</m:t>
                    </m:r>
                  </m:oMath>
                </a14:m>
                <a:endParaRPr lang="en-US" sz="2600" dirty="0">
                  <a:solidFill>
                    <a:schemeClr val="tx1">
                      <a:lumMod val="85000"/>
                      <a:lumOff val="15000"/>
                    </a:schemeClr>
                  </a:solidFill>
                  <a:latin typeface="PT Serif" panose="020A0603040505020204" pitchFamily="18" charset="77"/>
                </a:endParaRPr>
              </a:p>
              <a:p>
                <a:endParaRPr lang="en-US" dirty="0">
                  <a:solidFill>
                    <a:schemeClr val="tx1">
                      <a:lumMod val="85000"/>
                      <a:lumOff val="15000"/>
                    </a:schemeClr>
                  </a:solidFill>
                  <a:latin typeface="PT Serif" panose="020A0603040505020204" pitchFamily="18" charset="77"/>
                </a:endParaRPr>
              </a:p>
              <a:p>
                <a:pPr marL="0" indent="0">
                  <a:buNone/>
                </a:pPr>
                <a:r>
                  <a:rPr lang="en-US" dirty="0">
                    <a:solidFill>
                      <a:schemeClr val="tx1">
                        <a:lumMod val="85000"/>
                        <a:lumOff val="15000"/>
                      </a:schemeClr>
                    </a:solidFill>
                    <a:latin typeface="PT Serif" panose="020A0603040505020204" pitchFamily="18" charset="77"/>
                  </a:rPr>
                  <a:t>Encrypt(</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𝑁</m:t>
                    </m:r>
                    <m:r>
                      <a:rPr lang="en-US" b="0" i="1" smtClean="0">
                        <a:solidFill>
                          <a:schemeClr val="tx1">
                            <a:lumMod val="85000"/>
                            <a:lumOff val="15000"/>
                          </a:schemeClr>
                        </a:solidFill>
                        <a:latin typeface="Cambria Math" panose="02040503050406030204" pitchFamily="18" charset="0"/>
                      </a:rPr>
                      <m:t> , </m:t>
                    </m:r>
                    <m:r>
                      <a:rPr lang="en-US" b="0" i="1" smtClean="0">
                        <a:solidFill>
                          <a:schemeClr val="tx1">
                            <a:lumMod val="85000"/>
                            <a:lumOff val="15000"/>
                          </a:schemeClr>
                        </a:solidFill>
                        <a:latin typeface="Cambria Math" panose="02040503050406030204" pitchFamily="18" charset="0"/>
                      </a:rPr>
                      <m:t>𝑚</m:t>
                    </m:r>
                    <m:r>
                      <a:rPr lang="en-US" b="0" i="1" smtClean="0">
                        <a:solidFill>
                          <a:schemeClr val="tx1">
                            <a:lumMod val="85000"/>
                            <a:lumOff val="15000"/>
                          </a:schemeClr>
                        </a:solidFill>
                        <a:latin typeface="Cambria Math" panose="02040503050406030204" pitchFamily="18" charset="0"/>
                      </a:rPr>
                      <m:t>∈</m:t>
                    </m:r>
                    <m:sSub>
                      <m:sSubPr>
                        <m:ctrlPr>
                          <a:rPr lang="en-US" b="0" i="1" smtClean="0">
                            <a:solidFill>
                              <a:schemeClr val="tx1">
                                <a:lumMod val="85000"/>
                                <a:lumOff val="15000"/>
                              </a:schemeClr>
                            </a:solidFill>
                            <a:latin typeface="Cambria Math" panose="02040503050406030204" pitchFamily="18" charset="0"/>
                          </a:rPr>
                        </m:ctrlPr>
                      </m:sSubPr>
                      <m:e>
                        <m:r>
                          <a:rPr lang="en-US" b="0" i="1" smtClean="0">
                            <a:solidFill>
                              <a:schemeClr val="tx1">
                                <a:lumMod val="85000"/>
                                <a:lumOff val="15000"/>
                              </a:schemeClr>
                            </a:solidFill>
                            <a:latin typeface="Cambria Math" panose="02040503050406030204" pitchFamily="18" charset="0"/>
                          </a:rPr>
                          <m:t>ℤ</m:t>
                        </m:r>
                      </m:e>
                      <m:sub>
                        <m:r>
                          <a:rPr lang="en-US" b="0" i="1" smtClean="0">
                            <a:solidFill>
                              <a:schemeClr val="tx1">
                                <a:lumMod val="85000"/>
                                <a:lumOff val="15000"/>
                              </a:schemeClr>
                            </a:solidFill>
                            <a:latin typeface="Cambria Math" panose="02040503050406030204" pitchFamily="18" charset="0"/>
                          </a:rPr>
                          <m:t>𝑁</m:t>
                        </m:r>
                      </m:sub>
                    </m:sSub>
                  </m:oMath>
                </a14:m>
                <a:r>
                  <a:rPr lang="en-US" dirty="0">
                    <a:solidFill>
                      <a:schemeClr val="tx1">
                        <a:lumMod val="85000"/>
                        <a:lumOff val="15000"/>
                      </a:schemeClr>
                    </a:solidFill>
                    <a:latin typeface="PT Serif" panose="020A0603040505020204" pitchFamily="18" charset="77"/>
                  </a:rPr>
                  <a:t>) : </a:t>
                </a:r>
              </a:p>
              <a:p>
                <a:r>
                  <a:rPr lang="en-US" sz="2600" dirty="0">
                    <a:solidFill>
                      <a:schemeClr val="tx1">
                        <a:lumMod val="85000"/>
                        <a:lumOff val="15000"/>
                      </a:schemeClr>
                    </a:solidFill>
                    <a:latin typeface="PT Serif" panose="020A0603040505020204" pitchFamily="18" charset="77"/>
                  </a:rPr>
                  <a:t>Sample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𝑟</m:t>
                    </m:r>
                    <m:r>
                      <a:rPr lang="en-US" sz="2600" b="0" i="1" smtClean="0">
                        <a:solidFill>
                          <a:schemeClr val="tx1">
                            <a:lumMod val="85000"/>
                            <a:lumOff val="15000"/>
                          </a:schemeClr>
                        </a:solidFill>
                        <a:latin typeface="Cambria Math" panose="02040503050406030204" pitchFamily="18" charset="0"/>
                      </a:rPr>
                      <m:t>←</m:t>
                    </m:r>
                  </m:oMath>
                </a14:m>
                <a:r>
                  <a:rPr lang="en-US" sz="2000" dirty="0">
                    <a:solidFill>
                      <a:schemeClr val="tx1">
                        <a:lumMod val="85000"/>
                        <a:lumOff val="15000"/>
                      </a:schemeClr>
                    </a:solidFill>
                    <a:latin typeface="PT Serif" panose="020A0603040505020204" pitchFamily="18" charset="77"/>
                  </a:rPr>
                  <a:t>$</a:t>
                </a:r>
                <a:r>
                  <a:rPr lang="en-US" sz="2600" dirty="0">
                    <a:solidFill>
                      <a:schemeClr val="tx1">
                        <a:lumMod val="85000"/>
                        <a:lumOff val="15000"/>
                      </a:schemeClr>
                    </a:solidFill>
                    <a:latin typeface="PT Serif" panose="020A0603040505020204" pitchFamily="18" charset="77"/>
                  </a:rPr>
                  <a:t> </a:t>
                </a:r>
                <a14:m>
                  <m:oMath xmlns:m="http://schemas.openxmlformats.org/officeDocument/2006/math">
                    <m:sSub>
                      <m:sSubPr>
                        <m:ctrlPr>
                          <a:rPr lang="en-US" sz="2600" b="0" i="1" smtClean="0">
                            <a:solidFill>
                              <a:schemeClr val="tx1">
                                <a:lumMod val="85000"/>
                                <a:lumOff val="15000"/>
                              </a:schemeClr>
                            </a:solidFill>
                            <a:latin typeface="Cambria Math" panose="02040503050406030204" pitchFamily="18" charset="0"/>
                          </a:rPr>
                        </m:ctrlPr>
                      </m:sSubPr>
                      <m:e>
                        <m:r>
                          <a:rPr lang="en-US" sz="2600" b="0" i="1" smtClean="0">
                            <a:solidFill>
                              <a:schemeClr val="tx1">
                                <a:lumMod val="85000"/>
                                <a:lumOff val="15000"/>
                              </a:schemeClr>
                            </a:solidFill>
                            <a:latin typeface="Cambria Math" panose="02040503050406030204" pitchFamily="18" charset="0"/>
                          </a:rPr>
                          <m:t>ℤ</m:t>
                        </m:r>
                      </m:e>
                      <m:sub>
                        <m:r>
                          <a:rPr lang="en-US" sz="2600" b="0" i="1" smtClean="0">
                            <a:solidFill>
                              <a:schemeClr val="tx1">
                                <a:lumMod val="85000"/>
                                <a:lumOff val="15000"/>
                              </a:schemeClr>
                            </a:solidFill>
                            <a:latin typeface="Cambria Math" panose="02040503050406030204" pitchFamily="18" charset="0"/>
                          </a:rPr>
                          <m:t>𝑁</m:t>
                        </m:r>
                      </m:sub>
                    </m:sSub>
                  </m:oMath>
                </a14:m>
                <a:endParaRPr lang="en-US" sz="2600" dirty="0">
                  <a:solidFill>
                    <a:schemeClr val="tx1">
                      <a:lumMod val="85000"/>
                      <a:lumOff val="15000"/>
                    </a:schemeClr>
                  </a:solidFill>
                  <a:latin typeface="PT Serif" panose="020A0603040505020204" pitchFamily="18" charset="77"/>
                </a:endParaRPr>
              </a:p>
              <a:p>
                <a:r>
                  <a:rPr lang="en-US" sz="2600" dirty="0">
                    <a:solidFill>
                      <a:schemeClr val="tx1">
                        <a:lumMod val="85000"/>
                        <a:lumOff val="15000"/>
                      </a:schemeClr>
                    </a:solidFill>
                    <a:latin typeface="PT Serif" panose="020A0603040505020204" pitchFamily="18" charset="77"/>
                  </a:rPr>
                  <a:t>Output </a:t>
                </a:r>
                <a14:m>
                  <m:oMath xmlns:m="http://schemas.openxmlformats.org/officeDocument/2006/math">
                    <m:sSup>
                      <m:sSupPr>
                        <m:ctrlPr>
                          <a:rPr lang="en-US" sz="2600" b="0" i="1" smtClean="0">
                            <a:solidFill>
                              <a:schemeClr val="tx1">
                                <a:lumMod val="85000"/>
                                <a:lumOff val="15000"/>
                              </a:schemeClr>
                            </a:solidFill>
                            <a:latin typeface="Cambria Math" panose="02040503050406030204" pitchFamily="18" charset="0"/>
                          </a:rPr>
                        </m:ctrlPr>
                      </m:sSupPr>
                      <m:e>
                        <m:d>
                          <m:dPr>
                            <m:ctrlPr>
                              <a:rPr lang="en-US" sz="2600" b="0" i="1" smtClean="0">
                                <a:solidFill>
                                  <a:schemeClr val="tx1">
                                    <a:lumMod val="85000"/>
                                    <a:lumOff val="15000"/>
                                  </a:schemeClr>
                                </a:solidFill>
                                <a:latin typeface="Cambria Math" panose="02040503050406030204" pitchFamily="18" charset="0"/>
                              </a:rPr>
                            </m:ctrlPr>
                          </m:dPr>
                          <m:e>
                            <m:r>
                              <a:rPr lang="en-US" sz="2600" b="0" i="1" smtClean="0">
                                <a:solidFill>
                                  <a:schemeClr val="tx1">
                                    <a:lumMod val="85000"/>
                                    <a:lumOff val="15000"/>
                                  </a:schemeClr>
                                </a:solidFill>
                                <a:latin typeface="Cambria Math" panose="02040503050406030204" pitchFamily="18" charset="0"/>
                              </a:rPr>
                              <m:t>1+</m:t>
                            </m:r>
                            <m:r>
                              <a:rPr lang="en-US" sz="2600" b="0" i="1" smtClean="0">
                                <a:solidFill>
                                  <a:schemeClr val="tx1">
                                    <a:lumMod val="85000"/>
                                    <a:lumOff val="15000"/>
                                  </a:schemeClr>
                                </a:solidFill>
                                <a:latin typeface="Cambria Math" panose="02040503050406030204" pitchFamily="18" charset="0"/>
                              </a:rPr>
                              <m:t>𝑁</m:t>
                            </m:r>
                          </m:e>
                        </m:d>
                      </m:e>
                      <m:sup>
                        <m:r>
                          <a:rPr lang="en-US" sz="2600" b="0" i="1" smtClean="0">
                            <a:solidFill>
                              <a:schemeClr val="tx1">
                                <a:lumMod val="85000"/>
                                <a:lumOff val="15000"/>
                              </a:schemeClr>
                            </a:solidFill>
                            <a:latin typeface="Cambria Math" panose="02040503050406030204" pitchFamily="18" charset="0"/>
                          </a:rPr>
                          <m:t>𝑚</m:t>
                        </m:r>
                      </m:sup>
                    </m:sSup>
                    <m:r>
                      <a:rPr lang="en-US" sz="2600" b="0" i="1" smtClean="0">
                        <a:solidFill>
                          <a:schemeClr val="tx1">
                            <a:lumMod val="85000"/>
                            <a:lumOff val="15000"/>
                          </a:schemeClr>
                        </a:solidFill>
                        <a:latin typeface="Cambria Math" panose="02040503050406030204" pitchFamily="18" charset="0"/>
                      </a:rPr>
                      <m:t>⋅</m:t>
                    </m:r>
                    <m:sSup>
                      <m:sSupPr>
                        <m:ctrlPr>
                          <a:rPr lang="en-US" sz="2600" b="0" i="1" smtClean="0">
                            <a:solidFill>
                              <a:schemeClr val="tx1">
                                <a:lumMod val="85000"/>
                                <a:lumOff val="15000"/>
                              </a:schemeClr>
                            </a:solidFill>
                            <a:latin typeface="Cambria Math" panose="02040503050406030204" pitchFamily="18" charset="0"/>
                          </a:rPr>
                        </m:ctrlPr>
                      </m:sSupPr>
                      <m:e>
                        <m:r>
                          <a:rPr lang="en-US" sz="2600" b="0" i="1" smtClean="0">
                            <a:solidFill>
                              <a:schemeClr val="tx1">
                                <a:lumMod val="85000"/>
                                <a:lumOff val="15000"/>
                              </a:schemeClr>
                            </a:solidFill>
                            <a:latin typeface="Cambria Math" panose="02040503050406030204" pitchFamily="18" charset="0"/>
                          </a:rPr>
                          <m:t>𝑟</m:t>
                        </m:r>
                      </m:e>
                      <m:sup>
                        <m:r>
                          <a:rPr lang="en-US" sz="2600" b="0" i="1" smtClean="0">
                            <a:solidFill>
                              <a:schemeClr val="tx1">
                                <a:lumMod val="85000"/>
                                <a:lumOff val="15000"/>
                              </a:schemeClr>
                            </a:solidFill>
                            <a:latin typeface="Cambria Math" panose="02040503050406030204" pitchFamily="18" charset="0"/>
                          </a:rPr>
                          <m:t>𝑁</m:t>
                        </m:r>
                      </m:sup>
                    </m:sSup>
                    <m:r>
                      <a:rPr lang="en-US" sz="2600" b="0" i="0" smtClean="0">
                        <a:solidFill>
                          <a:schemeClr val="tx1">
                            <a:lumMod val="85000"/>
                            <a:lumOff val="15000"/>
                          </a:schemeClr>
                        </a:solidFill>
                        <a:latin typeface="Cambria Math" panose="02040503050406030204" pitchFamily="18" charset="0"/>
                      </a:rPr>
                      <m:t> </m:t>
                    </m:r>
                    <m:r>
                      <m:rPr>
                        <m:sty m:val="p"/>
                      </m:rPr>
                      <a:rPr lang="en-US" sz="2600" b="0" i="0" smtClean="0">
                        <a:solidFill>
                          <a:schemeClr val="tx1">
                            <a:lumMod val="85000"/>
                            <a:lumOff val="15000"/>
                          </a:schemeClr>
                        </a:solidFill>
                        <a:latin typeface="Cambria Math" panose="02040503050406030204" pitchFamily="18" charset="0"/>
                      </a:rPr>
                      <m:t>mod</m:t>
                    </m:r>
                    <m:r>
                      <a:rPr lang="en-US" sz="2600" b="0" i="0" smtClean="0">
                        <a:solidFill>
                          <a:schemeClr val="tx1">
                            <a:lumMod val="85000"/>
                            <a:lumOff val="15000"/>
                          </a:schemeClr>
                        </a:solidFill>
                        <a:latin typeface="Cambria Math" panose="02040503050406030204" pitchFamily="18" charset="0"/>
                      </a:rPr>
                      <m:t> </m:t>
                    </m:r>
                    <m:sSup>
                      <m:sSupPr>
                        <m:ctrlPr>
                          <a:rPr lang="en-US" sz="2600" b="0" i="1" smtClean="0">
                            <a:solidFill>
                              <a:schemeClr val="tx1">
                                <a:lumMod val="85000"/>
                                <a:lumOff val="15000"/>
                              </a:schemeClr>
                            </a:solidFill>
                            <a:latin typeface="Cambria Math" panose="02040503050406030204" pitchFamily="18" charset="0"/>
                          </a:rPr>
                        </m:ctrlPr>
                      </m:sSupPr>
                      <m:e>
                        <m:r>
                          <m:rPr>
                            <m:sty m:val="p"/>
                          </m:rPr>
                          <a:rPr lang="en-US" sz="2600" b="0" i="0" smtClean="0">
                            <a:solidFill>
                              <a:schemeClr val="tx1">
                                <a:lumMod val="85000"/>
                                <a:lumOff val="15000"/>
                              </a:schemeClr>
                            </a:solidFill>
                            <a:latin typeface="Cambria Math" panose="02040503050406030204" pitchFamily="18" charset="0"/>
                          </a:rPr>
                          <m:t>N</m:t>
                        </m:r>
                      </m:e>
                      <m:sup>
                        <m:r>
                          <a:rPr lang="en-US" sz="2600" b="0" i="0" smtClean="0">
                            <a:solidFill>
                              <a:schemeClr val="tx1">
                                <a:lumMod val="85000"/>
                                <a:lumOff val="15000"/>
                              </a:schemeClr>
                            </a:solidFill>
                            <a:latin typeface="Cambria Math" panose="02040503050406030204" pitchFamily="18" charset="0"/>
                          </a:rPr>
                          <m:t>2</m:t>
                        </m:r>
                      </m:sup>
                    </m:sSup>
                  </m:oMath>
                </a14:m>
                <a:endParaRPr lang="en-US" sz="2600" dirty="0">
                  <a:solidFill>
                    <a:schemeClr val="tx1">
                      <a:lumMod val="85000"/>
                      <a:lumOff val="15000"/>
                    </a:schemeClr>
                  </a:solidFill>
                  <a:latin typeface="PT Serif" panose="020A0603040505020204" pitchFamily="18" charset="77"/>
                </a:endParaRPr>
              </a:p>
              <a:p>
                <a:pPr marL="0" indent="0">
                  <a:buNone/>
                </a:pPr>
                <a:endParaRPr lang="en-US" dirty="0">
                  <a:solidFill>
                    <a:schemeClr val="tx1">
                      <a:lumMod val="85000"/>
                      <a:lumOff val="15000"/>
                    </a:schemeClr>
                  </a:solidFill>
                  <a:latin typeface="PT Serif" panose="020A0603040505020204" pitchFamily="18" charset="77"/>
                </a:endParaRPr>
              </a:p>
              <a:p>
                <a:pPr marL="0" indent="0">
                  <a:buNone/>
                </a:pPr>
                <a:r>
                  <a:rPr lang="en-US" dirty="0">
                    <a:solidFill>
                      <a:schemeClr val="tx1">
                        <a:lumMod val="85000"/>
                        <a:lumOff val="15000"/>
                      </a:schemeClr>
                    </a:solidFill>
                    <a:latin typeface="PT Serif" panose="020A0603040505020204" pitchFamily="18" charset="77"/>
                  </a:rPr>
                  <a:t>Decrypt(</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𝜙</m:t>
                    </m:r>
                    <m:d>
                      <m:dPr>
                        <m:ctrlPr>
                          <a:rPr lang="en-US" b="0" i="1" smtClean="0">
                            <a:solidFill>
                              <a:schemeClr val="tx1">
                                <a:lumMod val="85000"/>
                                <a:lumOff val="15000"/>
                              </a:schemeClr>
                            </a:solidFill>
                            <a:latin typeface="Cambria Math" panose="02040503050406030204" pitchFamily="18" charset="0"/>
                          </a:rPr>
                        </m:ctrlPr>
                      </m:dPr>
                      <m:e>
                        <m:r>
                          <a:rPr lang="en-US" b="0" i="1" smtClean="0">
                            <a:solidFill>
                              <a:schemeClr val="tx1">
                                <a:lumMod val="85000"/>
                                <a:lumOff val="15000"/>
                              </a:schemeClr>
                            </a:solidFill>
                            <a:latin typeface="Cambria Math" panose="02040503050406030204" pitchFamily="18" charset="0"/>
                          </a:rPr>
                          <m:t>𝑁</m:t>
                        </m:r>
                      </m:e>
                    </m:d>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𝑐</m:t>
                    </m:r>
                  </m:oMath>
                </a14:m>
                <a:r>
                  <a:rPr lang="en-US" dirty="0">
                    <a:solidFill>
                      <a:schemeClr val="tx1">
                        <a:lumMod val="85000"/>
                        <a:lumOff val="15000"/>
                      </a:schemeClr>
                    </a:solidFill>
                    <a:latin typeface="PT Serif" panose="020A0603040505020204" pitchFamily="18" charset="77"/>
                  </a:rPr>
                  <a:t>) :</a:t>
                </a:r>
              </a:p>
              <a:p>
                <a:r>
                  <a:rPr lang="en-US" sz="2600" dirty="0">
                    <a:solidFill>
                      <a:schemeClr val="tx1">
                        <a:lumMod val="85000"/>
                        <a:lumOff val="15000"/>
                      </a:schemeClr>
                    </a:solidFill>
                    <a:latin typeface="PT Serif" panose="020A0603040505020204" pitchFamily="18" charset="77"/>
                  </a:rPr>
                  <a:t>Output </a:t>
                </a:r>
                <a14:m>
                  <m:oMath xmlns:m="http://schemas.openxmlformats.org/officeDocument/2006/math">
                    <m:f>
                      <m:fPr>
                        <m:ctrlPr>
                          <a:rPr lang="en-US" sz="2600" b="0" i="1" smtClean="0">
                            <a:solidFill>
                              <a:schemeClr val="tx1">
                                <a:lumMod val="85000"/>
                                <a:lumOff val="15000"/>
                              </a:schemeClr>
                            </a:solidFill>
                            <a:latin typeface="Cambria Math" panose="02040503050406030204" pitchFamily="18" charset="0"/>
                          </a:rPr>
                        </m:ctrlPr>
                      </m:fPr>
                      <m:num>
                        <m:sSub>
                          <m:sSubPr>
                            <m:ctrlPr>
                              <a:rPr lang="en-US" sz="2600" b="0" i="1" smtClean="0">
                                <a:solidFill>
                                  <a:schemeClr val="tx1">
                                    <a:lumMod val="85000"/>
                                    <a:lumOff val="15000"/>
                                  </a:schemeClr>
                                </a:solidFill>
                                <a:latin typeface="Cambria Math" panose="02040503050406030204" pitchFamily="18" charset="0"/>
                              </a:rPr>
                            </m:ctrlPr>
                          </m:sSubPr>
                          <m:e>
                            <m:r>
                              <a:rPr lang="en-US" sz="2600" b="0" i="1" smtClean="0">
                                <a:solidFill>
                                  <a:schemeClr val="tx1">
                                    <a:lumMod val="85000"/>
                                    <a:lumOff val="15000"/>
                                  </a:schemeClr>
                                </a:solidFill>
                                <a:latin typeface="Cambria Math" panose="02040503050406030204" pitchFamily="18" charset="0"/>
                              </a:rPr>
                              <m:t>𝐿</m:t>
                            </m:r>
                          </m:e>
                          <m:sub>
                            <m:r>
                              <a:rPr lang="en-US" sz="2600" b="0" i="1" smtClean="0">
                                <a:solidFill>
                                  <a:schemeClr val="tx1">
                                    <a:lumMod val="85000"/>
                                    <a:lumOff val="15000"/>
                                  </a:schemeClr>
                                </a:solidFill>
                                <a:latin typeface="Cambria Math" panose="02040503050406030204" pitchFamily="18" charset="0"/>
                              </a:rPr>
                              <m:t>𝑁</m:t>
                            </m:r>
                          </m:sub>
                        </m:sSub>
                        <m:d>
                          <m:dPr>
                            <m:ctrlPr>
                              <a:rPr lang="en-US" sz="2600" b="0" i="1" smtClean="0">
                                <a:solidFill>
                                  <a:schemeClr val="tx1">
                                    <a:lumMod val="85000"/>
                                    <a:lumOff val="15000"/>
                                  </a:schemeClr>
                                </a:solidFill>
                                <a:latin typeface="Cambria Math" panose="02040503050406030204" pitchFamily="18" charset="0"/>
                              </a:rPr>
                            </m:ctrlPr>
                          </m:dPr>
                          <m:e>
                            <m:sSup>
                              <m:sSupPr>
                                <m:ctrlPr>
                                  <a:rPr lang="en-US" sz="2600" b="0" i="1" smtClean="0">
                                    <a:solidFill>
                                      <a:schemeClr val="tx1">
                                        <a:lumMod val="85000"/>
                                        <a:lumOff val="15000"/>
                                      </a:schemeClr>
                                    </a:solidFill>
                                    <a:latin typeface="Cambria Math" panose="02040503050406030204" pitchFamily="18" charset="0"/>
                                  </a:rPr>
                                </m:ctrlPr>
                              </m:sSupPr>
                              <m:e>
                                <m:r>
                                  <a:rPr lang="en-US" sz="2600" b="0" i="1" smtClean="0">
                                    <a:solidFill>
                                      <a:schemeClr val="tx1">
                                        <a:lumMod val="85000"/>
                                        <a:lumOff val="15000"/>
                                      </a:schemeClr>
                                    </a:solidFill>
                                    <a:latin typeface="Cambria Math" panose="02040503050406030204" pitchFamily="18" charset="0"/>
                                  </a:rPr>
                                  <m:t>𝑐</m:t>
                                </m:r>
                              </m:e>
                              <m:sup>
                                <m:r>
                                  <a:rPr lang="en-US" sz="2600" b="0" i="1" smtClean="0">
                                    <a:solidFill>
                                      <a:schemeClr val="tx1">
                                        <a:lumMod val="85000"/>
                                        <a:lumOff val="15000"/>
                                      </a:schemeClr>
                                    </a:solidFill>
                                    <a:latin typeface="Cambria Math" panose="02040503050406030204" pitchFamily="18" charset="0"/>
                                  </a:rPr>
                                  <m:t>𝜙</m:t>
                                </m:r>
                                <m:d>
                                  <m:dPr>
                                    <m:ctrlPr>
                                      <a:rPr lang="en-US" sz="2600" b="0" i="1" smtClean="0">
                                        <a:solidFill>
                                          <a:schemeClr val="tx1">
                                            <a:lumMod val="85000"/>
                                            <a:lumOff val="15000"/>
                                          </a:schemeClr>
                                        </a:solidFill>
                                        <a:latin typeface="Cambria Math" panose="02040503050406030204" pitchFamily="18" charset="0"/>
                                      </a:rPr>
                                    </m:ctrlPr>
                                  </m:dPr>
                                  <m:e>
                                    <m:r>
                                      <a:rPr lang="en-US" sz="2600" b="0" i="1" smtClean="0">
                                        <a:solidFill>
                                          <a:schemeClr val="tx1">
                                            <a:lumMod val="85000"/>
                                            <a:lumOff val="15000"/>
                                          </a:schemeClr>
                                        </a:solidFill>
                                        <a:latin typeface="Cambria Math" panose="02040503050406030204" pitchFamily="18" charset="0"/>
                                      </a:rPr>
                                      <m:t>𝑁</m:t>
                                    </m:r>
                                  </m:e>
                                </m:d>
                              </m:sup>
                            </m:sSup>
                          </m:e>
                        </m:d>
                      </m:num>
                      <m:den>
                        <m:r>
                          <a:rPr lang="en-US" sz="2600" b="0" i="1" smtClean="0">
                            <a:solidFill>
                              <a:schemeClr val="tx1">
                                <a:lumMod val="85000"/>
                                <a:lumOff val="15000"/>
                              </a:schemeClr>
                            </a:solidFill>
                            <a:latin typeface="Cambria Math" panose="02040503050406030204" pitchFamily="18" charset="0"/>
                          </a:rPr>
                          <m:t>𝜙</m:t>
                        </m:r>
                        <m:r>
                          <a:rPr lang="en-US" sz="2600" b="0" i="1" smtClean="0">
                            <a:solidFill>
                              <a:schemeClr val="tx1">
                                <a:lumMod val="85000"/>
                                <a:lumOff val="15000"/>
                              </a:schemeClr>
                            </a:solidFill>
                            <a:latin typeface="Cambria Math" panose="02040503050406030204" pitchFamily="18" charset="0"/>
                          </a:rPr>
                          <m:t>(</m:t>
                        </m:r>
                        <m:r>
                          <a:rPr lang="en-US" sz="2600" b="0" i="1" smtClean="0">
                            <a:solidFill>
                              <a:schemeClr val="tx1">
                                <a:lumMod val="85000"/>
                                <a:lumOff val="15000"/>
                              </a:schemeClr>
                            </a:solidFill>
                            <a:latin typeface="Cambria Math" panose="02040503050406030204" pitchFamily="18" charset="0"/>
                          </a:rPr>
                          <m:t>𝑁</m:t>
                        </m:r>
                        <m:r>
                          <a:rPr lang="en-US" sz="2600" b="0" i="1" smtClean="0">
                            <a:solidFill>
                              <a:schemeClr val="tx1">
                                <a:lumMod val="85000"/>
                                <a:lumOff val="15000"/>
                              </a:schemeClr>
                            </a:solidFill>
                            <a:latin typeface="Cambria Math" panose="02040503050406030204" pitchFamily="18" charset="0"/>
                          </a:rPr>
                          <m:t>)</m:t>
                        </m:r>
                      </m:den>
                    </m:f>
                    <m:r>
                      <a:rPr lang="en-US" sz="2600" b="0" i="1" smtClean="0">
                        <a:solidFill>
                          <a:schemeClr val="tx1">
                            <a:lumMod val="85000"/>
                            <a:lumOff val="15000"/>
                          </a:schemeClr>
                        </a:solidFill>
                        <a:latin typeface="Cambria Math" panose="02040503050406030204" pitchFamily="18" charset="0"/>
                      </a:rPr>
                      <m:t>=</m:t>
                    </m:r>
                    <m:f>
                      <m:fPr>
                        <m:ctrlPr>
                          <a:rPr lang="en-US" sz="2600" b="0" i="1" smtClean="0">
                            <a:solidFill>
                              <a:schemeClr val="tx1">
                                <a:lumMod val="85000"/>
                                <a:lumOff val="15000"/>
                              </a:schemeClr>
                            </a:solidFill>
                            <a:latin typeface="Cambria Math" panose="02040503050406030204" pitchFamily="18" charset="0"/>
                          </a:rPr>
                        </m:ctrlPr>
                      </m:fPr>
                      <m:num>
                        <m:sSup>
                          <m:sSupPr>
                            <m:ctrlPr>
                              <a:rPr lang="en-US" sz="2600" i="1">
                                <a:solidFill>
                                  <a:schemeClr val="tx1">
                                    <a:lumMod val="85000"/>
                                    <a:lumOff val="15000"/>
                                  </a:schemeClr>
                                </a:solidFill>
                                <a:latin typeface="Cambria Math" panose="02040503050406030204" pitchFamily="18" charset="0"/>
                              </a:rPr>
                            </m:ctrlPr>
                          </m:sSupPr>
                          <m:e>
                            <m:r>
                              <a:rPr lang="en-US" sz="2600" i="1">
                                <a:solidFill>
                                  <a:schemeClr val="tx1">
                                    <a:lumMod val="85000"/>
                                    <a:lumOff val="15000"/>
                                  </a:schemeClr>
                                </a:solidFill>
                                <a:latin typeface="Cambria Math" panose="02040503050406030204" pitchFamily="18" charset="0"/>
                              </a:rPr>
                              <m:t>𝑐</m:t>
                            </m:r>
                          </m:e>
                          <m:sup>
                            <m:r>
                              <a:rPr lang="en-US" sz="2600" i="1">
                                <a:solidFill>
                                  <a:schemeClr val="tx1">
                                    <a:lumMod val="85000"/>
                                    <a:lumOff val="15000"/>
                                  </a:schemeClr>
                                </a:solidFill>
                                <a:latin typeface="Cambria Math" panose="02040503050406030204" pitchFamily="18" charset="0"/>
                              </a:rPr>
                              <m:t>𝜙</m:t>
                            </m:r>
                            <m:d>
                              <m:dPr>
                                <m:ctrlPr>
                                  <a:rPr lang="en-US" sz="2600" i="1">
                                    <a:solidFill>
                                      <a:schemeClr val="tx1">
                                        <a:lumMod val="85000"/>
                                        <a:lumOff val="15000"/>
                                      </a:schemeClr>
                                    </a:solidFill>
                                    <a:latin typeface="Cambria Math" panose="02040503050406030204" pitchFamily="18" charset="0"/>
                                  </a:rPr>
                                </m:ctrlPr>
                              </m:dPr>
                              <m:e>
                                <m:r>
                                  <a:rPr lang="en-US" sz="2600" i="1">
                                    <a:solidFill>
                                      <a:schemeClr val="tx1">
                                        <a:lumMod val="85000"/>
                                        <a:lumOff val="15000"/>
                                      </a:schemeClr>
                                    </a:solidFill>
                                    <a:latin typeface="Cambria Math" panose="02040503050406030204" pitchFamily="18" charset="0"/>
                                  </a:rPr>
                                  <m:t>𝑁</m:t>
                                </m:r>
                              </m:e>
                            </m:d>
                          </m:sup>
                        </m:sSup>
                        <m:r>
                          <a:rPr lang="en-US" sz="2600" i="1">
                            <a:solidFill>
                              <a:schemeClr val="tx1">
                                <a:lumMod val="85000"/>
                                <a:lumOff val="15000"/>
                              </a:schemeClr>
                            </a:solidFill>
                            <a:latin typeface="Cambria Math" panose="02040503050406030204" pitchFamily="18" charset="0"/>
                          </a:rPr>
                          <m:t> −</m:t>
                        </m:r>
                        <m:r>
                          <a:rPr lang="en-US" sz="2600" b="0" i="1" smtClean="0">
                            <a:solidFill>
                              <a:schemeClr val="tx1">
                                <a:lumMod val="85000"/>
                                <a:lumOff val="15000"/>
                              </a:schemeClr>
                            </a:solidFill>
                            <a:latin typeface="Cambria Math" panose="02040503050406030204" pitchFamily="18" charset="0"/>
                          </a:rPr>
                          <m:t> </m:t>
                        </m:r>
                        <m:r>
                          <a:rPr lang="en-US" sz="2600" i="1">
                            <a:solidFill>
                              <a:schemeClr val="tx1">
                                <a:lumMod val="85000"/>
                                <a:lumOff val="15000"/>
                              </a:schemeClr>
                            </a:solidFill>
                            <a:latin typeface="Cambria Math" panose="02040503050406030204" pitchFamily="18" charset="0"/>
                          </a:rPr>
                          <m:t>1 </m:t>
                        </m:r>
                        <m:r>
                          <a:rPr lang="en-US" sz="2600" i="1">
                            <a:solidFill>
                              <a:schemeClr val="tx1">
                                <a:lumMod val="85000"/>
                                <a:lumOff val="15000"/>
                              </a:schemeClr>
                            </a:solidFill>
                            <a:latin typeface="Cambria Math" panose="02040503050406030204" pitchFamily="18" charset="0"/>
                          </a:rPr>
                          <m:t>𝑚𝑜𝑑</m:t>
                        </m:r>
                        <m:r>
                          <a:rPr lang="en-US" sz="2600" b="0" i="1" smtClean="0">
                            <a:solidFill>
                              <a:schemeClr val="tx1">
                                <a:lumMod val="85000"/>
                                <a:lumOff val="15000"/>
                              </a:schemeClr>
                            </a:solidFill>
                            <a:latin typeface="Cambria Math" panose="02040503050406030204" pitchFamily="18" charset="0"/>
                          </a:rPr>
                          <m:t> </m:t>
                        </m:r>
                        <m:sSup>
                          <m:sSupPr>
                            <m:ctrlPr>
                              <a:rPr lang="en-US" sz="2600" b="0" i="1" smtClean="0">
                                <a:solidFill>
                                  <a:schemeClr val="tx1">
                                    <a:lumMod val="85000"/>
                                    <a:lumOff val="15000"/>
                                  </a:schemeClr>
                                </a:solidFill>
                                <a:latin typeface="Cambria Math" panose="02040503050406030204" pitchFamily="18" charset="0"/>
                              </a:rPr>
                            </m:ctrlPr>
                          </m:sSupPr>
                          <m:e>
                            <m:r>
                              <a:rPr lang="en-US" sz="2600" b="0" i="1" smtClean="0">
                                <a:solidFill>
                                  <a:schemeClr val="tx1">
                                    <a:lumMod val="85000"/>
                                    <a:lumOff val="15000"/>
                                  </a:schemeClr>
                                </a:solidFill>
                                <a:latin typeface="Cambria Math" panose="02040503050406030204" pitchFamily="18" charset="0"/>
                              </a:rPr>
                              <m:t>𝑁</m:t>
                            </m:r>
                          </m:e>
                          <m:sup>
                            <m:r>
                              <a:rPr lang="en-US" sz="2600" b="0" i="1" smtClean="0">
                                <a:solidFill>
                                  <a:schemeClr val="tx1">
                                    <a:lumMod val="85000"/>
                                    <a:lumOff val="15000"/>
                                  </a:schemeClr>
                                </a:solidFill>
                                <a:latin typeface="Cambria Math" panose="02040503050406030204" pitchFamily="18" charset="0"/>
                              </a:rPr>
                              <m:t>2</m:t>
                            </m:r>
                          </m:sup>
                        </m:sSup>
                      </m:num>
                      <m:den>
                        <m:r>
                          <a:rPr lang="en-US" sz="2600" b="0" i="1" smtClean="0">
                            <a:solidFill>
                              <a:schemeClr val="tx1">
                                <a:lumMod val="85000"/>
                                <a:lumOff val="15000"/>
                              </a:schemeClr>
                            </a:solidFill>
                            <a:latin typeface="Cambria Math" panose="02040503050406030204" pitchFamily="18" charset="0"/>
                          </a:rPr>
                          <m:t>𝜙</m:t>
                        </m:r>
                        <m:d>
                          <m:dPr>
                            <m:ctrlPr>
                              <a:rPr lang="en-US" sz="2600" b="0" i="1" smtClean="0">
                                <a:solidFill>
                                  <a:schemeClr val="tx1">
                                    <a:lumMod val="85000"/>
                                    <a:lumOff val="15000"/>
                                  </a:schemeClr>
                                </a:solidFill>
                                <a:latin typeface="Cambria Math" panose="02040503050406030204" pitchFamily="18" charset="0"/>
                              </a:rPr>
                            </m:ctrlPr>
                          </m:dPr>
                          <m:e>
                            <m:r>
                              <a:rPr lang="en-US" sz="2600" b="0" i="1" smtClean="0">
                                <a:solidFill>
                                  <a:schemeClr val="tx1">
                                    <a:lumMod val="85000"/>
                                    <a:lumOff val="15000"/>
                                  </a:schemeClr>
                                </a:solidFill>
                                <a:latin typeface="Cambria Math" panose="02040503050406030204" pitchFamily="18" charset="0"/>
                              </a:rPr>
                              <m:t>𝑁</m:t>
                            </m:r>
                          </m:e>
                        </m:d>
                        <m:r>
                          <a:rPr lang="en-US" sz="2600" b="0" i="1" smtClean="0">
                            <a:solidFill>
                              <a:schemeClr val="tx1">
                                <a:lumMod val="85000"/>
                                <a:lumOff val="15000"/>
                              </a:schemeClr>
                            </a:solidFill>
                            <a:latin typeface="Cambria Math" panose="02040503050406030204" pitchFamily="18" charset="0"/>
                          </a:rPr>
                          <m:t>𝑁</m:t>
                        </m:r>
                      </m:den>
                    </m:f>
                  </m:oMath>
                </a14:m>
                <a:endParaRPr lang="en-US" sz="2600" dirty="0">
                  <a:solidFill>
                    <a:schemeClr val="tx1">
                      <a:lumMod val="85000"/>
                      <a:lumOff val="15000"/>
                    </a:schemeClr>
                  </a:solidFill>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4CCF3E63-76C8-6868-D170-6CC6F80BB954}"/>
                  </a:ext>
                </a:extLst>
              </p:cNvPr>
              <p:cNvSpPr>
                <a:spLocks noGrp="1" noRot="1" noChangeAspect="1" noMove="1" noResize="1" noEditPoints="1" noAdjustHandles="1" noChangeArrowheads="1" noChangeShapeType="1" noTextEdit="1"/>
              </p:cNvSpPr>
              <p:nvPr>
                <p:ph idx="1"/>
              </p:nvPr>
            </p:nvSpPr>
            <p:spPr>
              <a:xfrm>
                <a:off x="261258" y="1409675"/>
                <a:ext cx="11669484" cy="5246485"/>
              </a:xfrm>
              <a:blipFill>
                <a:blip r:embed="rId3"/>
                <a:stretch>
                  <a:fillRect l="-1087" t="-19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FBFAB79D-CE4D-4DE4-B06C-C22224BDC627}"/>
                  </a:ext>
                </a:extLst>
              </p:cNvPr>
              <p:cNvSpPr/>
              <p:nvPr/>
            </p:nvSpPr>
            <p:spPr>
              <a:xfrm>
                <a:off x="5701553" y="3173505"/>
                <a:ext cx="6104965" cy="2138083"/>
              </a:xfrm>
              <a:prstGeom prst="wedgeRoundRectCallout">
                <a:avLst>
                  <a:gd name="adj1" fmla="val -61355"/>
                  <a:gd name="adj2" fmla="val -6464"/>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lnSpc>
                    <a:spcPct val="140000"/>
                  </a:lnSpc>
                  <a:spcBef>
                    <a:spcPts val="300"/>
                  </a:spcBef>
                  <a:spcAft>
                    <a:spcPts val="300"/>
                  </a:spcAft>
                  <a:buFont typeface="Arial" panose="020B0604020202020204" pitchFamily="34" charset="0"/>
                  <a:buChar char="•"/>
                </a:pPr>
                <a:r>
                  <a:rPr lang="en-US" sz="2300" dirty="0">
                    <a:solidFill>
                      <a:schemeClr val="tx1"/>
                    </a:solidFill>
                    <a:latin typeface="PT Serif" panose="020A0603040505020204" pitchFamily="18" charset="77"/>
                  </a:rPr>
                  <a:t>Additively homomorphic Encryption</a:t>
                </a:r>
                <a:endParaRPr lang="en-US" sz="2300" b="0" dirty="0">
                  <a:solidFill>
                    <a:schemeClr val="tx1"/>
                  </a:solidFill>
                  <a:latin typeface="PT Serif" panose="020A0603040505020204" pitchFamily="18" charset="77"/>
                </a:endParaRPr>
              </a:p>
              <a:p>
                <a:pPr marL="342900" indent="-342900" algn="ctr">
                  <a:spcBef>
                    <a:spcPts val="300"/>
                  </a:spcBef>
                  <a:spcAft>
                    <a:spcPts val="300"/>
                  </a:spcAft>
                  <a:buFont typeface="Arial" panose="020B0604020202020204" pitchFamily="34" charset="0"/>
                  <a:buChar char="•"/>
                </a:pPr>
                <a:r>
                  <a:rPr lang="en-US" sz="2300" b="0" dirty="0">
                    <a:solidFill>
                      <a:schemeClr val="tx1"/>
                    </a:solidFill>
                    <a:latin typeface="PT Serif" panose="020A0603040505020204" pitchFamily="18" charset="77"/>
                  </a:rPr>
                  <a:t>Sampleable Ciphertext</a:t>
                </a:r>
              </a:p>
              <a:p>
                <a:pPr algn="ctr">
                  <a:spcBef>
                    <a:spcPts val="300"/>
                  </a:spcBef>
                  <a:spcAft>
                    <a:spcPts val="300"/>
                  </a:spcAft>
                </a:pPr>
                <a:r>
                  <a:rPr lang="en-US" sz="2300" b="0" dirty="0">
                    <a:solidFill>
                      <a:schemeClr val="tx1"/>
                    </a:solidFill>
                    <a:latin typeface="PT Serif" panose="020A0603040505020204" pitchFamily="18" charset="77"/>
                  </a:rPr>
                  <a:t>(Each element in </a:t>
                </a:r>
                <a14:m>
                  <m:oMath xmlns:m="http://schemas.openxmlformats.org/officeDocument/2006/math">
                    <m:sSub>
                      <m:sSubPr>
                        <m:ctrlPr>
                          <a:rPr lang="en-US" sz="2300" b="0" i="1" smtClean="0">
                            <a:solidFill>
                              <a:schemeClr val="tx1"/>
                            </a:solidFill>
                            <a:latin typeface="Cambria Math" panose="02040503050406030204" pitchFamily="18" charset="0"/>
                            <a:ea typeface="Cambria Math" panose="02040503050406030204" pitchFamily="18" charset="0"/>
                          </a:rPr>
                        </m:ctrlPr>
                      </m:sSubPr>
                      <m:e>
                        <m:r>
                          <a:rPr lang="en-US" sz="2300" b="0" i="1" smtClean="0">
                            <a:solidFill>
                              <a:schemeClr val="tx1"/>
                            </a:solidFill>
                            <a:latin typeface="Cambria Math" panose="02040503050406030204" pitchFamily="18" charset="0"/>
                            <a:ea typeface="Cambria Math" panose="02040503050406030204" pitchFamily="18" charset="0"/>
                          </a:rPr>
                          <m:t>ℤ</m:t>
                        </m:r>
                      </m:e>
                      <m:sub>
                        <m:sSup>
                          <m:sSupPr>
                            <m:ctrlPr>
                              <a:rPr lang="en-US" sz="2300" b="0" i="1" smtClean="0">
                                <a:solidFill>
                                  <a:schemeClr val="tx1"/>
                                </a:solidFill>
                                <a:latin typeface="Cambria Math" panose="02040503050406030204" pitchFamily="18" charset="0"/>
                                <a:ea typeface="Cambria Math" panose="02040503050406030204" pitchFamily="18" charset="0"/>
                              </a:rPr>
                            </m:ctrlPr>
                          </m:sSupPr>
                          <m:e>
                            <m:r>
                              <a:rPr lang="en-US" sz="2300" b="0" i="1" smtClean="0">
                                <a:solidFill>
                                  <a:schemeClr val="tx1"/>
                                </a:solidFill>
                                <a:latin typeface="Cambria Math" panose="02040503050406030204" pitchFamily="18" charset="0"/>
                                <a:ea typeface="Cambria Math" panose="02040503050406030204" pitchFamily="18" charset="0"/>
                              </a:rPr>
                              <m:t>𝑁</m:t>
                            </m:r>
                          </m:e>
                          <m:sup>
                            <m:r>
                              <a:rPr lang="en-US" sz="2300" b="0" i="1" smtClean="0">
                                <a:solidFill>
                                  <a:schemeClr val="tx1"/>
                                </a:solidFill>
                                <a:latin typeface="Cambria Math" panose="02040503050406030204" pitchFamily="18" charset="0"/>
                                <a:ea typeface="Cambria Math" panose="02040503050406030204" pitchFamily="18" charset="0"/>
                              </a:rPr>
                              <m:t>2</m:t>
                            </m:r>
                          </m:sup>
                        </m:sSup>
                      </m:sub>
                    </m:sSub>
                  </m:oMath>
                </a14:m>
                <a:r>
                  <a:rPr lang="en-US" sz="2300" b="0" dirty="0">
                    <a:solidFill>
                      <a:schemeClr val="tx1"/>
                    </a:solidFill>
                    <a:latin typeface="PT Serif" panose="020A0603040505020204" pitchFamily="18" charset="77"/>
                  </a:rPr>
                  <a:t> is a valid ciphertext)</a:t>
                </a:r>
              </a:p>
            </p:txBody>
          </p:sp>
        </mc:Choice>
        <mc:Fallback xmlns="">
          <p:sp>
            <p:nvSpPr>
              <p:cNvPr id="4" name="Rounded Rectangular Callout 3">
                <a:extLst>
                  <a:ext uri="{FF2B5EF4-FFF2-40B4-BE49-F238E27FC236}">
                    <a16:creationId xmlns:a16="http://schemas.microsoft.com/office/drawing/2014/main" id="{FBFAB79D-CE4D-4DE4-B06C-C22224BDC627}"/>
                  </a:ext>
                </a:extLst>
              </p:cNvPr>
              <p:cNvSpPr>
                <a:spLocks noRot="1" noChangeAspect="1" noMove="1" noResize="1" noEditPoints="1" noAdjustHandles="1" noChangeArrowheads="1" noChangeShapeType="1" noTextEdit="1"/>
              </p:cNvSpPr>
              <p:nvPr/>
            </p:nvSpPr>
            <p:spPr>
              <a:xfrm>
                <a:off x="5701553" y="3173505"/>
                <a:ext cx="6104965" cy="2138083"/>
              </a:xfrm>
              <a:prstGeom prst="wedgeRoundRectCallout">
                <a:avLst>
                  <a:gd name="adj1" fmla="val -61355"/>
                  <a:gd name="adj2" fmla="val -6464"/>
                  <a:gd name="adj3" fmla="val 16667"/>
                </a:avLst>
              </a:prstGeom>
              <a:blipFill>
                <a:blip r:embed="rId4"/>
                <a:stretch>
                  <a:fillRect/>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7910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9CE6-A728-9A48-B90D-298D64E05BC7}"/>
              </a:ext>
            </a:extLst>
          </p:cNvPr>
          <p:cNvSpPr>
            <a:spLocks noGrp="1"/>
          </p:cNvSpPr>
          <p:nvPr>
            <p:ph type="title"/>
          </p:nvPr>
        </p:nvSpPr>
        <p:spPr/>
        <p:txBody>
          <a:bodyPr/>
          <a:lstStyle/>
          <a:p>
            <a:r>
              <a:rPr lang="en-US" dirty="0" err="1">
                <a:latin typeface="PT Serif" panose="020A0603040505020204" pitchFamily="18" charset="77"/>
              </a:rPr>
              <a:t>Paillier</a:t>
            </a:r>
            <a:r>
              <a:rPr lang="en-US" dirty="0">
                <a:latin typeface="PT Serif" panose="020A0603040505020204" pitchFamily="18" charset="77"/>
              </a:rPr>
              <a:t>-based VRF [eVRF:BHL24]</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2AE790-305C-02C8-4CD9-66C0DDD6677E}"/>
                  </a:ext>
                </a:extLst>
              </p:cNvPr>
              <p:cNvSpPr>
                <a:spLocks noGrp="1"/>
              </p:cNvSpPr>
              <p:nvPr>
                <p:ph idx="1"/>
              </p:nvPr>
            </p:nvSpPr>
            <p:spPr>
              <a:xfrm>
                <a:off x="261258" y="1417023"/>
                <a:ext cx="10744625" cy="4351338"/>
              </a:xfrm>
            </p:spPr>
            <p:txBody>
              <a:bodyPr/>
              <a:lstStyle/>
              <a:p>
                <a:r>
                  <a:rPr lang="en-US" sz="2600" dirty="0">
                    <a:solidFill>
                      <a:schemeClr val="tx1">
                        <a:lumMod val="85000"/>
                        <a:lumOff val="15000"/>
                      </a:schemeClr>
                    </a:solidFill>
                    <a:latin typeface="PT Serif" panose="020A0603040505020204" pitchFamily="18" charset="77"/>
                  </a:rPr>
                  <a:t>Verification key:  RSA Modulus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𝑁</m:t>
                    </m:r>
                    <m:r>
                      <a:rPr lang="en-US" sz="2600" b="0" i="1" smtClean="0">
                        <a:solidFill>
                          <a:schemeClr val="tx1">
                            <a:lumMod val="85000"/>
                            <a:lumOff val="15000"/>
                          </a:schemeClr>
                        </a:solidFill>
                        <a:latin typeface="Cambria Math" panose="02040503050406030204" pitchFamily="18" charset="0"/>
                      </a:rPr>
                      <m:t>=</m:t>
                    </m:r>
                    <m:r>
                      <a:rPr lang="en-US" sz="2600" b="0" i="1" smtClean="0">
                        <a:solidFill>
                          <a:schemeClr val="tx1">
                            <a:lumMod val="85000"/>
                            <a:lumOff val="15000"/>
                          </a:schemeClr>
                        </a:solidFill>
                        <a:latin typeface="Cambria Math" panose="02040503050406030204" pitchFamily="18" charset="0"/>
                      </a:rPr>
                      <m:t>𝑝𝑞</m:t>
                    </m:r>
                  </m:oMath>
                </a14:m>
                <a:r>
                  <a:rPr lang="en-US" sz="2600" dirty="0">
                    <a:solidFill>
                      <a:schemeClr val="tx1">
                        <a:lumMod val="85000"/>
                        <a:lumOff val="15000"/>
                      </a:schemeClr>
                    </a:solidFill>
                    <a:latin typeface="PT Serif" panose="020A0603040505020204" pitchFamily="18" charset="77"/>
                  </a:rPr>
                  <a:t> where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𝑝</m:t>
                    </m:r>
                    <m:r>
                      <a:rPr lang="en-US" sz="2600" b="0" i="1" smtClean="0">
                        <a:solidFill>
                          <a:schemeClr val="tx1">
                            <a:lumMod val="85000"/>
                            <a:lumOff val="15000"/>
                          </a:schemeClr>
                        </a:solidFill>
                        <a:latin typeface="Cambria Math" panose="02040503050406030204" pitchFamily="18" charset="0"/>
                      </a:rPr>
                      <m:t>=2</m:t>
                    </m:r>
                    <m:sSup>
                      <m:sSupPr>
                        <m:ctrlPr>
                          <a:rPr lang="en-US" sz="2600" b="0" i="1" smtClean="0">
                            <a:solidFill>
                              <a:schemeClr val="tx1">
                                <a:lumMod val="85000"/>
                                <a:lumOff val="15000"/>
                              </a:schemeClr>
                            </a:solidFill>
                            <a:latin typeface="Cambria Math" panose="02040503050406030204" pitchFamily="18" charset="0"/>
                          </a:rPr>
                        </m:ctrlPr>
                      </m:sSupPr>
                      <m:e>
                        <m:r>
                          <a:rPr lang="en-US" sz="2600" b="0" i="1" smtClean="0">
                            <a:solidFill>
                              <a:schemeClr val="tx1">
                                <a:lumMod val="85000"/>
                                <a:lumOff val="15000"/>
                              </a:schemeClr>
                            </a:solidFill>
                            <a:latin typeface="Cambria Math" panose="02040503050406030204" pitchFamily="18" charset="0"/>
                          </a:rPr>
                          <m:t>𝑝</m:t>
                        </m:r>
                      </m:e>
                      <m:sup>
                        <m:r>
                          <a:rPr lang="en-US" sz="2600" b="0" i="1" smtClean="0">
                            <a:solidFill>
                              <a:schemeClr val="tx1">
                                <a:lumMod val="85000"/>
                                <a:lumOff val="15000"/>
                              </a:schemeClr>
                            </a:solidFill>
                            <a:latin typeface="Cambria Math" panose="02040503050406030204" pitchFamily="18" charset="0"/>
                          </a:rPr>
                          <m:t>′</m:t>
                        </m:r>
                      </m:sup>
                    </m:sSup>
                    <m:r>
                      <a:rPr lang="en-US" sz="2600" b="0" i="1" smtClean="0">
                        <a:solidFill>
                          <a:schemeClr val="tx1">
                            <a:lumMod val="85000"/>
                            <a:lumOff val="15000"/>
                          </a:schemeClr>
                        </a:solidFill>
                        <a:latin typeface="Cambria Math" panose="02040503050406030204" pitchFamily="18" charset="0"/>
                      </a:rPr>
                      <m:t>+1 , </m:t>
                    </m:r>
                    <m:r>
                      <a:rPr lang="en-US" sz="2600" b="0" i="1" smtClean="0">
                        <a:solidFill>
                          <a:schemeClr val="tx1">
                            <a:lumMod val="85000"/>
                            <a:lumOff val="15000"/>
                          </a:schemeClr>
                        </a:solidFill>
                        <a:latin typeface="Cambria Math" panose="02040503050406030204" pitchFamily="18" charset="0"/>
                      </a:rPr>
                      <m:t>𝑞</m:t>
                    </m:r>
                    <m:r>
                      <a:rPr lang="en-US" sz="2600" b="0" i="1" smtClean="0">
                        <a:solidFill>
                          <a:schemeClr val="tx1">
                            <a:lumMod val="85000"/>
                            <a:lumOff val="15000"/>
                          </a:schemeClr>
                        </a:solidFill>
                        <a:latin typeface="Cambria Math" panose="02040503050406030204" pitchFamily="18" charset="0"/>
                      </a:rPr>
                      <m:t>=2</m:t>
                    </m:r>
                    <m:sSup>
                      <m:sSupPr>
                        <m:ctrlPr>
                          <a:rPr lang="en-US" sz="2600" b="0" i="1" smtClean="0">
                            <a:solidFill>
                              <a:schemeClr val="tx1">
                                <a:lumMod val="85000"/>
                                <a:lumOff val="15000"/>
                              </a:schemeClr>
                            </a:solidFill>
                            <a:latin typeface="Cambria Math" panose="02040503050406030204" pitchFamily="18" charset="0"/>
                          </a:rPr>
                        </m:ctrlPr>
                      </m:sSupPr>
                      <m:e>
                        <m:r>
                          <a:rPr lang="en-US" sz="2600" b="0" i="1" smtClean="0">
                            <a:solidFill>
                              <a:schemeClr val="tx1">
                                <a:lumMod val="85000"/>
                                <a:lumOff val="15000"/>
                              </a:schemeClr>
                            </a:solidFill>
                            <a:latin typeface="Cambria Math" panose="02040503050406030204" pitchFamily="18" charset="0"/>
                          </a:rPr>
                          <m:t>𝑞</m:t>
                        </m:r>
                      </m:e>
                      <m:sup>
                        <m:r>
                          <a:rPr lang="en-US" sz="2600" b="0" i="1" smtClean="0">
                            <a:solidFill>
                              <a:schemeClr val="tx1">
                                <a:lumMod val="85000"/>
                                <a:lumOff val="15000"/>
                              </a:schemeClr>
                            </a:solidFill>
                            <a:latin typeface="Cambria Math" panose="02040503050406030204" pitchFamily="18" charset="0"/>
                          </a:rPr>
                          <m:t>′</m:t>
                        </m:r>
                      </m:sup>
                    </m:sSup>
                    <m:r>
                      <a:rPr lang="en-US" sz="2600" b="0" i="1" smtClean="0">
                        <a:solidFill>
                          <a:schemeClr val="tx1">
                            <a:lumMod val="85000"/>
                            <a:lumOff val="15000"/>
                          </a:schemeClr>
                        </a:solidFill>
                        <a:latin typeface="Cambria Math" panose="02040503050406030204" pitchFamily="18" charset="0"/>
                      </a:rPr>
                      <m:t>+1</m:t>
                    </m:r>
                  </m:oMath>
                </a14:m>
                <a:endParaRPr lang="en-US" sz="2600" dirty="0">
                  <a:solidFill>
                    <a:schemeClr val="tx1">
                      <a:lumMod val="85000"/>
                      <a:lumOff val="15000"/>
                    </a:schemeClr>
                  </a:solidFill>
                  <a:latin typeface="PT Serif" panose="020A0603040505020204" pitchFamily="18" charset="77"/>
                </a:endParaRPr>
              </a:p>
              <a:p>
                <a:r>
                  <a:rPr lang="en-US" sz="2600" b="0" dirty="0">
                    <a:solidFill>
                      <a:schemeClr val="tx1">
                        <a:lumMod val="85000"/>
                        <a:lumOff val="15000"/>
                      </a:schemeClr>
                    </a:solidFill>
                    <a:latin typeface="PT Serif" panose="020A0603040505020204" pitchFamily="18" charset="77"/>
                  </a:rPr>
                  <a:t>Evaluation key: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𝜙</m:t>
                    </m:r>
                    <m:d>
                      <m:dPr>
                        <m:ctrlPr>
                          <a:rPr lang="en-US" sz="2600" b="0" i="1" smtClean="0">
                            <a:solidFill>
                              <a:schemeClr val="tx1">
                                <a:lumMod val="85000"/>
                                <a:lumOff val="15000"/>
                              </a:schemeClr>
                            </a:solidFill>
                            <a:latin typeface="Cambria Math" panose="02040503050406030204" pitchFamily="18" charset="0"/>
                          </a:rPr>
                        </m:ctrlPr>
                      </m:dPr>
                      <m:e>
                        <m:r>
                          <a:rPr lang="en-US" sz="2600" b="0" i="1" smtClean="0">
                            <a:solidFill>
                              <a:schemeClr val="tx1">
                                <a:lumMod val="85000"/>
                                <a:lumOff val="15000"/>
                              </a:schemeClr>
                            </a:solidFill>
                            <a:latin typeface="Cambria Math" panose="02040503050406030204" pitchFamily="18" charset="0"/>
                          </a:rPr>
                          <m:t>𝑁</m:t>
                        </m:r>
                      </m:e>
                    </m:d>
                    <m:r>
                      <a:rPr lang="en-US" sz="2600" b="0" i="1" smtClean="0">
                        <a:solidFill>
                          <a:schemeClr val="tx1">
                            <a:lumMod val="85000"/>
                            <a:lumOff val="15000"/>
                          </a:schemeClr>
                        </a:solidFill>
                        <a:latin typeface="Cambria Math" panose="02040503050406030204" pitchFamily="18" charset="0"/>
                      </a:rPr>
                      <m:t>=</m:t>
                    </m:r>
                    <m:r>
                      <a:rPr lang="en-US" sz="2600" b="0" i="0" smtClean="0">
                        <a:solidFill>
                          <a:schemeClr val="tx1">
                            <a:lumMod val="85000"/>
                            <a:lumOff val="15000"/>
                          </a:schemeClr>
                        </a:solidFill>
                        <a:latin typeface="Cambria Math" panose="02040503050406030204" pitchFamily="18" charset="0"/>
                      </a:rPr>
                      <m:t>4</m:t>
                    </m:r>
                    <m:sSup>
                      <m:sSupPr>
                        <m:ctrlPr>
                          <a:rPr lang="en-US" sz="2600" b="0" i="1" smtClean="0">
                            <a:solidFill>
                              <a:schemeClr val="tx1">
                                <a:lumMod val="85000"/>
                                <a:lumOff val="15000"/>
                              </a:schemeClr>
                            </a:solidFill>
                            <a:latin typeface="Cambria Math" panose="02040503050406030204" pitchFamily="18" charset="0"/>
                          </a:rPr>
                        </m:ctrlPr>
                      </m:sSupPr>
                      <m:e>
                        <m:r>
                          <a:rPr lang="en-US" sz="2600" b="0" i="1" smtClean="0">
                            <a:solidFill>
                              <a:schemeClr val="tx1">
                                <a:lumMod val="85000"/>
                                <a:lumOff val="15000"/>
                              </a:schemeClr>
                            </a:solidFill>
                            <a:latin typeface="Cambria Math" panose="02040503050406030204" pitchFamily="18" charset="0"/>
                          </a:rPr>
                          <m:t>𝑝</m:t>
                        </m:r>
                      </m:e>
                      <m:sup>
                        <m:r>
                          <a:rPr lang="en-US" sz="2600" b="0" i="1" smtClean="0">
                            <a:solidFill>
                              <a:schemeClr val="tx1">
                                <a:lumMod val="85000"/>
                                <a:lumOff val="15000"/>
                              </a:schemeClr>
                            </a:solidFill>
                            <a:latin typeface="Cambria Math" panose="02040503050406030204" pitchFamily="18" charset="0"/>
                          </a:rPr>
                          <m:t>′</m:t>
                        </m:r>
                      </m:sup>
                    </m:sSup>
                    <m:r>
                      <a:rPr lang="en-US" sz="2600" b="0" i="1" smtClean="0">
                        <a:solidFill>
                          <a:schemeClr val="tx1">
                            <a:lumMod val="85000"/>
                            <a:lumOff val="15000"/>
                          </a:schemeClr>
                        </a:solidFill>
                        <a:latin typeface="Cambria Math" panose="02040503050406030204" pitchFamily="18" charset="0"/>
                      </a:rPr>
                      <m:t>𝑞</m:t>
                    </m:r>
                    <m:r>
                      <a:rPr lang="en-US" sz="2600" b="0" i="0" smtClean="0">
                        <a:solidFill>
                          <a:schemeClr val="tx1">
                            <a:lumMod val="85000"/>
                            <a:lumOff val="15000"/>
                          </a:schemeClr>
                        </a:solidFill>
                        <a:latin typeface="Cambria Math" panose="02040503050406030204" pitchFamily="18" charset="0"/>
                      </a:rPr>
                      <m:t>′</m:t>
                    </m:r>
                  </m:oMath>
                </a14:m>
                <a:endParaRPr lang="en-US" sz="2600" dirty="0">
                  <a:solidFill>
                    <a:schemeClr val="tx1">
                      <a:lumMod val="85000"/>
                      <a:lumOff val="15000"/>
                    </a:schemeClr>
                  </a:solidFill>
                  <a:latin typeface="PT Serif" panose="020A0603040505020204" pitchFamily="18" charset="77"/>
                </a:endParaRPr>
              </a:p>
              <a:p>
                <a:pPr marL="0" indent="0">
                  <a:buNone/>
                </a:pPr>
                <a:endParaRPr lang="en-US" dirty="0">
                  <a:solidFill>
                    <a:schemeClr val="tx1">
                      <a:lumMod val="85000"/>
                      <a:lumOff val="15000"/>
                    </a:schemeClr>
                  </a:solidFill>
                  <a:latin typeface="PT Serif" panose="020A0603040505020204" pitchFamily="18" charset="77"/>
                </a:endParaRPr>
              </a:p>
              <a:p>
                <a:pPr marL="0" indent="0">
                  <a:buNone/>
                </a:pPr>
                <a:endParaRPr lang="en-US" dirty="0">
                  <a:solidFill>
                    <a:schemeClr val="tx1">
                      <a:lumMod val="85000"/>
                      <a:lumOff val="15000"/>
                    </a:schemeClr>
                  </a:solidFill>
                  <a:latin typeface="PT Serif" panose="020A0603040505020204" pitchFamily="18" charset="77"/>
                </a:endParaRPr>
              </a:p>
              <a:p>
                <a:pPr marL="0" indent="0">
                  <a:buNone/>
                </a:pPr>
                <a:r>
                  <a:rPr lang="en-US" b="1" dirty="0">
                    <a:solidFill>
                      <a:schemeClr val="tx1">
                        <a:lumMod val="85000"/>
                        <a:lumOff val="15000"/>
                      </a:schemeClr>
                    </a:solidFill>
                    <a:latin typeface="PT Serif" panose="020A0603040505020204" pitchFamily="18" charset="77"/>
                  </a:rPr>
                  <a:t>Eval</a:t>
                </a:r>
                <a:r>
                  <a:rPr lang="en-US" dirty="0">
                    <a:solidFill>
                      <a:schemeClr val="tx1">
                        <a:lumMod val="85000"/>
                        <a:lumOff val="15000"/>
                      </a:schemeClr>
                    </a:solidFill>
                    <a:latin typeface="PT Serif" panose="020A0603040505020204" pitchFamily="18" charset="77"/>
                  </a:rPr>
                  <a:t>(</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𝑒𝑘</m:t>
                    </m:r>
                    <m:r>
                      <a:rPr lang="en-US" b="0" i="1" smtClean="0">
                        <a:solidFill>
                          <a:schemeClr val="tx1">
                            <a:lumMod val="85000"/>
                            <a:lumOff val="15000"/>
                          </a:schemeClr>
                        </a:solidFill>
                        <a:latin typeface="Cambria Math" panose="02040503050406030204" pitchFamily="18" charset="0"/>
                      </a:rPr>
                      <m:t> , </m:t>
                    </m:r>
                    <m:r>
                      <a:rPr lang="en-US" b="0" i="1" smtClean="0">
                        <a:solidFill>
                          <a:schemeClr val="tx1">
                            <a:lumMod val="85000"/>
                            <a:lumOff val="15000"/>
                          </a:schemeClr>
                        </a:solidFill>
                        <a:latin typeface="Cambria Math" panose="02040503050406030204" pitchFamily="18" charset="0"/>
                      </a:rPr>
                      <m:t>𝑣𝑘</m:t>
                    </m:r>
                    <m:r>
                      <a:rPr lang="en-US" b="0" i="1" smtClean="0">
                        <a:solidFill>
                          <a:schemeClr val="tx1">
                            <a:lumMod val="85000"/>
                            <a:lumOff val="15000"/>
                          </a:schemeClr>
                        </a:solidFill>
                        <a:latin typeface="Cambria Math" panose="02040503050406030204" pitchFamily="18" charset="0"/>
                      </a:rPr>
                      <m:t> , </m:t>
                    </m:r>
                    <m:r>
                      <a:rPr lang="en-US" b="0" i="1" smtClean="0">
                        <a:solidFill>
                          <a:schemeClr val="tx1">
                            <a:lumMod val="85000"/>
                            <a:lumOff val="15000"/>
                          </a:schemeClr>
                        </a:solidFill>
                        <a:latin typeface="Cambria Math" panose="02040503050406030204" pitchFamily="18" charset="0"/>
                      </a:rPr>
                      <m:t>𝑧</m:t>
                    </m:r>
                  </m:oMath>
                </a14:m>
                <a:r>
                  <a:rPr lang="en-US" dirty="0">
                    <a:solidFill>
                      <a:schemeClr val="tx1">
                        <a:lumMod val="85000"/>
                        <a:lumOff val="15000"/>
                      </a:schemeClr>
                    </a:solidFill>
                    <a:latin typeface="PT Serif" panose="020A0603040505020204" pitchFamily="18" charset="77"/>
                  </a:rPr>
                  <a:t>):</a:t>
                </a:r>
              </a:p>
              <a:p>
                <a:r>
                  <a:rPr lang="en-US" sz="2600" dirty="0">
                    <a:solidFill>
                      <a:schemeClr val="tx1">
                        <a:lumMod val="85000"/>
                        <a:lumOff val="15000"/>
                      </a:schemeClr>
                    </a:solidFill>
                    <a:latin typeface="PT Serif" panose="020A0603040505020204" pitchFamily="18" charset="77"/>
                  </a:rPr>
                  <a:t>Let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𝑐</m:t>
                    </m:r>
                    <m:r>
                      <a:rPr lang="en-US" sz="2600" b="0" i="1" smtClean="0">
                        <a:solidFill>
                          <a:schemeClr val="tx1">
                            <a:lumMod val="85000"/>
                            <a:lumOff val="15000"/>
                          </a:schemeClr>
                        </a:solidFill>
                        <a:latin typeface="Cambria Math" panose="02040503050406030204" pitchFamily="18" charset="0"/>
                      </a:rPr>
                      <m:t>=</m:t>
                    </m:r>
                    <m:r>
                      <a:rPr lang="en-US" sz="2600" b="0" i="1" smtClean="0">
                        <a:solidFill>
                          <a:schemeClr val="tx1">
                            <a:lumMod val="85000"/>
                            <a:lumOff val="15000"/>
                          </a:schemeClr>
                        </a:solidFill>
                        <a:latin typeface="Cambria Math" panose="02040503050406030204" pitchFamily="18" charset="0"/>
                      </a:rPr>
                      <m:t>𝐻</m:t>
                    </m:r>
                    <m:d>
                      <m:dPr>
                        <m:ctrlPr>
                          <a:rPr lang="en-US" sz="2600" b="0" i="1" smtClean="0">
                            <a:solidFill>
                              <a:schemeClr val="tx1">
                                <a:lumMod val="85000"/>
                                <a:lumOff val="15000"/>
                              </a:schemeClr>
                            </a:solidFill>
                            <a:latin typeface="Cambria Math" panose="02040503050406030204" pitchFamily="18" charset="0"/>
                          </a:rPr>
                        </m:ctrlPr>
                      </m:dPr>
                      <m:e>
                        <m:r>
                          <a:rPr lang="en-US" sz="2600" b="0" i="1" smtClean="0">
                            <a:solidFill>
                              <a:schemeClr val="tx1">
                                <a:lumMod val="85000"/>
                                <a:lumOff val="15000"/>
                              </a:schemeClr>
                            </a:solidFill>
                            <a:latin typeface="Cambria Math" panose="02040503050406030204" pitchFamily="18" charset="0"/>
                          </a:rPr>
                          <m:t>𝑧</m:t>
                        </m:r>
                      </m:e>
                    </m:d>
                  </m:oMath>
                </a14:m>
                <a:r>
                  <a:rPr lang="en-US" sz="2600" dirty="0">
                    <a:solidFill>
                      <a:schemeClr val="tx1">
                        <a:lumMod val="85000"/>
                        <a:lumOff val="15000"/>
                      </a:schemeClr>
                    </a:solidFill>
                    <a:latin typeface="PT Serif" panose="020A0603040505020204" pitchFamily="18" charset="77"/>
                  </a:rPr>
                  <a:t> , where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𝐻</m:t>
                    </m:r>
                    <m:r>
                      <a:rPr lang="en-US" sz="2600" b="0" i="1" smtClean="0">
                        <a:solidFill>
                          <a:schemeClr val="tx1">
                            <a:lumMod val="85000"/>
                            <a:lumOff val="15000"/>
                          </a:schemeClr>
                        </a:solidFill>
                        <a:latin typeface="Cambria Math" panose="02040503050406030204" pitchFamily="18" charset="0"/>
                      </a:rPr>
                      <m:t> :</m:t>
                    </m:r>
                    <m:r>
                      <m:rPr>
                        <m:nor/>
                      </m:rPr>
                      <a:rPr lang="en-US" sz="2600" dirty="0">
                        <a:solidFill>
                          <a:schemeClr val="tx1">
                            <a:lumMod val="85000"/>
                            <a:lumOff val="15000"/>
                          </a:schemeClr>
                        </a:solidFill>
                        <a:latin typeface="PT Serif" panose="020A0603040505020204" pitchFamily="18" charset="77"/>
                      </a:rPr>
                      <m:t>𝒵</m:t>
                    </m:r>
                    <m:r>
                      <m:rPr>
                        <m:nor/>
                      </m:rPr>
                      <a:rPr lang="en-US" sz="2600" dirty="0">
                        <a:solidFill>
                          <a:schemeClr val="tx1">
                            <a:lumMod val="85000"/>
                            <a:lumOff val="15000"/>
                          </a:schemeClr>
                        </a:solidFill>
                        <a:latin typeface="PT Serif" panose="020A0603040505020204" pitchFamily="18" charset="77"/>
                      </a:rPr>
                      <m:t> →  </m:t>
                    </m:r>
                    <m:sSub>
                      <m:sSubPr>
                        <m:ctrlPr>
                          <a:rPr lang="en-US" sz="2600" b="0" i="1" dirty="0"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sz="2600" b="0" i="1" dirty="0" smtClean="0">
                            <a:solidFill>
                              <a:schemeClr val="tx1">
                                <a:lumMod val="85000"/>
                                <a:lumOff val="15000"/>
                              </a:schemeClr>
                            </a:solidFill>
                            <a:latin typeface="Cambria Math" panose="02040503050406030204" pitchFamily="18" charset="0"/>
                            <a:ea typeface="Cambria Math" panose="02040503050406030204" pitchFamily="18" charset="0"/>
                          </a:rPr>
                          <m:t>ℤ</m:t>
                        </m:r>
                      </m:e>
                      <m:sub>
                        <m:sSup>
                          <m:sSupPr>
                            <m:ctrlPr>
                              <a:rPr lang="en-US" sz="2600" b="0" i="1" dirty="0" smtClean="0">
                                <a:solidFill>
                                  <a:schemeClr val="tx1">
                                    <a:lumMod val="85000"/>
                                    <a:lumOff val="15000"/>
                                  </a:schemeClr>
                                </a:solidFill>
                                <a:latin typeface="Cambria Math" panose="02040503050406030204" pitchFamily="18" charset="0"/>
                                <a:ea typeface="Cambria Math" panose="02040503050406030204" pitchFamily="18" charset="0"/>
                              </a:rPr>
                            </m:ctrlPr>
                          </m:sSupPr>
                          <m:e>
                            <m:r>
                              <a:rPr lang="en-US" sz="2600" b="0" i="1" dirty="0" smtClean="0">
                                <a:solidFill>
                                  <a:schemeClr val="tx1">
                                    <a:lumMod val="85000"/>
                                    <a:lumOff val="15000"/>
                                  </a:schemeClr>
                                </a:solidFill>
                                <a:latin typeface="Cambria Math" panose="02040503050406030204" pitchFamily="18" charset="0"/>
                                <a:ea typeface="Cambria Math" panose="02040503050406030204" pitchFamily="18" charset="0"/>
                              </a:rPr>
                              <m:t>𝑁</m:t>
                            </m:r>
                          </m:e>
                          <m:sup>
                            <m:r>
                              <a:rPr lang="en-US" sz="2600" b="0" i="1" dirty="0" smtClean="0">
                                <a:solidFill>
                                  <a:schemeClr val="tx1">
                                    <a:lumMod val="85000"/>
                                    <a:lumOff val="15000"/>
                                  </a:schemeClr>
                                </a:solidFill>
                                <a:latin typeface="Cambria Math" panose="02040503050406030204" pitchFamily="18" charset="0"/>
                                <a:ea typeface="Cambria Math" panose="02040503050406030204" pitchFamily="18" charset="0"/>
                              </a:rPr>
                              <m:t>2</m:t>
                            </m:r>
                          </m:sup>
                        </m:sSup>
                      </m:sub>
                    </m:sSub>
                  </m:oMath>
                </a14:m>
                <a:endParaRPr lang="en-US" sz="2600" b="0" dirty="0">
                  <a:solidFill>
                    <a:schemeClr val="tx1">
                      <a:lumMod val="85000"/>
                      <a:lumOff val="15000"/>
                    </a:schemeClr>
                  </a:solidFill>
                  <a:latin typeface="PT Serif" panose="020A0603040505020204" pitchFamily="18" charset="77"/>
                </a:endParaRPr>
              </a:p>
              <a:p>
                <a:r>
                  <a:rPr lang="en-US" sz="2600" dirty="0">
                    <a:solidFill>
                      <a:schemeClr val="tx1">
                        <a:lumMod val="85000"/>
                        <a:lumOff val="15000"/>
                      </a:schemeClr>
                    </a:solidFill>
                    <a:latin typeface="PT Serif" panose="020A0603040505020204" pitchFamily="18" charset="77"/>
                  </a:rPr>
                  <a:t>Output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𝑦</m:t>
                    </m:r>
                    <m:r>
                      <a:rPr lang="en-US" sz="2600" b="0" i="1" smtClean="0">
                        <a:solidFill>
                          <a:schemeClr val="tx1">
                            <a:lumMod val="85000"/>
                            <a:lumOff val="15000"/>
                          </a:schemeClr>
                        </a:solidFill>
                        <a:latin typeface="Cambria Math" panose="02040503050406030204" pitchFamily="18" charset="0"/>
                      </a:rPr>
                      <m:t>=</m:t>
                    </m:r>
                    <m:r>
                      <a:rPr lang="en-US" sz="2600" b="0" i="1" smtClean="0">
                        <a:solidFill>
                          <a:schemeClr val="tx1">
                            <a:lumMod val="85000"/>
                            <a:lumOff val="15000"/>
                          </a:schemeClr>
                        </a:solidFill>
                        <a:latin typeface="Cambria Math" panose="02040503050406030204" pitchFamily="18" charset="0"/>
                      </a:rPr>
                      <m:t>𝐷𝐿𝑜𝑔</m:t>
                    </m:r>
                    <m:r>
                      <a:rPr lang="en-US" sz="2600" b="0" i="1" smtClean="0">
                        <a:solidFill>
                          <a:schemeClr val="tx1">
                            <a:lumMod val="85000"/>
                            <a:lumOff val="15000"/>
                          </a:schemeClr>
                        </a:solidFill>
                        <a:latin typeface="Cambria Math" panose="02040503050406030204" pitchFamily="18" charset="0"/>
                      </a:rPr>
                      <m:t> </m:t>
                    </m:r>
                    <m:d>
                      <m:dPr>
                        <m:ctrlPr>
                          <a:rPr lang="en-US" sz="2600" b="0" i="1" smtClean="0">
                            <a:solidFill>
                              <a:schemeClr val="tx1">
                                <a:lumMod val="85000"/>
                                <a:lumOff val="15000"/>
                              </a:schemeClr>
                            </a:solidFill>
                            <a:latin typeface="Cambria Math" panose="02040503050406030204" pitchFamily="18" charset="0"/>
                          </a:rPr>
                        </m:ctrlPr>
                      </m:dPr>
                      <m:e>
                        <m:sSup>
                          <m:sSupPr>
                            <m:ctrlPr>
                              <a:rPr lang="en-US" sz="2600" i="1">
                                <a:solidFill>
                                  <a:schemeClr val="tx1">
                                    <a:lumMod val="85000"/>
                                    <a:lumOff val="15000"/>
                                  </a:schemeClr>
                                </a:solidFill>
                                <a:latin typeface="Cambria Math" panose="02040503050406030204" pitchFamily="18" charset="0"/>
                              </a:rPr>
                            </m:ctrlPr>
                          </m:sSupPr>
                          <m:e>
                            <m:r>
                              <a:rPr lang="en-US" sz="2600" i="1">
                                <a:solidFill>
                                  <a:schemeClr val="tx1">
                                    <a:lumMod val="85000"/>
                                    <a:lumOff val="15000"/>
                                  </a:schemeClr>
                                </a:solidFill>
                                <a:latin typeface="Cambria Math" panose="02040503050406030204" pitchFamily="18" charset="0"/>
                              </a:rPr>
                              <m:t>𝑐</m:t>
                            </m:r>
                          </m:e>
                          <m:sup>
                            <m:r>
                              <a:rPr lang="en-US" sz="2600" i="1">
                                <a:solidFill>
                                  <a:schemeClr val="tx1">
                                    <a:lumMod val="85000"/>
                                    <a:lumOff val="15000"/>
                                  </a:schemeClr>
                                </a:solidFill>
                                <a:latin typeface="Cambria Math" panose="02040503050406030204" pitchFamily="18" charset="0"/>
                              </a:rPr>
                              <m:t>𝜙</m:t>
                            </m:r>
                            <m:d>
                              <m:dPr>
                                <m:ctrlPr>
                                  <a:rPr lang="en-US" sz="2600" i="1">
                                    <a:solidFill>
                                      <a:schemeClr val="tx1">
                                        <a:lumMod val="85000"/>
                                        <a:lumOff val="15000"/>
                                      </a:schemeClr>
                                    </a:solidFill>
                                    <a:latin typeface="Cambria Math" panose="02040503050406030204" pitchFamily="18" charset="0"/>
                                  </a:rPr>
                                </m:ctrlPr>
                              </m:dPr>
                              <m:e>
                                <m:r>
                                  <a:rPr lang="en-US" sz="2600" i="1">
                                    <a:solidFill>
                                      <a:schemeClr val="tx1">
                                        <a:lumMod val="85000"/>
                                        <a:lumOff val="15000"/>
                                      </a:schemeClr>
                                    </a:solidFill>
                                    <a:latin typeface="Cambria Math" panose="02040503050406030204" pitchFamily="18" charset="0"/>
                                  </a:rPr>
                                  <m:t>𝑁</m:t>
                                </m:r>
                              </m:e>
                            </m:d>
                          </m:sup>
                        </m:sSup>
                      </m:e>
                    </m:d>
                    <m:r>
                      <a:rPr lang="en-US" sz="2600" b="0" i="1" smtClean="0">
                        <a:solidFill>
                          <a:schemeClr val="tx1">
                            <a:lumMod val="85000"/>
                            <a:lumOff val="15000"/>
                          </a:schemeClr>
                        </a:solidFill>
                        <a:latin typeface="Cambria Math" panose="02040503050406030204" pitchFamily="18" charset="0"/>
                      </a:rPr>
                      <m:t>∈</m:t>
                    </m:r>
                    <m:sSub>
                      <m:sSubPr>
                        <m:ctrlPr>
                          <a:rPr lang="en-US" sz="2600" b="0" i="1" dirty="0"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sz="2600" b="0" i="1" dirty="0" smtClean="0">
                            <a:solidFill>
                              <a:schemeClr val="tx1">
                                <a:lumMod val="85000"/>
                                <a:lumOff val="15000"/>
                              </a:schemeClr>
                            </a:solidFill>
                            <a:latin typeface="Cambria Math" panose="02040503050406030204" pitchFamily="18" charset="0"/>
                            <a:ea typeface="Cambria Math" panose="02040503050406030204" pitchFamily="18" charset="0"/>
                          </a:rPr>
                          <m:t>ℤ</m:t>
                        </m:r>
                      </m:e>
                      <m:sub>
                        <m:sSup>
                          <m:sSupPr>
                            <m:ctrlPr>
                              <a:rPr lang="en-US" sz="2600" b="0" i="1" dirty="0" smtClean="0">
                                <a:solidFill>
                                  <a:schemeClr val="tx1">
                                    <a:lumMod val="85000"/>
                                    <a:lumOff val="15000"/>
                                  </a:schemeClr>
                                </a:solidFill>
                                <a:latin typeface="Cambria Math" panose="02040503050406030204" pitchFamily="18" charset="0"/>
                                <a:ea typeface="Cambria Math" panose="02040503050406030204" pitchFamily="18" charset="0"/>
                              </a:rPr>
                            </m:ctrlPr>
                          </m:sSupPr>
                          <m:e>
                            <m:r>
                              <a:rPr lang="en-US" sz="2600" b="0" i="1" dirty="0" smtClean="0">
                                <a:solidFill>
                                  <a:schemeClr val="tx1">
                                    <a:lumMod val="85000"/>
                                    <a:lumOff val="15000"/>
                                  </a:schemeClr>
                                </a:solidFill>
                                <a:latin typeface="Cambria Math" panose="02040503050406030204" pitchFamily="18" charset="0"/>
                                <a:ea typeface="Cambria Math" panose="02040503050406030204" pitchFamily="18" charset="0"/>
                              </a:rPr>
                              <m:t>𝑁</m:t>
                            </m:r>
                          </m:e>
                          <m:sup/>
                        </m:sSup>
                      </m:sub>
                    </m:sSub>
                  </m:oMath>
                </a14:m>
                <a:endParaRPr lang="en-US" sz="2600" b="0" dirty="0">
                  <a:solidFill>
                    <a:schemeClr val="tx1">
                      <a:lumMod val="85000"/>
                      <a:lumOff val="15000"/>
                    </a:schemeClr>
                  </a:solidFill>
                  <a:latin typeface="PT Serif" panose="020A0603040505020204" pitchFamily="18" charset="77"/>
                </a:endParaRPr>
              </a:p>
            </p:txBody>
          </p:sp>
        </mc:Choice>
        <mc:Fallback>
          <p:sp>
            <p:nvSpPr>
              <p:cNvPr id="3" name="Content Placeholder 2">
                <a:extLst>
                  <a:ext uri="{FF2B5EF4-FFF2-40B4-BE49-F238E27FC236}">
                    <a16:creationId xmlns:a16="http://schemas.microsoft.com/office/drawing/2014/main" id="{C72AE790-305C-02C8-4CD9-66C0DDD6677E}"/>
                  </a:ext>
                </a:extLst>
              </p:cNvPr>
              <p:cNvSpPr>
                <a:spLocks noGrp="1" noRot="1" noChangeAspect="1" noMove="1" noResize="1" noEditPoints="1" noAdjustHandles="1" noChangeArrowheads="1" noChangeShapeType="1" noTextEdit="1"/>
              </p:cNvSpPr>
              <p:nvPr>
                <p:ph idx="1"/>
              </p:nvPr>
            </p:nvSpPr>
            <p:spPr>
              <a:xfrm>
                <a:off x="261258" y="1417023"/>
                <a:ext cx="10744625" cy="4351338"/>
              </a:xfrm>
              <a:blipFill>
                <a:blip r:embed="rId3"/>
                <a:stretch>
                  <a:fillRect l="-1181" t="-23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1268253-5754-D2FA-D1D5-5BE056D1477D}"/>
                  </a:ext>
                </a:extLst>
              </p:cNvPr>
              <p:cNvSpPr txBox="1"/>
              <p:nvPr/>
            </p:nvSpPr>
            <p:spPr>
              <a:xfrm>
                <a:off x="5108844" y="4402544"/>
                <a:ext cx="6790711" cy="495328"/>
              </a:xfrm>
              <a:prstGeom prst="rect">
                <a:avLst/>
              </a:prstGeom>
              <a:noFill/>
            </p:spPr>
            <p:txBody>
              <a:bodyPr wrap="square">
                <a:spAutoFit/>
              </a:bodyPr>
              <a:lstStyle/>
              <a:p>
                <a:r>
                  <a:rPr lang="en-US" sz="2600" b="0" dirty="0">
                    <a:solidFill>
                      <a:schemeClr val="tx1">
                        <a:lumMod val="85000"/>
                        <a:lumOff val="15000"/>
                      </a:schemeClr>
                    </a:solidFill>
                    <a:latin typeface="PT Serif" panose="020A0603040505020204" pitchFamily="18" charset="77"/>
                  </a:rPr>
                  <a:t>,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𝜋</m:t>
                    </m:r>
                    <m:r>
                      <a:rPr lang="en-US" sz="2600" b="0" i="1" smtClean="0">
                        <a:solidFill>
                          <a:schemeClr val="tx1">
                            <a:lumMod val="85000"/>
                            <a:lumOff val="15000"/>
                          </a:schemeClr>
                        </a:solidFill>
                        <a:latin typeface="Cambria Math" panose="02040503050406030204" pitchFamily="18" charset="0"/>
                      </a:rPr>
                      <m:t>= </m:t>
                    </m:r>
                  </m:oMath>
                </a14:m>
                <a:r>
                  <a:rPr lang="en-US" sz="2600" b="0" dirty="0">
                    <a:solidFill>
                      <a:schemeClr val="tx1">
                        <a:lumMod val="85000"/>
                        <a:lumOff val="15000"/>
                      </a:schemeClr>
                    </a:solidFill>
                    <a:latin typeface="PT Serif" panose="020A0603040505020204" pitchFamily="18" charset="77"/>
                  </a:rPr>
                  <a:t>NIZK Proof of </a:t>
                </a:r>
                <a:r>
                  <a:rPr lang="en-US" sz="2600" b="0" dirty="0" err="1">
                    <a:solidFill>
                      <a:schemeClr val="tx1">
                        <a:lumMod val="85000"/>
                        <a:lumOff val="15000"/>
                      </a:schemeClr>
                    </a:solidFill>
                    <a:latin typeface="PT Serif" panose="020A0603040505020204" pitchFamily="18" charset="77"/>
                  </a:rPr>
                  <a:t>DLog</a:t>
                </a:r>
                <a:r>
                  <a:rPr lang="en-US" sz="2600" b="0" dirty="0">
                    <a:solidFill>
                      <a:schemeClr val="tx1">
                        <a:lumMod val="85000"/>
                        <a:lumOff val="15000"/>
                      </a:schemeClr>
                    </a:solidFill>
                    <a:latin typeface="PT Serif" panose="020A0603040505020204" pitchFamily="18" charset="77"/>
                  </a:rPr>
                  <a:t> Equality in </a:t>
                </a:r>
                <a14:m>
                  <m:oMath xmlns:m="http://schemas.openxmlformats.org/officeDocument/2006/math">
                    <m:r>
                      <a:rPr lang="en-US" sz="2600" b="0" i="1" smtClean="0">
                        <a:solidFill>
                          <a:schemeClr val="tx1">
                            <a:lumMod val="85000"/>
                            <a:lumOff val="15000"/>
                          </a:schemeClr>
                        </a:solidFill>
                        <a:latin typeface="Cambria Math" panose="02040503050406030204" pitchFamily="18" charset="0"/>
                      </a:rPr>
                      <m:t>𝑄</m:t>
                    </m:r>
                    <m:sSub>
                      <m:sSubPr>
                        <m:ctrlPr>
                          <a:rPr lang="en-US" sz="2600" b="0" i="1" smtClean="0">
                            <a:solidFill>
                              <a:schemeClr val="tx1">
                                <a:lumMod val="85000"/>
                                <a:lumOff val="15000"/>
                              </a:schemeClr>
                            </a:solidFill>
                            <a:latin typeface="Cambria Math" panose="02040503050406030204" pitchFamily="18" charset="0"/>
                          </a:rPr>
                        </m:ctrlPr>
                      </m:sSubPr>
                      <m:e>
                        <m:r>
                          <a:rPr lang="en-US" sz="2600" b="0" i="1" smtClean="0">
                            <a:solidFill>
                              <a:schemeClr val="tx1">
                                <a:lumMod val="85000"/>
                                <a:lumOff val="15000"/>
                              </a:schemeClr>
                            </a:solidFill>
                            <a:latin typeface="Cambria Math" panose="02040503050406030204" pitchFamily="18" charset="0"/>
                          </a:rPr>
                          <m:t>𝑅</m:t>
                        </m:r>
                      </m:e>
                      <m:sub>
                        <m:sSup>
                          <m:sSupPr>
                            <m:ctrlPr>
                              <a:rPr lang="en-US" sz="2600" b="0" i="1" smtClean="0">
                                <a:solidFill>
                                  <a:schemeClr val="tx1">
                                    <a:lumMod val="85000"/>
                                    <a:lumOff val="15000"/>
                                  </a:schemeClr>
                                </a:solidFill>
                                <a:latin typeface="Cambria Math" panose="02040503050406030204" pitchFamily="18" charset="0"/>
                              </a:rPr>
                            </m:ctrlPr>
                          </m:sSupPr>
                          <m:e>
                            <m:r>
                              <a:rPr lang="en-US" sz="2600" b="0" i="1" smtClean="0">
                                <a:solidFill>
                                  <a:schemeClr val="tx1">
                                    <a:lumMod val="85000"/>
                                    <a:lumOff val="15000"/>
                                  </a:schemeClr>
                                </a:solidFill>
                                <a:latin typeface="Cambria Math" panose="02040503050406030204" pitchFamily="18" charset="0"/>
                              </a:rPr>
                              <m:t>𝑁</m:t>
                            </m:r>
                          </m:e>
                          <m:sup>
                            <m:r>
                              <a:rPr lang="en-US" sz="2600" b="0" i="1" smtClean="0">
                                <a:solidFill>
                                  <a:schemeClr val="tx1">
                                    <a:lumMod val="85000"/>
                                    <a:lumOff val="15000"/>
                                  </a:schemeClr>
                                </a:solidFill>
                                <a:latin typeface="Cambria Math" panose="02040503050406030204" pitchFamily="18" charset="0"/>
                              </a:rPr>
                              <m:t>2</m:t>
                            </m:r>
                          </m:sup>
                        </m:sSup>
                      </m:sub>
                    </m:sSub>
                  </m:oMath>
                </a14:m>
                <a:r>
                  <a:rPr lang="en-US" sz="2600" b="0" dirty="0">
                    <a:solidFill>
                      <a:schemeClr val="tx1">
                        <a:lumMod val="85000"/>
                        <a:lumOff val="15000"/>
                      </a:schemeClr>
                    </a:solidFill>
                    <a:latin typeface="PT Serif" panose="020A0603040505020204" pitchFamily="18" charset="77"/>
                  </a:rPr>
                  <a:t> </a:t>
                </a:r>
                <a:endParaRPr lang="en-US" sz="2600" dirty="0"/>
              </a:p>
            </p:txBody>
          </p:sp>
        </mc:Choice>
        <mc:Fallback>
          <p:sp>
            <p:nvSpPr>
              <p:cNvPr id="8" name="TextBox 7">
                <a:extLst>
                  <a:ext uri="{FF2B5EF4-FFF2-40B4-BE49-F238E27FC236}">
                    <a16:creationId xmlns:a16="http://schemas.microsoft.com/office/drawing/2014/main" id="{31268253-5754-D2FA-D1D5-5BE056D1477D}"/>
                  </a:ext>
                </a:extLst>
              </p:cNvPr>
              <p:cNvSpPr txBox="1">
                <a:spLocks noRot="1" noChangeAspect="1" noMove="1" noResize="1" noEditPoints="1" noAdjustHandles="1" noChangeArrowheads="1" noChangeShapeType="1" noTextEdit="1"/>
              </p:cNvSpPr>
              <p:nvPr/>
            </p:nvSpPr>
            <p:spPr>
              <a:xfrm>
                <a:off x="5108844" y="4402544"/>
                <a:ext cx="6790711" cy="495328"/>
              </a:xfrm>
              <a:prstGeom prst="rect">
                <a:avLst/>
              </a:prstGeom>
              <a:blipFill>
                <a:blip r:embed="rId4"/>
                <a:stretch>
                  <a:fillRect l="-1682" t="-12500" b="-2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1444B9-FDFE-71FB-F817-195E37D1A5B0}"/>
                  </a:ext>
                </a:extLst>
              </p:cNvPr>
              <p:cNvSpPr txBox="1"/>
              <p:nvPr/>
            </p:nvSpPr>
            <p:spPr>
              <a:xfrm>
                <a:off x="5519058" y="3871120"/>
                <a:ext cx="1046747" cy="495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𝑄</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𝑅</m:t>
                          </m:r>
                        </m:e>
                        <m:sub>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𝑁</m:t>
                              </m:r>
                            </m:e>
                            <m:sup>
                              <m:r>
                                <a:rPr lang="en-US" sz="2600" b="0" i="1" smtClean="0">
                                  <a:latin typeface="Cambria Math" panose="02040503050406030204" pitchFamily="18" charset="0"/>
                                </a:rPr>
                                <m:t>2</m:t>
                              </m:r>
                            </m:sup>
                          </m:sSup>
                        </m:sub>
                      </m:sSub>
                    </m:oMath>
                  </m:oMathPara>
                </a14:m>
                <a:endParaRPr lang="en-US" sz="2600" dirty="0"/>
              </a:p>
            </p:txBody>
          </p:sp>
        </mc:Choice>
        <mc:Fallback xmlns="">
          <p:sp>
            <p:nvSpPr>
              <p:cNvPr id="9" name="TextBox 8">
                <a:extLst>
                  <a:ext uri="{FF2B5EF4-FFF2-40B4-BE49-F238E27FC236}">
                    <a16:creationId xmlns:a16="http://schemas.microsoft.com/office/drawing/2014/main" id="{201444B9-FDFE-71FB-F817-195E37D1A5B0}"/>
                  </a:ext>
                </a:extLst>
              </p:cNvPr>
              <p:cNvSpPr txBox="1">
                <a:spLocks noRot="1" noChangeAspect="1" noMove="1" noResize="1" noEditPoints="1" noAdjustHandles="1" noChangeArrowheads="1" noChangeShapeType="1" noTextEdit="1"/>
              </p:cNvSpPr>
              <p:nvPr/>
            </p:nvSpPr>
            <p:spPr>
              <a:xfrm>
                <a:off x="5519058" y="3871120"/>
                <a:ext cx="1046747" cy="495328"/>
              </a:xfrm>
              <a:prstGeom prst="rect">
                <a:avLst/>
              </a:prstGeom>
              <a:blipFill>
                <a:blip r:embed="rId5"/>
                <a:stretch>
                  <a:fillRect l="-1205"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2727CAD0-3419-0F19-29AE-5E5E842461BA}"/>
              </a:ext>
            </a:extLst>
          </p:cNvPr>
          <p:cNvCxnSpPr>
            <a:cxnSpLocks/>
          </p:cNvCxnSpPr>
          <p:nvPr/>
        </p:nvCxnSpPr>
        <p:spPr>
          <a:xfrm flipH="1" flipV="1">
            <a:off x="4932947" y="3974916"/>
            <a:ext cx="481264" cy="391532"/>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350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grpId="1" nodeType="clickEffect">
                                  <p:stCondLst>
                                    <p:cond delay="0"/>
                                  </p:stCondLst>
                                  <p:childTnLst>
                                    <p:animClr clrSpc="rgb" dir="cw">
                                      <p:cBhvr override="childStyle">
                                        <p:cTn id="36" dur="2000" fill="hold"/>
                                        <p:tgtEl>
                                          <p:spTgt spid="8"/>
                                        </p:tgtEl>
                                        <p:attrNameLst>
                                          <p:attrName>style.color</p:attrName>
                                        </p:attrNameLst>
                                      </p:cBhvr>
                                      <p:to>
                                        <a:srgbClr val="AEAEAE"/>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1"/>
      <p:bldP spid="8" grpId="2"/>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64F98A-C94D-7CEF-9F21-E3A86BD88662}"/>
                  </a:ext>
                </a:extLst>
              </p:cNvPr>
              <p:cNvSpPr>
                <a:spLocks noGrp="1"/>
              </p:cNvSpPr>
              <p:nvPr>
                <p:ph idx="1"/>
              </p:nvPr>
            </p:nvSpPr>
            <p:spPr/>
            <p:txBody>
              <a:bodyPr/>
              <a:lstStyle/>
              <a:p>
                <a:pPr marL="0" indent="0">
                  <a:buNone/>
                </a:pPr>
                <a:r>
                  <a:rPr lang="en-US" b="1" dirty="0">
                    <a:latin typeface="PT Serif" panose="020A0603040505020204" pitchFamily="18" charset="77"/>
                  </a:rPr>
                  <a:t>FuncSamp</a:t>
                </a:r>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𝑡</m:t>
                    </m:r>
                  </m:oMath>
                </a14:m>
                <a:r>
                  <a:rPr lang="en-US" dirty="0">
                    <a:latin typeface="PT Serif" panose="020A0603040505020204" pitchFamily="18" charset="77"/>
                  </a:rPr>
                  <a:t> ):</a:t>
                </a:r>
              </a:p>
              <a:p>
                <a:pPr>
                  <a:lnSpc>
                    <a:spcPct val="114000"/>
                  </a:lnSpc>
                </a:pPr>
                <a:r>
                  <a:rPr lang="en-US" sz="2400" dirty="0">
                    <a:latin typeface="PT Serif" panose="020A0603040505020204" pitchFamily="18" charset="77"/>
                  </a:rPr>
                  <a:t>Sample RSA modulus </a:t>
                </a:r>
                <a14:m>
                  <m:oMath xmlns:m="http://schemas.openxmlformats.org/officeDocument/2006/math">
                    <m:r>
                      <a:rPr lang="en-US" sz="2400" b="0" i="1" smtClean="0">
                        <a:solidFill>
                          <a:schemeClr val="tx1">
                            <a:lumMod val="85000"/>
                            <a:lumOff val="15000"/>
                          </a:schemeClr>
                        </a:solidFill>
                        <a:latin typeface="Cambria Math" panose="02040503050406030204" pitchFamily="18" charset="0"/>
                      </a:rPr>
                      <m:t>𝑁</m:t>
                    </m:r>
                    <m:r>
                      <a:rPr lang="en-US" sz="2400" b="0" i="1" smtClean="0">
                        <a:solidFill>
                          <a:schemeClr val="tx1">
                            <a:lumMod val="85000"/>
                            <a:lumOff val="15000"/>
                          </a:schemeClr>
                        </a:solidFill>
                        <a:latin typeface="Cambria Math" panose="02040503050406030204" pitchFamily="18" charset="0"/>
                      </a:rPr>
                      <m:t>=</m:t>
                    </m:r>
                    <m:r>
                      <a:rPr lang="en-US" sz="2400" b="0" i="1" smtClean="0">
                        <a:solidFill>
                          <a:schemeClr val="tx1">
                            <a:lumMod val="85000"/>
                            <a:lumOff val="15000"/>
                          </a:schemeClr>
                        </a:solidFill>
                        <a:latin typeface="Cambria Math" panose="02040503050406030204" pitchFamily="18" charset="0"/>
                      </a:rPr>
                      <m:t>𝑝𝑞</m:t>
                    </m:r>
                  </m:oMath>
                </a14:m>
                <a:r>
                  <a:rPr lang="en-US" sz="2400" dirty="0">
                    <a:solidFill>
                      <a:schemeClr val="tx1">
                        <a:lumMod val="85000"/>
                        <a:lumOff val="15000"/>
                      </a:schemeClr>
                    </a:solidFill>
                    <a:latin typeface="PT Serif" panose="020A0603040505020204" pitchFamily="18" charset="77"/>
                  </a:rPr>
                  <a:t> where </a:t>
                </a:r>
                <a14:m>
                  <m:oMath xmlns:m="http://schemas.openxmlformats.org/officeDocument/2006/math">
                    <m:r>
                      <a:rPr lang="en-US" sz="2400" b="0" i="1" smtClean="0">
                        <a:solidFill>
                          <a:schemeClr val="tx1">
                            <a:lumMod val="85000"/>
                            <a:lumOff val="15000"/>
                          </a:schemeClr>
                        </a:solidFill>
                        <a:latin typeface="Cambria Math" panose="02040503050406030204" pitchFamily="18" charset="0"/>
                      </a:rPr>
                      <m:t>𝑝</m:t>
                    </m:r>
                    <m:r>
                      <a:rPr lang="en-US" sz="2400" b="0" i="1" smtClean="0">
                        <a:solidFill>
                          <a:schemeClr val="tx1">
                            <a:lumMod val="85000"/>
                            <a:lumOff val="15000"/>
                          </a:schemeClr>
                        </a:solidFill>
                        <a:latin typeface="Cambria Math" panose="02040503050406030204" pitchFamily="18" charset="0"/>
                      </a:rPr>
                      <m:t>=2</m:t>
                    </m:r>
                    <m:sSup>
                      <m:sSupPr>
                        <m:ctrlPr>
                          <a:rPr lang="en-US" sz="2400" b="0" i="1" smtClean="0">
                            <a:solidFill>
                              <a:schemeClr val="tx1">
                                <a:lumMod val="85000"/>
                                <a:lumOff val="15000"/>
                              </a:schemeClr>
                            </a:solidFill>
                            <a:latin typeface="Cambria Math" panose="02040503050406030204" pitchFamily="18" charset="0"/>
                          </a:rPr>
                        </m:ctrlPr>
                      </m:sSupPr>
                      <m:e>
                        <m:r>
                          <a:rPr lang="en-US" sz="2400" b="0" i="1" smtClean="0">
                            <a:solidFill>
                              <a:schemeClr val="tx1">
                                <a:lumMod val="85000"/>
                                <a:lumOff val="15000"/>
                              </a:schemeClr>
                            </a:solidFill>
                            <a:latin typeface="Cambria Math" panose="02040503050406030204" pitchFamily="18" charset="0"/>
                          </a:rPr>
                          <m:t>𝑝</m:t>
                        </m:r>
                      </m:e>
                      <m:sup>
                        <m:r>
                          <a:rPr lang="en-US" sz="2400" b="0" i="1" smtClean="0">
                            <a:solidFill>
                              <a:schemeClr val="tx1">
                                <a:lumMod val="85000"/>
                                <a:lumOff val="15000"/>
                              </a:schemeClr>
                            </a:solidFill>
                            <a:latin typeface="Cambria Math" panose="02040503050406030204" pitchFamily="18" charset="0"/>
                          </a:rPr>
                          <m:t>′</m:t>
                        </m:r>
                      </m:sup>
                    </m:sSup>
                    <m:r>
                      <a:rPr lang="en-US" sz="2400" b="0" i="1" smtClean="0">
                        <a:solidFill>
                          <a:schemeClr val="tx1">
                            <a:lumMod val="85000"/>
                            <a:lumOff val="15000"/>
                          </a:schemeClr>
                        </a:solidFill>
                        <a:latin typeface="Cambria Math" panose="02040503050406030204" pitchFamily="18" charset="0"/>
                      </a:rPr>
                      <m:t>+1 , </m:t>
                    </m:r>
                    <m:r>
                      <a:rPr lang="en-US" sz="2400" b="0" i="1" smtClean="0">
                        <a:solidFill>
                          <a:schemeClr val="tx1">
                            <a:lumMod val="85000"/>
                            <a:lumOff val="15000"/>
                          </a:schemeClr>
                        </a:solidFill>
                        <a:latin typeface="Cambria Math" panose="02040503050406030204" pitchFamily="18" charset="0"/>
                      </a:rPr>
                      <m:t>𝑞</m:t>
                    </m:r>
                    <m:r>
                      <a:rPr lang="en-US" sz="2400" b="0" i="1" smtClean="0">
                        <a:solidFill>
                          <a:schemeClr val="tx1">
                            <a:lumMod val="85000"/>
                            <a:lumOff val="15000"/>
                          </a:schemeClr>
                        </a:solidFill>
                        <a:latin typeface="Cambria Math" panose="02040503050406030204" pitchFamily="18" charset="0"/>
                      </a:rPr>
                      <m:t>=2</m:t>
                    </m:r>
                    <m:sSup>
                      <m:sSupPr>
                        <m:ctrlPr>
                          <a:rPr lang="en-US" sz="2400" b="0" i="1" smtClean="0">
                            <a:solidFill>
                              <a:schemeClr val="tx1">
                                <a:lumMod val="85000"/>
                                <a:lumOff val="15000"/>
                              </a:schemeClr>
                            </a:solidFill>
                            <a:latin typeface="Cambria Math" panose="02040503050406030204" pitchFamily="18" charset="0"/>
                          </a:rPr>
                        </m:ctrlPr>
                      </m:sSupPr>
                      <m:e>
                        <m:r>
                          <a:rPr lang="en-US" sz="2400" b="0" i="1" smtClean="0">
                            <a:solidFill>
                              <a:schemeClr val="tx1">
                                <a:lumMod val="85000"/>
                                <a:lumOff val="15000"/>
                              </a:schemeClr>
                            </a:solidFill>
                            <a:latin typeface="Cambria Math" panose="02040503050406030204" pitchFamily="18" charset="0"/>
                          </a:rPr>
                          <m:t>𝑞</m:t>
                        </m:r>
                      </m:e>
                      <m:sup>
                        <m:r>
                          <a:rPr lang="en-US" sz="2400" b="0" i="1" smtClean="0">
                            <a:solidFill>
                              <a:schemeClr val="tx1">
                                <a:lumMod val="85000"/>
                                <a:lumOff val="15000"/>
                              </a:schemeClr>
                            </a:solidFill>
                            <a:latin typeface="Cambria Math" panose="02040503050406030204" pitchFamily="18" charset="0"/>
                          </a:rPr>
                          <m:t>′</m:t>
                        </m:r>
                      </m:sup>
                    </m:sSup>
                    <m:r>
                      <a:rPr lang="en-US" sz="2400" b="0" i="1" smtClean="0">
                        <a:solidFill>
                          <a:schemeClr val="tx1">
                            <a:lumMod val="85000"/>
                            <a:lumOff val="15000"/>
                          </a:schemeClr>
                        </a:solidFill>
                        <a:latin typeface="Cambria Math" panose="02040503050406030204" pitchFamily="18" charset="0"/>
                      </a:rPr>
                      <m:t>+1</m:t>
                    </m:r>
                  </m:oMath>
                </a14:m>
                <a:endParaRPr lang="en-US" sz="2400" dirty="0">
                  <a:latin typeface="PT Serif" panose="020A0603040505020204" pitchFamily="18" charset="77"/>
                </a:endParaRPr>
              </a:p>
              <a:p>
                <a:pPr>
                  <a:lnSpc>
                    <a:spcPct val="114000"/>
                  </a:lnSpc>
                </a:pPr>
                <a:r>
                  <a:rPr lang="en-US" sz="2400" dirty="0">
                    <a:latin typeface="PT Serif" panose="020A0603040505020204" pitchFamily="18" charset="77"/>
                  </a:rPr>
                  <a:t>Sample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Σ</m:t>
                        </m:r>
                      </m:e>
                      <m:sub>
                        <m:r>
                          <a:rPr lang="en-US" sz="2400" b="0" i="1" smtClean="0">
                            <a:latin typeface="Cambria Math" panose="02040503050406030204" pitchFamily="18" charset="0"/>
                          </a:rPr>
                          <m:t>𝑖</m:t>
                        </m:r>
                        <m:r>
                          <a:rPr lang="en-US" sz="2400" b="0" i="0" smtClean="0">
                            <a:latin typeface="Cambria Math" panose="02040503050406030204" pitchFamily="18" charset="0"/>
                          </a:rPr>
                          <m:t>=0</m:t>
                        </m:r>
                      </m:sub>
                      <m:sup>
                        <m:r>
                          <a:rPr lang="en-US" sz="2400" b="0" i="1" smtClean="0">
                            <a:latin typeface="Cambria Math" panose="02040503050406030204" pitchFamily="18" charset="0"/>
                          </a:rPr>
                          <m:t>𝑡</m:t>
                        </m:r>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𝑖</m:t>
                        </m:r>
                      </m:sup>
                    </m:sSup>
                  </m:oMath>
                </a14:m>
                <a:r>
                  <a:rPr lang="en-US" sz="2400" dirty="0">
                    <a:latin typeface="PT Serif" panose="020A0603040505020204" pitchFamily="18" charset="77"/>
                  </a:rPr>
                  <a:t> </a:t>
                </a:r>
                <a:r>
                  <a:rPr lang="en-US" sz="2400" dirty="0" err="1">
                    <a:latin typeface="PT Serif" panose="020A0603040505020204" pitchFamily="18" charset="77"/>
                  </a:rPr>
                  <a:t>s.t.</a:t>
                </a:r>
                <a:r>
                  <a:rPr lang="en-US" sz="2400"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𝑞</m:t>
                    </m:r>
                    <m:r>
                      <a:rPr lang="en-US" sz="2400" b="0" i="1" smtClean="0">
                        <a:latin typeface="Cambria Math" panose="02040503050406030204" pitchFamily="18" charset="0"/>
                      </a:rPr>
                      <m:t>′</m:t>
                    </m:r>
                  </m:oMath>
                </a14:m>
                <a:endParaRPr lang="en-US" sz="2400" i="1" dirty="0">
                  <a:latin typeface="PT Serif" panose="020A0603040505020204" pitchFamily="18" charset="77"/>
                </a:endParaRPr>
              </a:p>
              <a:p>
                <a:pPr>
                  <a:lnSpc>
                    <a:spcPct val="114000"/>
                  </a:lnSpc>
                </a:pPr>
                <a:r>
                  <a:rPr lang="en-US" sz="2400" dirty="0">
                    <a:latin typeface="PT Serif" panose="020A0603040505020204" pitchFamily="18" charset="77"/>
                  </a:rPr>
                  <a:t>Sample </a:t>
                </a:r>
                <a14:m>
                  <m:oMath xmlns:m="http://schemas.openxmlformats.org/officeDocument/2006/math">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𝑄</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2</m:t>
                            </m:r>
                          </m:sup>
                        </m:sSup>
                      </m:sub>
                    </m:sSub>
                  </m:oMath>
                </a14:m>
                <a:endParaRPr lang="en-US" sz="2400" dirty="0">
                  <a:latin typeface="PT Serif" panose="020A0603040505020204" pitchFamily="18" charset="77"/>
                </a:endParaRPr>
              </a:p>
              <a:p>
                <a:pPr>
                  <a:lnSpc>
                    <a:spcPct val="114000"/>
                  </a:lnSpc>
                </a:pPr>
                <a:r>
                  <a:rPr lang="en-US" sz="2400" dirty="0">
                    <a:latin typeface="PT Serif" panose="020A0603040505020204" pitchFamily="18" charset="77"/>
                  </a:rPr>
                  <a:t>Output  </a:t>
                </a:r>
                <a14:m>
                  <m:oMath xmlns:m="http://schemas.openxmlformats.org/officeDocument/2006/math">
                    <m:r>
                      <a:rPr lang="en-US" sz="2400" b="0" i="1" smtClean="0">
                        <a:latin typeface="Cambria Math" panose="02040503050406030204" pitchFamily="18" charset="0"/>
                      </a:rPr>
                      <m:t>𝑒𝑘</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𝑞</m:t>
                        </m:r>
                      </m:e>
                      <m:sup>
                        <m:r>
                          <a:rPr lang="en-US" sz="2400" b="0" i="1" smtClean="0">
                            <a:latin typeface="Cambria Math" panose="02040503050406030204" pitchFamily="18" charset="0"/>
                          </a:rPr>
                          <m:t>′</m:t>
                        </m:r>
                      </m:sup>
                    </m:sSup>
                  </m:oMath>
                </a14:m>
                <a:r>
                  <a:rPr lang="en-US" sz="2400" dirty="0">
                    <a:latin typeface="PT Serif" panose="020A0603040505020204" pitchFamily="18" charset="77"/>
                  </a:rPr>
                  <a:t>  ,  </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𝑣𝑘</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 , </m:t>
                    </m:r>
                    <m:r>
                      <a:rPr lang="en-US" sz="2400" b="0" i="1" smtClean="0">
                        <a:latin typeface="Cambria Math" panose="02040503050406030204" pitchFamily="18" charset="0"/>
                      </a:rPr>
                      <m:t>𝑣</m:t>
                    </m:r>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𝑣</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0</m:t>
                            </m:r>
                          </m:sub>
                        </m:sSub>
                      </m:sup>
                    </m:sSup>
                    <m:r>
                      <a:rPr lang="en-US" sz="2400" b="0" i="1" smtClean="0">
                        <a:latin typeface="Cambria Math" panose="02040503050406030204" pitchFamily="18" charset="0"/>
                      </a:rPr>
                      <m:t> ,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𝑣</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sup>
                    </m:sSup>
                    <m:r>
                      <a:rPr lang="en-US" sz="2400" b="0" i="1" smtClean="0">
                        <a:latin typeface="Cambria Math" panose="02040503050406030204" pitchFamily="18" charset="0"/>
                      </a:rPr>
                      <m:t>)</m:t>
                    </m:r>
                  </m:oMath>
                </a14:m>
                <a:endParaRPr lang="en-US" sz="2400" dirty="0">
                  <a:latin typeface="PT Serif" panose="020A0603040505020204" pitchFamily="18" charset="77"/>
                </a:endParaRPr>
              </a:p>
              <a:p>
                <a:endParaRPr lang="en-US" i="1" dirty="0">
                  <a:latin typeface="PT Serif" panose="020A0603040505020204" pitchFamily="18" charset="77"/>
                </a:endParaRPr>
              </a:p>
            </p:txBody>
          </p:sp>
        </mc:Choice>
        <mc:Fallback>
          <p:sp>
            <p:nvSpPr>
              <p:cNvPr id="3" name="Content Placeholder 2">
                <a:extLst>
                  <a:ext uri="{FF2B5EF4-FFF2-40B4-BE49-F238E27FC236}">
                    <a16:creationId xmlns:a16="http://schemas.microsoft.com/office/drawing/2014/main" id="{7964F98A-C94D-7CEF-9F21-E3A86BD88662}"/>
                  </a:ext>
                </a:extLst>
              </p:cNvPr>
              <p:cNvSpPr>
                <a:spLocks noGrp="1" noRot="1" noChangeAspect="1" noMove="1" noResize="1" noEditPoints="1" noAdjustHandles="1" noChangeArrowheads="1" noChangeShapeType="1" noTextEdit="1"/>
              </p:cNvSpPr>
              <p:nvPr>
                <p:ph idx="1"/>
              </p:nvPr>
            </p:nvSpPr>
            <p:spPr>
              <a:blipFill>
                <a:blip r:embed="rId3"/>
                <a:stretch>
                  <a:fillRect l="-1206" t="-262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28B381D-1BBB-1B87-51B7-5FFB04692248}"/>
              </a:ext>
            </a:extLst>
          </p:cNvPr>
          <p:cNvSpPr>
            <a:spLocks noGrp="1"/>
          </p:cNvSpPr>
          <p:nvPr>
            <p:ph type="title"/>
          </p:nvPr>
        </p:nvSpPr>
        <p:spPr>
          <a:xfrm>
            <a:off x="261258" y="201839"/>
            <a:ext cx="11123666" cy="1325563"/>
          </a:xfrm>
        </p:spPr>
        <p:txBody>
          <a:bodyPr/>
          <a:lstStyle/>
          <a:p>
            <a:r>
              <a:rPr lang="en-US" dirty="0" err="1">
                <a:latin typeface="PT Serif" panose="020A0603040505020204" pitchFamily="18" charset="77"/>
              </a:rPr>
              <a:t>Paillier</a:t>
            </a:r>
            <a:r>
              <a:rPr lang="en-US" dirty="0">
                <a:latin typeface="PT Serif" panose="020A0603040505020204" pitchFamily="18" charset="77"/>
              </a:rPr>
              <a:t>-based VRF + Traceable Shamir</a:t>
            </a:r>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C3F76442-BF20-C80C-154B-CF1D609E9C0A}"/>
                  </a:ext>
                </a:extLst>
              </p:cNvPr>
              <p:cNvSpPr/>
              <p:nvPr/>
            </p:nvSpPr>
            <p:spPr>
              <a:xfrm>
                <a:off x="5400011" y="5043814"/>
                <a:ext cx="6104965" cy="1104800"/>
              </a:xfrm>
              <a:prstGeom prst="wedgeRoundRectCallout">
                <a:avLst>
                  <a:gd name="adj1" fmla="val -45260"/>
                  <a:gd name="adj2" fmla="val -109454"/>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spcBef>
                    <a:spcPts val="300"/>
                  </a:spcBef>
                  <a:spcAft>
                    <a:spcPts val="300"/>
                  </a:spcAft>
                </a:pPr>
                <a:r>
                  <a:rPr lang="en-US" sz="2300" b="0" dirty="0">
                    <a:solidFill>
                      <a:schemeClr val="tx1"/>
                    </a:solidFill>
                    <a:latin typeface="PT Serif" panose="020A0603040505020204" pitchFamily="18" charset="77"/>
                  </a:rPr>
                  <a:t>Can compute </a:t>
                </a:r>
                <a14:m>
                  <m:oMath xmlns:m="http://schemas.openxmlformats.org/officeDocument/2006/math">
                    <m:sSup>
                      <m:sSupPr>
                        <m:ctrlPr>
                          <a:rPr lang="en-US" sz="2300" b="0" i="1" smtClean="0">
                            <a:solidFill>
                              <a:schemeClr val="tx1"/>
                            </a:solidFill>
                            <a:latin typeface="Cambria Math" panose="02040503050406030204" pitchFamily="18" charset="0"/>
                          </a:rPr>
                        </m:ctrlPr>
                      </m:sSupPr>
                      <m:e>
                        <m:r>
                          <a:rPr lang="en-US" sz="2300" b="0" i="1" smtClean="0">
                            <a:solidFill>
                              <a:schemeClr val="tx1"/>
                            </a:solidFill>
                            <a:latin typeface="Cambria Math" panose="02040503050406030204" pitchFamily="18" charset="0"/>
                          </a:rPr>
                          <m:t>𝑣</m:t>
                        </m:r>
                      </m:e>
                      <m:sup>
                        <m:r>
                          <a:rPr lang="en-US" sz="2300" b="0" i="1" smtClean="0">
                            <a:solidFill>
                              <a:schemeClr val="tx1"/>
                            </a:solidFill>
                            <a:latin typeface="Cambria Math" panose="02040503050406030204" pitchFamily="18" charset="0"/>
                          </a:rPr>
                          <m:t>𝑔</m:t>
                        </m:r>
                        <m:r>
                          <a:rPr lang="en-US" sz="2300" b="0" i="1" smtClean="0">
                            <a:solidFill>
                              <a:schemeClr val="tx1"/>
                            </a:solidFill>
                            <a:latin typeface="Cambria Math" panose="02040503050406030204" pitchFamily="18" charset="0"/>
                          </a:rPr>
                          <m:t>(</m:t>
                        </m:r>
                        <m:r>
                          <a:rPr lang="en-US" sz="2300" b="0" i="1" smtClean="0">
                            <a:solidFill>
                              <a:schemeClr val="tx1"/>
                            </a:solidFill>
                            <a:latin typeface="Cambria Math" panose="02040503050406030204" pitchFamily="18" charset="0"/>
                          </a:rPr>
                          <m:t>𝑥</m:t>
                        </m:r>
                        <m:r>
                          <a:rPr lang="en-US" sz="2300" b="0" i="1" smtClean="0">
                            <a:solidFill>
                              <a:schemeClr val="tx1"/>
                            </a:solidFill>
                            <a:latin typeface="Cambria Math" panose="02040503050406030204" pitchFamily="18" charset="0"/>
                          </a:rPr>
                          <m:t>)</m:t>
                        </m:r>
                      </m:sup>
                    </m:sSup>
                  </m:oMath>
                </a14:m>
                <a:r>
                  <a:rPr lang="en-US" sz="2300" b="0" dirty="0">
                    <a:solidFill>
                      <a:schemeClr val="tx1"/>
                    </a:solidFill>
                    <a:latin typeface="PT Serif" panose="020A0603040505020204" pitchFamily="18" charset="77"/>
                  </a:rPr>
                  <a:t> for any </a:t>
                </a:r>
                <a14:m>
                  <m:oMath xmlns:m="http://schemas.openxmlformats.org/officeDocument/2006/math">
                    <m:r>
                      <a:rPr lang="en-US" sz="2300" b="0" i="1" smtClean="0">
                        <a:solidFill>
                          <a:schemeClr val="tx1"/>
                        </a:solidFill>
                        <a:latin typeface="Cambria Math" panose="02040503050406030204" pitchFamily="18" charset="0"/>
                      </a:rPr>
                      <m:t>𝑥</m:t>
                    </m:r>
                    <m:r>
                      <a:rPr lang="en-US" sz="2300" b="0" i="1" smtClean="0">
                        <a:solidFill>
                          <a:schemeClr val="tx1"/>
                        </a:solidFill>
                        <a:latin typeface="Cambria Math" panose="02040503050406030204" pitchFamily="18" charset="0"/>
                      </a:rPr>
                      <m:t>∈</m:t>
                    </m:r>
                    <m:sSub>
                      <m:sSubPr>
                        <m:ctrlPr>
                          <a:rPr lang="en-US" sz="2300" b="0" i="1" smtClean="0">
                            <a:solidFill>
                              <a:schemeClr val="tx1"/>
                            </a:solidFill>
                            <a:latin typeface="Cambria Math" panose="02040503050406030204" pitchFamily="18" charset="0"/>
                            <a:ea typeface="Cambria Math" panose="02040503050406030204" pitchFamily="18" charset="0"/>
                          </a:rPr>
                        </m:ctrlPr>
                      </m:sSubPr>
                      <m:e>
                        <m:r>
                          <a:rPr lang="en-US" sz="2300" b="0" i="1" smtClean="0">
                            <a:solidFill>
                              <a:schemeClr val="tx1"/>
                            </a:solidFill>
                            <a:latin typeface="Cambria Math" panose="02040503050406030204" pitchFamily="18" charset="0"/>
                            <a:ea typeface="Cambria Math" panose="02040503050406030204" pitchFamily="18" charset="0"/>
                          </a:rPr>
                          <m:t>ℤ</m:t>
                        </m:r>
                      </m:e>
                      <m:sub>
                        <m:r>
                          <a:rPr lang="en-US" sz="2300" b="0" i="1" smtClean="0">
                            <a:solidFill>
                              <a:schemeClr val="tx1"/>
                            </a:solidFill>
                            <a:latin typeface="Cambria Math" panose="02040503050406030204" pitchFamily="18" charset="0"/>
                            <a:ea typeface="Cambria Math" panose="02040503050406030204" pitchFamily="18" charset="0"/>
                          </a:rPr>
                          <m:t>𝑁</m:t>
                        </m:r>
                      </m:sub>
                    </m:sSub>
                  </m:oMath>
                </a14:m>
                <a:endParaRPr lang="en-US" sz="2300" b="0" dirty="0">
                  <a:solidFill>
                    <a:schemeClr val="tx1"/>
                  </a:solidFill>
                  <a:latin typeface="PT Serif" panose="020A0603040505020204" pitchFamily="18" charset="77"/>
                </a:endParaRPr>
              </a:p>
            </p:txBody>
          </p:sp>
        </mc:Choice>
        <mc:Fallback xmlns="">
          <p:sp>
            <p:nvSpPr>
              <p:cNvPr id="5" name="Rounded Rectangular Callout 4">
                <a:extLst>
                  <a:ext uri="{FF2B5EF4-FFF2-40B4-BE49-F238E27FC236}">
                    <a16:creationId xmlns:a16="http://schemas.microsoft.com/office/drawing/2014/main" id="{C3F76442-BF20-C80C-154B-CF1D609E9C0A}"/>
                  </a:ext>
                </a:extLst>
              </p:cNvPr>
              <p:cNvSpPr>
                <a:spLocks noRot="1" noChangeAspect="1" noMove="1" noResize="1" noEditPoints="1" noAdjustHandles="1" noChangeArrowheads="1" noChangeShapeType="1" noTextEdit="1"/>
              </p:cNvSpPr>
              <p:nvPr/>
            </p:nvSpPr>
            <p:spPr>
              <a:xfrm>
                <a:off x="5400011" y="5043814"/>
                <a:ext cx="6104965" cy="1104800"/>
              </a:xfrm>
              <a:prstGeom prst="wedgeRoundRectCallout">
                <a:avLst>
                  <a:gd name="adj1" fmla="val -45260"/>
                  <a:gd name="adj2" fmla="val -109454"/>
                  <a:gd name="adj3" fmla="val 16667"/>
                </a:avLst>
              </a:prstGeom>
              <a:blipFill>
                <a:blip r:embed="rId4"/>
                <a:stretch>
                  <a:fillRect/>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960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F8FC-03A6-33FE-836A-DED21FBF8A9A}"/>
              </a:ext>
            </a:extLst>
          </p:cNvPr>
          <p:cNvSpPr>
            <a:spLocks noGrp="1"/>
          </p:cNvSpPr>
          <p:nvPr>
            <p:ph type="title"/>
          </p:nvPr>
        </p:nvSpPr>
        <p:spPr>
          <a:xfrm>
            <a:off x="261258" y="201839"/>
            <a:ext cx="11123666" cy="1325563"/>
          </a:xfrm>
        </p:spPr>
        <p:txBody>
          <a:bodyPr/>
          <a:lstStyle/>
          <a:p>
            <a:r>
              <a:rPr lang="en-US" dirty="0" err="1">
                <a:latin typeface="PT Serif" panose="020A0603040505020204" pitchFamily="18" charset="77"/>
              </a:rPr>
              <a:t>Paillier</a:t>
            </a:r>
            <a:r>
              <a:rPr lang="en-US" dirty="0">
                <a:latin typeface="PT Serif" panose="020A0603040505020204" pitchFamily="18" charset="77"/>
              </a:rPr>
              <a:t>-based VRF + Traceable Shamir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3BBF60-0FBD-3F8E-6951-995156732F57}"/>
                  </a:ext>
                </a:extLst>
              </p:cNvPr>
              <p:cNvSpPr>
                <a:spLocks noGrp="1"/>
              </p:cNvSpPr>
              <p:nvPr>
                <p:ph idx="1"/>
              </p:nvPr>
            </p:nvSpPr>
            <p:spPr>
              <a:xfrm>
                <a:off x="188106" y="1283562"/>
                <a:ext cx="7325390" cy="2668436"/>
              </a:xfrm>
            </p:spPr>
            <p:txBody>
              <a:bodyPr/>
              <a:lstStyle/>
              <a:p>
                <a:pPr marL="0" indent="0">
                  <a:buNone/>
                </a:pPr>
                <a:r>
                  <a:rPr lang="en-US" b="1" dirty="0">
                    <a:latin typeface="PT Serif" panose="020A0603040505020204" pitchFamily="18" charset="77"/>
                  </a:rPr>
                  <a:t>KeyShareGen</a:t>
                </a:r>
                <a:r>
                  <a:rPr lang="en-US" dirty="0">
                    <a:latin typeface="PT Serif" panose="020A0603040505020204" pitchFamily="18" charset="77"/>
                  </a:rPr>
                  <a:t>(</a:t>
                </a:r>
                <a14:m>
                  <m:oMath xmlns:m="http://schemas.openxmlformats.org/officeDocument/2006/math">
                    <m:r>
                      <a:rPr lang="en-US" b="0" i="1" smtClean="0">
                        <a:latin typeface="Cambria Math" panose="02040503050406030204" pitchFamily="18" charset="0"/>
                      </a:rPr>
                      <m:t>𝑒𝑘</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r>
                      <a:rPr lang="en-US" b="0" i="1" smtClean="0">
                        <a:latin typeface="Cambria Math" panose="02040503050406030204" pitchFamily="18" charset="0"/>
                      </a:rPr>
                      <m:t>𝑞</m:t>
                    </m:r>
                    <m:r>
                      <a:rPr lang="en-US" b="0" i="1" smtClean="0">
                        <a:latin typeface="Cambria Math" panose="02040503050406030204" pitchFamily="18" charset="0"/>
                      </a:rPr>
                      <m:t>′ , </m:t>
                    </m:r>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rPr>
                      <m:t>𝑡</m:t>
                    </m:r>
                    <m:r>
                      <a:rPr lang="en-US" b="0" i="1" smtClean="0">
                        <a:latin typeface="Cambria Math" panose="02040503050406030204" pitchFamily="18" charset="0"/>
                      </a:rPr>
                      <m:t> , </m:t>
                    </m:r>
                    <m:r>
                      <a:rPr lang="en-US" b="0" i="1" smtClean="0">
                        <a:latin typeface="Cambria Math" panose="02040503050406030204" pitchFamily="18" charset="0"/>
                      </a:rPr>
                      <m:t>𝜌</m:t>
                    </m:r>
                  </m:oMath>
                </a14:m>
                <a:r>
                  <a:rPr lang="en-US" dirty="0">
                    <a:latin typeface="PT Serif" panose="020A0603040505020204" pitchFamily="18" charset="77"/>
                  </a:rPr>
                  <a:t>):</a:t>
                </a:r>
              </a:p>
              <a:p>
                <a:pPr marL="0" indent="0">
                  <a:buNone/>
                </a:pPr>
                <a:r>
                  <a:rPr lang="en-US" sz="2400" dirty="0">
                    <a:latin typeface="PT Serif" panose="020A0603040505020204" pitchFamily="18" charset="77"/>
                  </a:rPr>
                  <a:t>Parse </a:t>
                </a:r>
                <a14:m>
                  <m:oMath xmlns:m="http://schemas.openxmlformats.org/officeDocument/2006/math">
                    <m:r>
                      <a:rPr lang="en-US" sz="2400" b="0" i="1" smtClean="0">
                        <a:latin typeface="Cambria Math" panose="02040503050406030204" pitchFamily="18" charset="0"/>
                      </a:rPr>
                      <m:t>𝜌</m:t>
                    </m:r>
                  </m:oMath>
                </a14:m>
                <a:r>
                  <a:rPr lang="en-US" sz="2400" dirty="0">
                    <a:latin typeface="PT Serif" panose="020A0603040505020204" pitchFamily="18" charset="77"/>
                  </a:rPr>
                  <a:t> as </a:t>
                </a:r>
                <a14:m>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 </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𝑁</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p>
                    </m:sSub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m:t>
                    </m:r>
                  </m:oMath>
                </a14:m>
                <a:r>
                  <a:rPr lang="en-US" sz="2400" dirty="0">
                    <a:latin typeface="PT Serif" panose="020A0603040505020204" pitchFamily="18" charset="77"/>
                  </a:rPr>
                  <a:t> </a:t>
                </a:r>
                <a:r>
                  <a:rPr lang="en-US" sz="2400" dirty="0" err="1">
                    <a:latin typeface="PT Serif" panose="020A0603040505020204" pitchFamily="18" charset="77"/>
                  </a:rPr>
                  <a:t>s.t.</a:t>
                </a:r>
                <a:r>
                  <a:rPr lang="en-US" sz="2400"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𝑞</m:t>
                    </m:r>
                    <m:r>
                      <a:rPr lang="en-US" sz="2400" b="0" i="1" smtClean="0">
                        <a:latin typeface="Cambria Math" panose="02040503050406030204" pitchFamily="18" charset="0"/>
                      </a:rPr>
                      <m:t>′</m:t>
                    </m:r>
                  </m:oMath>
                </a14:m>
                <a:endParaRPr lang="en-US" sz="2400" dirty="0">
                  <a:latin typeface="PT Serif" panose="020A0603040505020204" pitchFamily="18" charset="77"/>
                </a:endParaRPr>
              </a:p>
              <a:p>
                <a:pPr marL="0" indent="0">
                  <a:buNone/>
                </a:pPr>
                <a:r>
                  <a:rPr lang="en-US" sz="2400" dirty="0">
                    <a:latin typeface="PT Serif" panose="020A0603040505020204" pitchFamily="18" charset="77"/>
                  </a:rPr>
                  <a:t>Sample  </a:t>
                </a:r>
                <a14:m>
                  <m:oMath xmlns:m="http://schemas.openxmlformats.org/officeDocument/2006/math">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𝑖</m:t>
                        </m:r>
                      </m:sub>
                    </m:sSub>
                    <m:r>
                      <a:rPr lang="en-US" sz="2400" b="0" i="1" smtClean="0">
                        <a:latin typeface="Cambria Math" panose="02040503050406030204" pitchFamily="18" charset="0"/>
                      </a:rPr>
                      <m:t>←</m:t>
                    </m:r>
                  </m:oMath>
                </a14:m>
                <a:r>
                  <a:rPr lang="en-US" sz="1800" dirty="0">
                    <a:latin typeface="PT Serif" panose="020A0603040505020204" pitchFamily="18" charset="77"/>
                  </a:rPr>
                  <a:t>$</a:t>
                </a:r>
                <a:r>
                  <a:rPr lang="en-US" sz="2000" dirty="0">
                    <a:latin typeface="PT Serif" panose="020A0603040505020204" pitchFamily="18" charset="77"/>
                  </a:rPr>
                  <a:t>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𝑁</m:t>
                        </m:r>
                      </m:sub>
                    </m:sSub>
                  </m:oMath>
                </a14:m>
                <a:endParaRPr lang="en-US" sz="2400" dirty="0">
                  <a:latin typeface="PT Serif" panose="020A0603040505020204" pitchFamily="18" charset="77"/>
                </a:endParaRPr>
              </a:p>
              <a:p>
                <a:pPr marL="0" indent="0">
                  <a:buNone/>
                </a:pPr>
                <a:r>
                  <a:rPr lang="en-US" sz="2400" b="0" dirty="0">
                    <a:latin typeface="PT Serif" panose="020A0603040505020204" pitchFamily="18" charset="77"/>
                  </a:rPr>
                  <a:t>Set </a:t>
                </a:r>
                <a:r>
                  <a:rPr lang="en-US" sz="2400" b="0" dirty="0"/>
                  <a:t> 	    </a:t>
                </a:r>
                <a14:m>
                  <m:oMath xmlns:m="http://schemas.openxmlformats.org/officeDocument/2006/math">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endParaRPr lang="en-US" sz="24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4D3BBF60-0FBD-3F8E-6951-995156732F57}"/>
                  </a:ext>
                </a:extLst>
              </p:cNvPr>
              <p:cNvSpPr>
                <a:spLocks noGrp="1" noRot="1" noChangeAspect="1" noMove="1" noResize="1" noEditPoints="1" noAdjustHandles="1" noChangeArrowheads="1" noChangeShapeType="1" noTextEdit="1"/>
              </p:cNvSpPr>
              <p:nvPr>
                <p:ph idx="1"/>
              </p:nvPr>
            </p:nvSpPr>
            <p:spPr>
              <a:xfrm>
                <a:off x="188106" y="1283562"/>
                <a:ext cx="7325390" cy="2668436"/>
              </a:xfrm>
              <a:blipFill>
                <a:blip r:embed="rId3"/>
                <a:stretch>
                  <a:fillRect l="-1730" t="-37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4318840-53CE-10E9-DA80-DFE53BCE821C}"/>
                  </a:ext>
                </a:extLst>
              </p:cNvPr>
              <p:cNvSpPr txBox="1"/>
              <p:nvPr/>
            </p:nvSpPr>
            <p:spPr>
              <a:xfrm>
                <a:off x="5744390" y="2157262"/>
                <a:ext cx="6339598" cy="461665"/>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𝑡</m:t>
                    </m:r>
                  </m:oMath>
                </a14:m>
                <a:r>
                  <a:rPr lang="en-US" sz="2400" dirty="0">
                    <a:latin typeface="PT Serif" panose="020A0603040505020204" pitchFamily="18" charset="77"/>
                  </a:rPr>
                  <a:t>-out-of-</a:t>
                </a:r>
                <a14:m>
                  <m:oMath xmlns:m="http://schemas.openxmlformats.org/officeDocument/2006/math">
                    <m:r>
                      <a:rPr lang="en-US" sz="2400" b="0" i="1" smtClean="0">
                        <a:latin typeface="Cambria Math" panose="02040503050406030204" pitchFamily="18" charset="0"/>
                      </a:rPr>
                      <m:t>𝑛</m:t>
                    </m:r>
                  </m:oMath>
                </a14:m>
                <a:r>
                  <a:rPr lang="en-US" sz="2400" dirty="0">
                    <a:latin typeface="PT Serif" panose="020A0603040505020204" pitchFamily="18" charset="77"/>
                  </a:rPr>
                  <a:t> Traceable Secret sharing of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𝑞</m:t>
                    </m:r>
                    <m:r>
                      <a:rPr lang="en-US" sz="2400" b="0" i="1" smtClean="0">
                        <a:latin typeface="Cambria Math" panose="02040503050406030204" pitchFamily="18" charset="0"/>
                      </a:rPr>
                      <m:t>′</m:t>
                    </m:r>
                  </m:oMath>
                </a14:m>
                <a:endParaRPr lang="en-US" sz="2400" dirty="0">
                  <a:latin typeface="PT Serif" panose="020A0603040505020204" pitchFamily="18" charset="77"/>
                </a:endParaRPr>
              </a:p>
            </p:txBody>
          </p:sp>
        </mc:Choice>
        <mc:Fallback>
          <p:sp>
            <p:nvSpPr>
              <p:cNvPr id="4" name="TextBox 3">
                <a:extLst>
                  <a:ext uri="{FF2B5EF4-FFF2-40B4-BE49-F238E27FC236}">
                    <a16:creationId xmlns:a16="http://schemas.microsoft.com/office/drawing/2014/main" id="{34318840-53CE-10E9-DA80-DFE53BCE821C}"/>
                  </a:ext>
                </a:extLst>
              </p:cNvPr>
              <p:cNvSpPr txBox="1">
                <a:spLocks noRot="1" noChangeAspect="1" noMove="1" noResize="1" noEditPoints="1" noAdjustHandles="1" noChangeArrowheads="1" noChangeShapeType="1" noTextEdit="1"/>
              </p:cNvSpPr>
              <p:nvPr/>
            </p:nvSpPr>
            <p:spPr>
              <a:xfrm>
                <a:off x="5744390" y="2157262"/>
                <a:ext cx="6339598" cy="461665"/>
              </a:xfrm>
              <a:prstGeom prst="rect">
                <a:avLst/>
              </a:prstGeom>
              <a:blipFill>
                <a:blip r:embed="rId4"/>
                <a:stretch>
                  <a:fillRect t="-7895" b="-28947"/>
                </a:stretch>
              </a:blipFill>
            </p:spPr>
            <p:txBody>
              <a:bodyPr/>
              <a:lstStyle/>
              <a:p>
                <a:r>
                  <a:rPr lang="en-US">
                    <a:noFill/>
                  </a:rPr>
                  <a:t> </a:t>
                </a:r>
              </a:p>
            </p:txBody>
          </p:sp>
        </mc:Fallback>
      </mc:AlternateContent>
      <p:pic>
        <p:nvPicPr>
          <p:cNvPr id="5" name="Picture 4" descr="A picture containing text, vector graphics&#10;&#10;Description automatically generated">
            <a:extLst>
              <a:ext uri="{FF2B5EF4-FFF2-40B4-BE49-F238E27FC236}">
                <a16:creationId xmlns:a16="http://schemas.microsoft.com/office/drawing/2014/main" id="{D461F655-BE86-B10F-AB5F-F41542651D53}"/>
              </a:ext>
            </a:extLst>
          </p:cNvPr>
          <p:cNvPicPr>
            <a:picLocks noChangeAspect="1"/>
          </p:cNvPicPr>
          <p:nvPr/>
        </p:nvPicPr>
        <p:blipFill>
          <a:blip r:embed="rId5"/>
          <a:stretch>
            <a:fillRect/>
          </a:stretch>
        </p:blipFill>
        <p:spPr>
          <a:xfrm>
            <a:off x="10349110" y="3070240"/>
            <a:ext cx="834050" cy="1176937"/>
          </a:xfrm>
          <a:prstGeom prst="rect">
            <a:avLst/>
          </a:prstGeom>
        </p:spPr>
      </p:pic>
      <p:pic>
        <p:nvPicPr>
          <p:cNvPr id="6" name="Google Shape;74;p15">
            <a:extLst>
              <a:ext uri="{FF2B5EF4-FFF2-40B4-BE49-F238E27FC236}">
                <a16:creationId xmlns:a16="http://schemas.microsoft.com/office/drawing/2014/main" id="{EF61B78F-0374-ECFA-EC09-D8AE0019AB1D}"/>
              </a:ext>
            </a:extLst>
          </p:cNvPr>
          <p:cNvPicPr preferRelativeResize="0"/>
          <p:nvPr/>
        </p:nvPicPr>
        <p:blipFill>
          <a:blip r:embed="rId6">
            <a:alphaModFix/>
          </a:blip>
          <a:stretch>
            <a:fillRect/>
          </a:stretch>
        </p:blipFill>
        <p:spPr>
          <a:xfrm>
            <a:off x="5123820" y="3053900"/>
            <a:ext cx="834050" cy="1152898"/>
          </a:xfrm>
          <a:prstGeom prst="rect">
            <a:avLst/>
          </a:prstGeom>
          <a:noFill/>
          <a:ln>
            <a:noFill/>
          </a:ln>
        </p:spPr>
      </p:pic>
      <p:pic>
        <p:nvPicPr>
          <p:cNvPr id="7" name="Google Shape;77;p15">
            <a:extLst>
              <a:ext uri="{FF2B5EF4-FFF2-40B4-BE49-F238E27FC236}">
                <a16:creationId xmlns:a16="http://schemas.microsoft.com/office/drawing/2014/main" id="{681B2BE2-C9E2-990E-3C8A-8527938F70CD}"/>
              </a:ext>
            </a:extLst>
          </p:cNvPr>
          <p:cNvPicPr preferRelativeResize="0"/>
          <p:nvPr/>
        </p:nvPicPr>
        <p:blipFill>
          <a:blip r:embed="rId7">
            <a:alphaModFix/>
          </a:blip>
          <a:stretch>
            <a:fillRect/>
          </a:stretch>
        </p:blipFill>
        <p:spPr>
          <a:xfrm>
            <a:off x="6753588" y="3111081"/>
            <a:ext cx="834050" cy="1095717"/>
          </a:xfrm>
          <a:prstGeom prst="rect">
            <a:avLst/>
          </a:prstGeom>
          <a:noFill/>
          <a:ln>
            <a:noFill/>
          </a:ln>
        </p:spPr>
      </p:pic>
      <p:pic>
        <p:nvPicPr>
          <p:cNvPr id="8" name="Picture 7">
            <a:extLst>
              <a:ext uri="{FF2B5EF4-FFF2-40B4-BE49-F238E27FC236}">
                <a16:creationId xmlns:a16="http://schemas.microsoft.com/office/drawing/2014/main" id="{5ED47AF7-9CBB-A6ED-2D89-1111C73A1121}"/>
              </a:ext>
            </a:extLst>
          </p:cNvPr>
          <p:cNvPicPr>
            <a:picLocks noChangeAspect="1"/>
          </p:cNvPicPr>
          <p:nvPr/>
        </p:nvPicPr>
        <p:blipFill>
          <a:blip r:embed="rId8"/>
          <a:stretch>
            <a:fillRect/>
          </a:stretch>
        </p:blipFill>
        <p:spPr>
          <a:xfrm>
            <a:off x="8603524" y="3053900"/>
            <a:ext cx="833383" cy="1140419"/>
          </a:xfrm>
          <a:prstGeom prst="rect">
            <a:avLst/>
          </a:prstGeom>
        </p:spPr>
      </p:pic>
      <p:cxnSp>
        <p:nvCxnSpPr>
          <p:cNvPr id="9" name="Straight Arrow Connector 8">
            <a:extLst>
              <a:ext uri="{FF2B5EF4-FFF2-40B4-BE49-F238E27FC236}">
                <a16:creationId xmlns:a16="http://schemas.microsoft.com/office/drawing/2014/main" id="{E26AEE87-F61D-B516-93D1-EC29CA382EA1}"/>
              </a:ext>
            </a:extLst>
          </p:cNvPr>
          <p:cNvCxnSpPr>
            <a:cxnSpLocks/>
            <a:endCxn id="6" idx="0"/>
          </p:cNvCxnSpPr>
          <p:nvPr/>
        </p:nvCxnSpPr>
        <p:spPr>
          <a:xfrm flipH="1">
            <a:off x="5540845" y="2531788"/>
            <a:ext cx="1868576" cy="52211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021714-44DF-BE6E-F81C-56E3C69B7FC6}"/>
              </a:ext>
            </a:extLst>
          </p:cNvPr>
          <p:cNvCxnSpPr>
            <a:cxnSpLocks/>
            <a:endCxn id="7" idx="0"/>
          </p:cNvCxnSpPr>
          <p:nvPr/>
        </p:nvCxnSpPr>
        <p:spPr>
          <a:xfrm flipH="1">
            <a:off x="7170613" y="2628953"/>
            <a:ext cx="454847" cy="48212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F4F2252-B48D-5DB3-0755-93FFCCB8F382}"/>
              </a:ext>
            </a:extLst>
          </p:cNvPr>
          <p:cNvCxnSpPr>
            <a:cxnSpLocks/>
            <a:endCxn id="8" idx="0"/>
          </p:cNvCxnSpPr>
          <p:nvPr/>
        </p:nvCxnSpPr>
        <p:spPr>
          <a:xfrm>
            <a:off x="8616519" y="2628953"/>
            <a:ext cx="403697" cy="4249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FA876B-6203-2FBF-D549-D68881957C67}"/>
              </a:ext>
            </a:extLst>
          </p:cNvPr>
          <p:cNvCxnSpPr>
            <a:cxnSpLocks/>
            <a:endCxn id="5" idx="0"/>
          </p:cNvCxnSpPr>
          <p:nvPr/>
        </p:nvCxnSpPr>
        <p:spPr>
          <a:xfrm>
            <a:off x="9255228" y="2506946"/>
            <a:ext cx="1510907" cy="56329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Google Shape;75;p15">
                <a:extLst>
                  <a:ext uri="{FF2B5EF4-FFF2-40B4-BE49-F238E27FC236}">
                    <a16:creationId xmlns:a16="http://schemas.microsoft.com/office/drawing/2014/main" id="{6C5FD0A9-0B3D-BB99-2B20-90D1195DD8B6}"/>
                  </a:ext>
                </a:extLst>
              </p:cNvPr>
              <p:cNvSpPr txBox="1"/>
              <p:nvPr/>
            </p:nvSpPr>
            <p:spPr>
              <a:xfrm>
                <a:off x="4053680" y="4089118"/>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𝑒𝑘</m:t>
                          </m:r>
                        </m:e>
                        <m:sub>
                          <m:r>
                            <a:rPr lang="en-US" sz="1900" b="0" i="1" smtClean="0">
                              <a:latin typeface="Cambria Math" panose="02040503050406030204" pitchFamily="18" charset="0"/>
                            </a:rPr>
                            <m:t>1</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1</m:t>
                          </m:r>
                        </m:sub>
                      </m:sSub>
                      <m:r>
                        <a:rPr lang="en-US" sz="1900" b="0" i="1" smtClean="0">
                          <a:latin typeface="Cambria Math" panose="02040503050406030204" pitchFamily="18" charset="0"/>
                        </a:rPr>
                        <m:t> , </m:t>
                      </m:r>
                      <m:r>
                        <a:rPr lang="en-US" sz="1900" b="0" i="1" smtClean="0">
                          <a:latin typeface="Cambria Math" panose="02040503050406030204" pitchFamily="18" charset="0"/>
                        </a:rPr>
                        <m:t>𝑔</m:t>
                      </m:r>
                      <m:d>
                        <m:dPr>
                          <m:ctrlPr>
                            <a:rPr lang="en-US" sz="1900" b="0" i="1" smtClean="0">
                              <a:latin typeface="Cambria Math" panose="02040503050406030204" pitchFamily="18" charset="0"/>
                            </a:rPr>
                          </m:ctrlPr>
                        </m:dPr>
                        <m:e>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1</m:t>
                              </m:r>
                            </m:sub>
                          </m:sSub>
                        </m:e>
                      </m:d>
                      <m:r>
                        <a:rPr lang="en-US" sz="1900" b="0" i="1" smtClean="0">
                          <a:latin typeface="Cambria Math" panose="02040503050406030204" pitchFamily="18" charset="0"/>
                        </a:rPr>
                        <m:t> )</m:t>
                      </m:r>
                    </m:oMath>
                  </m:oMathPara>
                </a14:m>
                <a:endParaRPr lang="en-US" sz="1900" dirty="0"/>
              </a:p>
            </p:txBody>
          </p:sp>
        </mc:Choice>
        <mc:Fallback>
          <p:sp>
            <p:nvSpPr>
              <p:cNvPr id="13" name="Google Shape;75;p15">
                <a:extLst>
                  <a:ext uri="{FF2B5EF4-FFF2-40B4-BE49-F238E27FC236}">
                    <a16:creationId xmlns:a16="http://schemas.microsoft.com/office/drawing/2014/main" id="{6C5FD0A9-0B3D-BB99-2B20-90D1195DD8B6}"/>
                  </a:ext>
                </a:extLst>
              </p:cNvPr>
              <p:cNvSpPr txBox="1">
                <a:spLocks noRot="1" noChangeAspect="1" noMove="1" noResize="1" noEditPoints="1" noAdjustHandles="1" noChangeArrowheads="1" noChangeShapeType="1" noTextEdit="1"/>
              </p:cNvSpPr>
              <p:nvPr/>
            </p:nvSpPr>
            <p:spPr>
              <a:xfrm>
                <a:off x="4053680" y="4089118"/>
                <a:ext cx="2184909" cy="477023"/>
              </a:xfrm>
              <a:prstGeom prst="rect">
                <a:avLst/>
              </a:prstGeom>
              <a:blipFill>
                <a:blip r:embed="rId9"/>
                <a:stretch>
                  <a:fillRect b="-263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Google Shape;75;p15">
                <a:extLst>
                  <a:ext uri="{FF2B5EF4-FFF2-40B4-BE49-F238E27FC236}">
                    <a16:creationId xmlns:a16="http://schemas.microsoft.com/office/drawing/2014/main" id="{E805E5A1-15C2-5820-AF20-060B3AB42CC7}"/>
                  </a:ext>
                </a:extLst>
              </p:cNvPr>
              <p:cNvSpPr txBox="1"/>
              <p:nvPr/>
            </p:nvSpPr>
            <p:spPr>
              <a:xfrm>
                <a:off x="8102636" y="4086625"/>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𝑒𝑘</m:t>
                          </m:r>
                        </m:e>
                        <m:sub>
                          <m:r>
                            <a:rPr lang="en-US" sz="1900" b="0" i="1" smtClean="0">
                              <a:latin typeface="Cambria Math" panose="02040503050406030204" pitchFamily="18" charset="0"/>
                            </a:rPr>
                            <m:t>3</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3</m:t>
                          </m:r>
                        </m:sub>
                      </m:sSub>
                      <m:r>
                        <a:rPr lang="en-US" sz="1900" b="0" i="1" smtClean="0">
                          <a:latin typeface="Cambria Math" panose="02040503050406030204" pitchFamily="18" charset="0"/>
                        </a:rPr>
                        <m:t> , </m:t>
                      </m:r>
                      <m:r>
                        <a:rPr lang="en-US" sz="1900" b="0" i="1" smtClean="0">
                          <a:latin typeface="Cambria Math" panose="02040503050406030204" pitchFamily="18" charset="0"/>
                        </a:rPr>
                        <m:t>𝑔</m:t>
                      </m:r>
                      <m:d>
                        <m:dPr>
                          <m:ctrlPr>
                            <a:rPr lang="en-US" sz="1900" b="0" i="1" smtClean="0">
                              <a:latin typeface="Cambria Math" panose="02040503050406030204" pitchFamily="18" charset="0"/>
                            </a:rPr>
                          </m:ctrlPr>
                        </m:dPr>
                        <m:e>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3</m:t>
                              </m:r>
                            </m:sub>
                          </m:sSub>
                        </m:e>
                      </m:d>
                      <m:r>
                        <a:rPr lang="en-US" sz="1900" b="0" i="1" smtClean="0">
                          <a:latin typeface="Cambria Math" panose="02040503050406030204" pitchFamily="18" charset="0"/>
                        </a:rPr>
                        <m:t> )</m:t>
                      </m:r>
                    </m:oMath>
                  </m:oMathPara>
                </a14:m>
                <a:endParaRPr lang="en-US" sz="1900" dirty="0"/>
              </a:p>
            </p:txBody>
          </p:sp>
        </mc:Choice>
        <mc:Fallback>
          <p:sp>
            <p:nvSpPr>
              <p:cNvPr id="14" name="Google Shape;75;p15">
                <a:extLst>
                  <a:ext uri="{FF2B5EF4-FFF2-40B4-BE49-F238E27FC236}">
                    <a16:creationId xmlns:a16="http://schemas.microsoft.com/office/drawing/2014/main" id="{E805E5A1-15C2-5820-AF20-060B3AB42CC7}"/>
                  </a:ext>
                </a:extLst>
              </p:cNvPr>
              <p:cNvSpPr txBox="1">
                <a:spLocks noRot="1" noChangeAspect="1" noMove="1" noResize="1" noEditPoints="1" noAdjustHandles="1" noChangeArrowheads="1" noChangeShapeType="1" noTextEdit="1"/>
              </p:cNvSpPr>
              <p:nvPr/>
            </p:nvSpPr>
            <p:spPr>
              <a:xfrm>
                <a:off x="8102636" y="4086625"/>
                <a:ext cx="2184909" cy="477023"/>
              </a:xfrm>
              <a:prstGeom prst="rect">
                <a:avLst/>
              </a:prstGeom>
              <a:blipFill>
                <a:blip r:embed="rId10"/>
                <a:stretch>
                  <a:fillRect b="-2564"/>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Google Shape;75;p15">
                <a:extLst>
                  <a:ext uri="{FF2B5EF4-FFF2-40B4-BE49-F238E27FC236}">
                    <a16:creationId xmlns:a16="http://schemas.microsoft.com/office/drawing/2014/main" id="{D17B0B44-9E11-4606-1226-F0554F4366B8}"/>
                  </a:ext>
                </a:extLst>
              </p:cNvPr>
              <p:cNvSpPr txBox="1"/>
              <p:nvPr/>
            </p:nvSpPr>
            <p:spPr>
              <a:xfrm>
                <a:off x="10177081" y="4082344"/>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𝑒𝑘</m:t>
                          </m:r>
                        </m:e>
                        <m:sub>
                          <m:r>
                            <a:rPr lang="en-US" sz="1900" b="0" i="1" smtClean="0">
                              <a:latin typeface="Cambria Math" panose="02040503050406030204" pitchFamily="18" charset="0"/>
                            </a:rPr>
                            <m:t>4</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4</m:t>
                          </m:r>
                        </m:sub>
                      </m:sSub>
                      <m:r>
                        <a:rPr lang="en-US" sz="1900" b="0" i="1" smtClean="0">
                          <a:latin typeface="Cambria Math" panose="02040503050406030204" pitchFamily="18" charset="0"/>
                        </a:rPr>
                        <m:t> , </m:t>
                      </m:r>
                      <m:r>
                        <a:rPr lang="en-US" sz="1900" b="0" i="1" smtClean="0">
                          <a:latin typeface="Cambria Math" panose="02040503050406030204" pitchFamily="18" charset="0"/>
                        </a:rPr>
                        <m:t>𝑔</m:t>
                      </m:r>
                      <m:d>
                        <m:dPr>
                          <m:ctrlPr>
                            <a:rPr lang="en-US" sz="1900" b="0" i="1" smtClean="0">
                              <a:latin typeface="Cambria Math" panose="02040503050406030204" pitchFamily="18" charset="0"/>
                            </a:rPr>
                          </m:ctrlPr>
                        </m:dPr>
                        <m:e>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4</m:t>
                              </m:r>
                            </m:sub>
                          </m:sSub>
                        </m:e>
                      </m:d>
                      <m:r>
                        <a:rPr lang="en-US" sz="1900" b="0" i="1" smtClean="0">
                          <a:latin typeface="Cambria Math" panose="02040503050406030204" pitchFamily="18" charset="0"/>
                        </a:rPr>
                        <m:t> )</m:t>
                      </m:r>
                    </m:oMath>
                  </m:oMathPara>
                </a14:m>
                <a:endParaRPr lang="en-US" sz="1900" dirty="0"/>
              </a:p>
            </p:txBody>
          </p:sp>
        </mc:Choice>
        <mc:Fallback>
          <p:sp>
            <p:nvSpPr>
              <p:cNvPr id="15" name="Google Shape;75;p15">
                <a:extLst>
                  <a:ext uri="{FF2B5EF4-FFF2-40B4-BE49-F238E27FC236}">
                    <a16:creationId xmlns:a16="http://schemas.microsoft.com/office/drawing/2014/main" id="{D17B0B44-9E11-4606-1226-F0554F4366B8}"/>
                  </a:ext>
                </a:extLst>
              </p:cNvPr>
              <p:cNvSpPr txBox="1">
                <a:spLocks noRot="1" noChangeAspect="1" noMove="1" noResize="1" noEditPoints="1" noAdjustHandles="1" noChangeArrowheads="1" noChangeShapeType="1" noTextEdit="1"/>
              </p:cNvSpPr>
              <p:nvPr/>
            </p:nvSpPr>
            <p:spPr>
              <a:xfrm>
                <a:off x="10177081" y="4082344"/>
                <a:ext cx="2184909" cy="477023"/>
              </a:xfrm>
              <a:prstGeom prst="rect">
                <a:avLst/>
              </a:prstGeom>
              <a:blipFill>
                <a:blip r:embed="rId11"/>
                <a:stretch>
                  <a:fillRect b="-2564"/>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Google Shape;75;p15">
                <a:extLst>
                  <a:ext uri="{FF2B5EF4-FFF2-40B4-BE49-F238E27FC236}">
                    <a16:creationId xmlns:a16="http://schemas.microsoft.com/office/drawing/2014/main" id="{4E0D5905-7B24-645C-60D0-3F7B839DFE7C}"/>
                  </a:ext>
                </a:extLst>
              </p:cNvPr>
              <p:cNvSpPr txBox="1"/>
              <p:nvPr/>
            </p:nvSpPr>
            <p:spPr>
              <a:xfrm>
                <a:off x="6078158" y="4082343"/>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𝑒𝑘</m:t>
                          </m:r>
                        </m:e>
                        <m:sub>
                          <m:r>
                            <a:rPr lang="en-US" sz="1900" b="0" i="1" smtClean="0">
                              <a:latin typeface="Cambria Math" panose="02040503050406030204" pitchFamily="18" charset="0"/>
                            </a:rPr>
                            <m:t>2</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2</m:t>
                          </m:r>
                        </m:sub>
                      </m:sSub>
                      <m:r>
                        <a:rPr lang="en-US" sz="1900" b="0" i="1" smtClean="0">
                          <a:latin typeface="Cambria Math" panose="02040503050406030204" pitchFamily="18" charset="0"/>
                        </a:rPr>
                        <m:t> , </m:t>
                      </m:r>
                      <m:r>
                        <a:rPr lang="en-US" sz="1900" b="0" i="1" smtClean="0">
                          <a:latin typeface="Cambria Math" panose="02040503050406030204" pitchFamily="18" charset="0"/>
                        </a:rPr>
                        <m:t>𝑔</m:t>
                      </m:r>
                      <m:d>
                        <m:dPr>
                          <m:ctrlPr>
                            <a:rPr lang="en-US" sz="1900" b="0" i="1" smtClean="0">
                              <a:latin typeface="Cambria Math" panose="02040503050406030204" pitchFamily="18" charset="0"/>
                            </a:rPr>
                          </m:ctrlPr>
                        </m:dPr>
                        <m:e>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2</m:t>
                              </m:r>
                            </m:sub>
                          </m:sSub>
                        </m:e>
                      </m:d>
                      <m:r>
                        <a:rPr lang="en-US" sz="1900" b="0" i="1" smtClean="0">
                          <a:latin typeface="Cambria Math" panose="02040503050406030204" pitchFamily="18" charset="0"/>
                        </a:rPr>
                        <m:t> )</m:t>
                      </m:r>
                    </m:oMath>
                  </m:oMathPara>
                </a14:m>
                <a:endParaRPr lang="en-US" sz="1900" dirty="0"/>
              </a:p>
            </p:txBody>
          </p:sp>
        </mc:Choice>
        <mc:Fallback>
          <p:sp>
            <p:nvSpPr>
              <p:cNvPr id="16" name="Google Shape;75;p15">
                <a:extLst>
                  <a:ext uri="{FF2B5EF4-FFF2-40B4-BE49-F238E27FC236}">
                    <a16:creationId xmlns:a16="http://schemas.microsoft.com/office/drawing/2014/main" id="{4E0D5905-7B24-645C-60D0-3F7B839DFE7C}"/>
                  </a:ext>
                </a:extLst>
              </p:cNvPr>
              <p:cNvSpPr txBox="1">
                <a:spLocks noRot="1" noChangeAspect="1" noMove="1" noResize="1" noEditPoints="1" noAdjustHandles="1" noChangeArrowheads="1" noChangeShapeType="1" noTextEdit="1"/>
              </p:cNvSpPr>
              <p:nvPr/>
            </p:nvSpPr>
            <p:spPr>
              <a:xfrm>
                <a:off x="6078158" y="4082343"/>
                <a:ext cx="2184909" cy="477023"/>
              </a:xfrm>
              <a:prstGeom prst="rect">
                <a:avLst/>
              </a:prstGeom>
              <a:blipFill>
                <a:blip r:embed="rId12"/>
                <a:stretch>
                  <a:fillRect b="-2564"/>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44A758D-CD4E-A7CA-84B5-FB536DDEC4E7}"/>
                  </a:ext>
                </a:extLst>
              </p:cNvPr>
              <p:cNvSpPr txBox="1"/>
              <p:nvPr/>
            </p:nvSpPr>
            <p:spPr>
              <a:xfrm>
                <a:off x="188106" y="4438614"/>
                <a:ext cx="11895882" cy="2450030"/>
              </a:xfrm>
              <a:prstGeom prst="rect">
                <a:avLst/>
              </a:prstGeom>
              <a:noFill/>
            </p:spPr>
            <p:txBody>
              <a:bodyPr wrap="square" rtlCol="0">
                <a:spAutoFit/>
              </a:bodyPr>
              <a:lstStyle/>
              <a:p>
                <a:pPr>
                  <a:lnSpc>
                    <a:spcPct val="150000"/>
                  </a:lnSpc>
                </a:pPr>
                <a:r>
                  <a:rPr lang="en-US" sz="2800" b="1" dirty="0">
                    <a:latin typeface="PT Serif" panose="020A0603040505020204" pitchFamily="18" charset="77"/>
                  </a:rPr>
                  <a:t>Eval</a:t>
                </a:r>
                <a:r>
                  <a:rPr lang="en-US" sz="2800" dirty="0">
                    <a:latin typeface="PT Serif" panose="020A0603040505020204" pitchFamily="18" charset="77"/>
                  </a:rPr>
                  <a:t>(</a:t>
                </a:r>
                <a14:m>
                  <m:oMath xmlns:m="http://schemas.openxmlformats.org/officeDocument/2006/math">
                    <m:r>
                      <a:rPr lang="en-US" sz="2800" b="0" i="1" smtClean="0">
                        <a:latin typeface="Cambria Math" panose="02040503050406030204" pitchFamily="18" charset="0"/>
                      </a:rPr>
                      <m:t>𝑒</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 , </m:t>
                    </m:r>
                    <m:r>
                      <a:rPr lang="en-US" sz="2800" b="0" i="1" smtClean="0">
                        <a:latin typeface="Cambria Math" panose="02040503050406030204" pitchFamily="18" charset="0"/>
                      </a:rPr>
                      <m:t>𝑣𝑘</m:t>
                    </m:r>
                    <m:r>
                      <a:rPr lang="en-US" sz="2800" b="0" i="1" smtClean="0">
                        <a:latin typeface="Cambria Math" panose="02040503050406030204" pitchFamily="18" charset="0"/>
                      </a:rPr>
                      <m:t> , </m:t>
                    </m:r>
                    <m:r>
                      <a:rPr lang="en-US" sz="2800" b="0" i="1" smtClean="0">
                        <a:latin typeface="Cambria Math" panose="02040503050406030204" pitchFamily="18" charset="0"/>
                      </a:rPr>
                      <m:t>𝑧</m:t>
                    </m:r>
                  </m:oMath>
                </a14:m>
                <a:r>
                  <a:rPr lang="en-US" sz="2800" dirty="0">
                    <a:latin typeface="PT Serif" panose="020A0603040505020204" pitchFamily="18" charset="77"/>
                  </a:rPr>
                  <a:t>):</a:t>
                </a:r>
                <a:r>
                  <a:rPr lang="en-US" sz="2400" dirty="0">
                    <a:latin typeface="PT Serif" panose="020A0603040505020204" pitchFamily="18" charset="77"/>
                  </a:rPr>
                  <a:t> 	 		return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r>
                  <a:rPr lang="en-US" sz="2400" dirty="0">
                    <a:latin typeface="PT Serif" panose="020A0603040505020204" pitchFamily="18" charset="77"/>
                  </a:rPr>
                  <a:t> </a:t>
                </a:r>
                <a:r>
                  <a:rPr lang="en-US"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 , </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i="1">
                            <a:latin typeface="Cambria Math" panose="02040503050406030204" pitchFamily="18" charset="0"/>
                          </a:rPr>
                          <m:t>𝐻</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0" i="1" smtClean="0">
                                    <a:latin typeface="Cambria Math" panose="02040503050406030204" pitchFamily="18" charset="0"/>
                                  </a:rPr>
                                  <m:t>𝑧</m:t>
                                </m:r>
                              </m:e>
                            </m:d>
                          </m:e>
                          <m:sup>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d>
                          </m:sup>
                        </m:sSup>
                      </m:e>
                    </m:d>
                  </m:oMath>
                </a14:m>
                <a:endParaRPr lang="en-US" sz="2400" b="0" dirty="0">
                  <a:latin typeface="PT Serif" panose="020A0603040505020204" pitchFamily="18" charset="77"/>
                </a:endParaRPr>
              </a:p>
              <a:p>
                <a:pPr>
                  <a:lnSpc>
                    <a:spcPct val="150000"/>
                  </a:lnSpc>
                </a:pPr>
                <a:r>
                  <a:rPr lang="en-US" sz="2400" b="0" dirty="0">
                    <a:latin typeface="PT Serif" panose="020A0603040505020204" pitchFamily="18" charset="77"/>
                  </a:rPr>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n-US" sz="2400" b="0" dirty="0">
                    <a:latin typeface="PT Serif" panose="020A0603040505020204" pitchFamily="18" charset="77"/>
                  </a:rPr>
                  <a:t>NIZK Proof of </a:t>
                </a:r>
                <a:r>
                  <a:rPr lang="en-US" sz="2400" b="0" dirty="0" err="1">
                    <a:latin typeface="PT Serif" panose="020A0603040505020204" pitchFamily="18" charset="77"/>
                  </a:rPr>
                  <a:t>DLog</a:t>
                </a:r>
                <a:r>
                  <a:rPr lang="en-US" sz="2400" b="0" dirty="0">
                    <a:latin typeface="PT Serif" panose="020A0603040505020204" pitchFamily="18" charset="77"/>
                  </a:rPr>
                  <a:t> Equality in </a:t>
                </a:r>
                <a14:m>
                  <m:oMath xmlns:m="http://schemas.openxmlformats.org/officeDocument/2006/math">
                    <m:r>
                      <a:rPr lang="en-US" sz="2400" b="0" i="1" smtClean="0">
                        <a:latin typeface="Cambria Math" panose="02040503050406030204" pitchFamily="18" charset="0"/>
                      </a:rPr>
                      <m:t>𝑄</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2</m:t>
                            </m:r>
                          </m:sup>
                        </m:sSup>
                      </m:sub>
                    </m:sSub>
                  </m:oMath>
                </a14:m>
                <a:r>
                  <a:rPr lang="en-US" sz="2400" b="0" dirty="0">
                    <a:latin typeface="PT Serif" panose="020A0603040505020204" pitchFamily="18" charset="77"/>
                  </a:rPr>
                  <a:t> for</a:t>
                </a:r>
              </a:p>
              <a:p>
                <a:pPr>
                  <a:lnSpc>
                    <a:spcPct val="150000"/>
                  </a:lnSpc>
                </a:pPr>
                <a:r>
                  <a:rPr lang="en-US" sz="2400" dirty="0">
                    <a:latin typeface="PT Serif" panose="020A0603040505020204" pitchFamily="18" charset="77"/>
                  </a:rPr>
                  <a:t>						  	   </a:t>
                </a:r>
                <a:r>
                  <a:rPr lang="en-US" sz="2400" b="0"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  </m:t>
                    </m:r>
                    <m:r>
                      <a:rPr lang="en-US" sz="2400" b="0" i="1" smtClean="0">
                        <a:latin typeface="Cambria Math" panose="02040503050406030204" pitchFamily="18" charset="0"/>
                      </a:rPr>
                      <m:t>𝑣</m:t>
                    </m:r>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𝑣</m:t>
                        </m:r>
                      </m:e>
                      <m:sup>
                        <m:r>
                          <a:rPr lang="en-US" sz="2400" b="0" i="1" smtClean="0">
                            <a:latin typeface="Cambria Math" panose="02040503050406030204" pitchFamily="18" charset="0"/>
                          </a:rPr>
                          <m:t>𝑔</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up>
                    </m:sSup>
                  </m:oMath>
                </a14:m>
                <a:r>
                  <a:rPr lang="en-US" sz="2400" b="0" dirty="0">
                    <a:latin typeface="PT Serif" panose="020A0603040505020204" pitchFamily="18" charset="77"/>
                  </a:rPr>
                  <a:t> )</a:t>
                </a:r>
              </a:p>
              <a:p>
                <a:pPr>
                  <a:lnSpc>
                    <a:spcPct val="150000"/>
                  </a:lnSpc>
                </a:pPr>
                <a:r>
                  <a:rPr lang="en-US" sz="2800" b="1" dirty="0" err="1">
                    <a:latin typeface="PT Serif" panose="020A0603040505020204" pitchFamily="18" charset="77"/>
                  </a:rPr>
                  <a:t>EvalVerify</a:t>
                </a:r>
                <a:r>
                  <a:rPr lang="en-US" sz="2800" dirty="0">
                    <a:latin typeface="PT Serif" panose="020A0603040505020204" pitchFamily="18" charset="77"/>
                  </a:rPr>
                  <a:t>(</a:t>
                </a:r>
                <a14:m>
                  <m:oMath xmlns:m="http://schemas.openxmlformats.org/officeDocument/2006/math">
                    <m:r>
                      <a:rPr lang="en-US" sz="2800" b="0" i="1" smtClean="0">
                        <a:latin typeface="Cambria Math" panose="02040503050406030204" pitchFamily="18" charset="0"/>
                      </a:rPr>
                      <m:t>𝑣𝑘</m:t>
                    </m:r>
                    <m:r>
                      <a:rPr lang="en-US" sz="2800" b="0" i="1" smtClean="0">
                        <a:latin typeface="Cambria Math" panose="02040503050406030204" pitchFamily="18" charset="0"/>
                      </a:rPr>
                      <m:t> , </m:t>
                    </m:r>
                    <m:r>
                      <a:rPr lang="en-US" sz="2800" b="0" i="1" smtClean="0">
                        <a:latin typeface="Cambria Math" panose="02040503050406030204" pitchFamily="18" charset="0"/>
                      </a:rPr>
                      <m:t>𝑧</m:t>
                    </m:r>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𝜋</m:t>
                        </m:r>
                      </m:e>
                      <m:sub>
                        <m:r>
                          <a:rPr lang="en-US" sz="2800" b="0" i="1" smtClean="0">
                            <a:latin typeface="Cambria Math" panose="02040503050406030204" pitchFamily="18" charset="0"/>
                          </a:rPr>
                          <m:t>𝑖</m:t>
                        </m:r>
                      </m:sub>
                    </m:sSub>
                  </m:oMath>
                </a14:m>
                <a:r>
                  <a:rPr lang="en-US" sz="2800" dirty="0">
                    <a:latin typeface="PT Serif" panose="020A0603040505020204" pitchFamily="18" charset="77"/>
                  </a:rPr>
                  <a:t>): 	</a:t>
                </a:r>
                <a:r>
                  <a:rPr lang="en-US" sz="2400" dirty="0">
                    <a:latin typeface="PT Serif" panose="020A0603040505020204" pitchFamily="18" charset="77"/>
                  </a:rPr>
                  <a:t>Verify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𝑖</m:t>
                        </m:r>
                      </m:sub>
                    </m:sSub>
                  </m:oMath>
                </a14:m>
                <a:endParaRPr lang="en-US" sz="2800" dirty="0">
                  <a:latin typeface="PT Serif" panose="020A0603040505020204" pitchFamily="18" charset="77"/>
                </a:endParaRPr>
              </a:p>
            </p:txBody>
          </p:sp>
        </mc:Choice>
        <mc:Fallback>
          <p:sp>
            <p:nvSpPr>
              <p:cNvPr id="18" name="TextBox 17">
                <a:extLst>
                  <a:ext uri="{FF2B5EF4-FFF2-40B4-BE49-F238E27FC236}">
                    <a16:creationId xmlns:a16="http://schemas.microsoft.com/office/drawing/2014/main" id="{C44A758D-CD4E-A7CA-84B5-FB536DDEC4E7}"/>
                  </a:ext>
                </a:extLst>
              </p:cNvPr>
              <p:cNvSpPr txBox="1">
                <a:spLocks noRot="1" noChangeAspect="1" noMove="1" noResize="1" noEditPoints="1" noAdjustHandles="1" noChangeArrowheads="1" noChangeShapeType="1" noTextEdit="1"/>
              </p:cNvSpPr>
              <p:nvPr/>
            </p:nvSpPr>
            <p:spPr>
              <a:xfrm>
                <a:off x="188106" y="4438614"/>
                <a:ext cx="11895882" cy="2450030"/>
              </a:xfrm>
              <a:prstGeom prst="rect">
                <a:avLst/>
              </a:prstGeom>
              <a:blipFill>
                <a:blip r:embed="rId13"/>
                <a:stretch>
                  <a:fillRect l="-1066" r="-746" b="-6186"/>
                </a:stretch>
              </a:blipFill>
            </p:spPr>
            <p:txBody>
              <a:bodyPr/>
              <a:lstStyle/>
              <a:p>
                <a:r>
                  <a:rPr lang="en-US">
                    <a:noFill/>
                  </a:rPr>
                  <a:t> </a:t>
                </a:r>
              </a:p>
            </p:txBody>
          </p:sp>
        </mc:Fallback>
      </mc:AlternateContent>
    </p:spTree>
    <p:extLst>
      <p:ext uri="{BB962C8B-B14F-4D97-AF65-F5344CB8AC3E}">
        <p14:creationId xmlns:p14="http://schemas.microsoft.com/office/powerpoint/2010/main" val="279179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BE53A4-8C02-9A11-3C13-2C3640CD36AB}"/>
                  </a:ext>
                </a:extLst>
              </p:cNvPr>
              <p:cNvSpPr>
                <a:spLocks noGrp="1"/>
              </p:cNvSpPr>
              <p:nvPr>
                <p:ph idx="1"/>
              </p:nvPr>
            </p:nvSpPr>
            <p:spPr/>
            <p:txBody>
              <a:bodyPr>
                <a:normAutofit/>
              </a:bodyPr>
              <a:lstStyle/>
              <a:p>
                <a:pPr>
                  <a:lnSpc>
                    <a:spcPct val="120000"/>
                  </a:lnSpc>
                </a:pPr>
                <a:r>
                  <a:rPr lang="en-US" b="1" dirty="0">
                    <a:latin typeface="PT Serif" panose="020A0603040505020204" pitchFamily="18" charset="77"/>
                  </a:rPr>
                  <a:t>Combine</a:t>
                </a:r>
                <a:r>
                  <a:rPr lang="en-US" dirty="0">
                    <a:latin typeface="PT Serif" panose="020A0603040505020204" pitchFamily="18" charset="77"/>
                  </a:rPr>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 ,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oMath>
                </a14:m>
                <a:r>
                  <a:rPr lang="en-US" dirty="0">
                    <a:latin typeface="PT Serif" panose="020A0603040505020204" pitchFamily="18" charset="77"/>
                  </a:rPr>
                  <a:t>):</a:t>
                </a:r>
                <a:r>
                  <a:rPr lang="en-US" sz="2400" dirty="0">
                    <a:latin typeface="PT Serif" panose="020A0603040505020204" pitchFamily="18" charset="77"/>
                  </a:rPr>
                  <a:t> </a:t>
                </a:r>
              </a:p>
              <a:p>
                <a:pPr marL="342900" indent="-342900">
                  <a:lnSpc>
                    <a:spcPct val="120000"/>
                  </a:lnSpc>
                  <a:buFont typeface="Arial" panose="020B0604020202020204" pitchFamily="34" charset="0"/>
                  <a:buChar char="•"/>
                </a:pPr>
                <a:r>
                  <a:rPr lang="en-US" sz="2400" dirty="0">
                    <a:latin typeface="PT Serif" panose="020A0603040505020204" pitchFamily="18" charset="77"/>
                  </a:rPr>
                  <a:t>Compute  </a:t>
                </a:r>
                <a14:m>
                  <m:oMath xmlns:m="http://schemas.openxmlformats.org/officeDocument/2006/math">
                    <m:r>
                      <a:rPr lang="en-US" sz="2400" b="0" i="1" smtClean="0">
                        <a:latin typeface="Cambria Math" panose="02040503050406030204" pitchFamily="18" charset="0"/>
                      </a:rPr>
                      <m:t>𝜈</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&lt;</m:t>
                        </m:r>
                        <m:r>
                          <a:rPr lang="en-US" sz="2400" b="0" i="1" smtClean="0">
                            <a:latin typeface="Cambria Math" panose="02040503050406030204" pitchFamily="18" charset="0"/>
                          </a:rPr>
                          <m:t>𝑗</m:t>
                        </m:r>
                      </m:sub>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e>
                    </m:nary>
                  </m:oMath>
                </a14:m>
                <a:endParaRPr lang="en-US" sz="2400" b="0" i="1" dirty="0">
                  <a:latin typeface="PT Serif" panose="020A0603040505020204" pitchFamily="18" charset="77"/>
                </a:endParaRPr>
              </a:p>
              <a:p>
                <a:pPr marL="342900" indent="-342900">
                  <a:lnSpc>
                    <a:spcPct val="120000"/>
                  </a:lnSpc>
                  <a:buFont typeface="Arial" panose="020B0604020202020204" pitchFamily="34" charset="0"/>
                  <a:buChar char="•"/>
                </a:pPr>
                <a:r>
                  <a:rPr lang="en-US" sz="2400" b="0" dirty="0">
                    <a:latin typeface="PT Serif" panose="020A0603040505020204" pitchFamily="18" charset="77"/>
                  </a:rPr>
                  <a:t>Compute </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𝑑</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sub>
                      <m:sup/>
                      <m:e>
                        <m:sSubSup>
                          <m:sSubSupPr>
                            <m:ctrlPr>
                              <a:rPr lang="en-US" sz="2400" b="0" i="1" dirty="0" smtClean="0">
                                <a:latin typeface="Cambria Math" panose="02040503050406030204" pitchFamily="18" charset="0"/>
                              </a:rPr>
                            </m:ctrlPr>
                          </m:sSub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𝑖</m:t>
                            </m:r>
                          </m:sub>
                          <m:sup>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𝜈𝜆</m:t>
                                </m:r>
                              </m:e>
                              <m:sub>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Sub>
                              </m:sub>
                            </m:sSub>
                          </m:sup>
                        </m:sSubSup>
                      </m:e>
                    </m:nary>
                  </m:oMath>
                </a14:m>
                <a:endParaRPr lang="en-US" sz="2400" dirty="0">
                  <a:latin typeface="PT Serif" panose="020A0603040505020204" pitchFamily="18" charset="77"/>
                </a:endParaRPr>
              </a:p>
              <a:p>
                <a:pPr marL="342900" indent="-342900">
                  <a:lnSpc>
                    <a:spcPct val="120000"/>
                  </a:lnSpc>
                </a:pPr>
                <a:r>
                  <a:rPr lang="en-US" sz="2400" dirty="0">
                    <a:latin typeface="PT Serif" panose="020A0603040505020204" pitchFamily="18" charset="77"/>
                  </a:rPr>
                  <a:t>Set </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𝜋</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𝜋</m:t>
                        </m:r>
                      </m:e>
                      <m:sub>
                        <m:r>
                          <a:rPr lang="en-US" sz="2400" i="1">
                            <a:latin typeface="Cambria Math" panose="02040503050406030204" pitchFamily="18" charset="0"/>
                          </a:rPr>
                          <m:t>1</m:t>
                        </m:r>
                      </m:sub>
                    </m:sSub>
                    <m:r>
                      <a:rPr lang="en-US" sz="2400" i="1">
                        <a:latin typeface="Cambria Math" panose="02040503050406030204" pitchFamily="18" charset="0"/>
                      </a:rPr>
                      <m:t> , …, </m:t>
                    </m:r>
                    <m:sSub>
                      <m:sSubPr>
                        <m:ctrlPr>
                          <a:rPr lang="en-US" sz="2400" i="1">
                            <a:latin typeface="Cambria Math" panose="02040503050406030204" pitchFamily="18" charset="0"/>
                          </a:rPr>
                        </m:ctrlPr>
                      </m:sSubPr>
                      <m:e>
                        <m:r>
                          <a:rPr lang="en-US" sz="2400" i="1">
                            <a:latin typeface="Cambria Math" panose="02040503050406030204" pitchFamily="18" charset="0"/>
                          </a:rPr>
                          <m:t>𝜋</m:t>
                        </m:r>
                      </m:e>
                      <m:sub>
                        <m:r>
                          <a:rPr lang="en-US" sz="2400" i="1">
                            <a:latin typeface="Cambria Math" panose="02040503050406030204" pitchFamily="18" charset="0"/>
                          </a:rPr>
                          <m:t>𝑡</m:t>
                        </m:r>
                      </m:sub>
                    </m:sSub>
                    <m:r>
                      <a:rPr lang="en-US" sz="2400" b="0" i="1" dirty="0" smtClean="0">
                        <a:latin typeface="Cambria Math" panose="02040503050406030204" pitchFamily="18" charset="0"/>
                      </a:rPr>
                      <m:t> </m:t>
                    </m:r>
                    <m:r>
                      <a:rPr lang="en-US" sz="2400" b="0" i="1" smtClean="0">
                        <a:latin typeface="Cambria Math" panose="02040503050406030204" pitchFamily="18" charset="0"/>
                      </a:rPr>
                      <m:t>)</m:t>
                    </m:r>
                  </m:oMath>
                </a14:m>
                <a:endParaRPr lang="en-US" sz="2400" dirty="0">
                  <a:latin typeface="PT Serif" panose="020A0603040505020204" pitchFamily="18" charset="77"/>
                </a:endParaRPr>
              </a:p>
              <a:p>
                <a:pPr marL="342900" indent="-342900">
                  <a:lnSpc>
                    <a:spcPct val="120000"/>
                  </a:lnSpc>
                  <a:buFont typeface="Arial" panose="020B0604020202020204" pitchFamily="34" charset="0"/>
                  <a:buChar char="•"/>
                </a:pPr>
                <a:r>
                  <a:rPr lang="en-US" sz="2400" dirty="0">
                    <a:latin typeface="PT Serif" panose="020A0603040505020204" pitchFamily="18" charset="77"/>
                  </a:rPr>
                  <a:t>Return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𝐷𝐿𝑜𝑔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𝑑</m:t>
                            </m:r>
                          </m:e>
                        </m:d>
                      </m:num>
                      <m:den>
                        <m:r>
                          <a:rPr lang="en-US" sz="2400" b="0" i="1" smtClean="0">
                            <a:latin typeface="Cambria Math" panose="02040503050406030204" pitchFamily="18" charset="0"/>
                          </a:rPr>
                          <m:t>𝜈</m:t>
                        </m:r>
                      </m:den>
                    </m:f>
                    <m:r>
                      <a:rPr lang="en-US" sz="2400" b="0" i="1" smtClean="0">
                        <a:latin typeface="Cambria Math" panose="02040503050406030204" pitchFamily="18" charset="0"/>
                      </a:rPr>
                      <m:t> ,  </m:t>
                    </m:r>
                    <m:r>
                      <a:rPr lang="en-US" sz="2400" b="0" i="1" smtClean="0">
                        <a:latin typeface="Cambria Math" panose="02040503050406030204" pitchFamily="18" charset="0"/>
                      </a:rPr>
                      <m:t>𝜋</m:t>
                    </m:r>
                  </m:oMath>
                </a14:m>
                <a:endParaRPr lang="en-US" sz="2400" dirty="0">
                  <a:latin typeface="PT Serif" panose="020A0603040505020204" pitchFamily="18" charset="77"/>
                </a:endParaRPr>
              </a:p>
            </p:txBody>
          </p:sp>
        </mc:Choice>
        <mc:Fallback>
          <p:sp>
            <p:nvSpPr>
              <p:cNvPr id="3" name="Content Placeholder 2">
                <a:extLst>
                  <a:ext uri="{FF2B5EF4-FFF2-40B4-BE49-F238E27FC236}">
                    <a16:creationId xmlns:a16="http://schemas.microsoft.com/office/drawing/2014/main" id="{B7BE53A4-8C02-9A11-3C13-2C3640CD36AB}"/>
                  </a:ext>
                </a:extLst>
              </p:cNvPr>
              <p:cNvSpPr>
                <a:spLocks noGrp="1" noRot="1" noChangeAspect="1" noMove="1" noResize="1" noEditPoints="1" noAdjustHandles="1" noChangeArrowheads="1" noChangeShapeType="1" noTextEdit="1"/>
              </p:cNvSpPr>
              <p:nvPr>
                <p:ph idx="1"/>
              </p:nvPr>
            </p:nvSpPr>
            <p:spPr>
              <a:blipFill>
                <a:blip r:embed="rId3"/>
                <a:stretch>
                  <a:fillRect l="-965" t="-58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EA9187B0-EB24-CD95-5D76-F571AD016197}"/>
              </a:ext>
            </a:extLst>
          </p:cNvPr>
          <p:cNvSpPr>
            <a:spLocks noGrp="1"/>
          </p:cNvSpPr>
          <p:nvPr>
            <p:ph type="title"/>
          </p:nvPr>
        </p:nvSpPr>
        <p:spPr>
          <a:xfrm>
            <a:off x="261258" y="201839"/>
            <a:ext cx="11123666" cy="1325563"/>
          </a:xfrm>
        </p:spPr>
        <p:txBody>
          <a:bodyPr/>
          <a:lstStyle/>
          <a:p>
            <a:r>
              <a:rPr lang="en-US" dirty="0" err="1">
                <a:latin typeface="PT Serif" panose="020A0603040505020204" pitchFamily="18" charset="77"/>
              </a:rPr>
              <a:t>Paillier</a:t>
            </a:r>
            <a:r>
              <a:rPr lang="en-US" dirty="0">
                <a:latin typeface="PT Serif" panose="020A0603040505020204" pitchFamily="18" charset="77"/>
              </a:rPr>
              <a:t>-based VRF + Traceable Shamir</a:t>
            </a:r>
          </a:p>
        </p:txBody>
      </p:sp>
    </p:spTree>
    <p:extLst>
      <p:ext uri="{BB962C8B-B14F-4D97-AF65-F5344CB8AC3E}">
        <p14:creationId xmlns:p14="http://schemas.microsoft.com/office/powerpoint/2010/main" val="2309933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37648-31FF-4A70-25FF-767953793A43}"/>
              </a:ext>
            </a:extLst>
          </p:cNvPr>
          <p:cNvSpPr>
            <a:spLocks noGrp="1"/>
          </p:cNvSpPr>
          <p:nvPr>
            <p:ph type="title"/>
          </p:nvPr>
        </p:nvSpPr>
        <p:spPr>
          <a:xfrm>
            <a:off x="261257" y="201839"/>
            <a:ext cx="11600185" cy="1325563"/>
          </a:xfrm>
        </p:spPr>
        <p:txBody>
          <a:bodyPr/>
          <a:lstStyle/>
          <a:p>
            <a:r>
              <a:rPr lang="en-US" dirty="0">
                <a:latin typeface="PT Serif" panose="020A0603040505020204" pitchFamily="18" charset="77"/>
              </a:rPr>
              <a:t>One-time </a:t>
            </a:r>
            <a:r>
              <a:rPr lang="en-US" dirty="0" err="1">
                <a:latin typeface="PT Serif" panose="020A0603040505020204" pitchFamily="18" charset="77"/>
              </a:rPr>
              <a:t>Paillier</a:t>
            </a:r>
            <a:r>
              <a:rPr lang="en-US" dirty="0">
                <a:latin typeface="PT Serif" panose="020A0603040505020204" pitchFamily="18" charset="77"/>
              </a:rPr>
              <a:t>-based Traceable VRF</a:t>
            </a:r>
            <a:endParaRPr lang="en-US" dirty="0"/>
          </a:p>
        </p:txBody>
      </p:sp>
      <p:sp>
        <p:nvSpPr>
          <p:cNvPr id="3" name="Content Placeholder 2">
            <a:extLst>
              <a:ext uri="{FF2B5EF4-FFF2-40B4-BE49-F238E27FC236}">
                <a16:creationId xmlns:a16="http://schemas.microsoft.com/office/drawing/2014/main" id="{F0A6C552-6E17-6F7D-A5B5-180CC9630EE3}"/>
              </a:ext>
            </a:extLst>
          </p:cNvPr>
          <p:cNvSpPr>
            <a:spLocks noGrp="1"/>
          </p:cNvSpPr>
          <p:nvPr>
            <p:ph idx="1"/>
          </p:nvPr>
        </p:nvSpPr>
        <p:spPr>
          <a:xfrm>
            <a:off x="261258" y="1662339"/>
            <a:ext cx="6023632" cy="3952850"/>
          </a:xfrm>
        </p:spPr>
        <p:txBody>
          <a:bodyPr/>
          <a:lstStyle/>
          <a:p>
            <a:pPr>
              <a:lnSpc>
                <a:spcPct val="170000"/>
              </a:lnSpc>
            </a:pPr>
            <a:r>
              <a:rPr lang="en-US" dirty="0">
                <a:latin typeface="PT Serif" panose="020A0603040505020204" pitchFamily="18" charset="77"/>
              </a:rPr>
              <a:t>Correctness</a:t>
            </a:r>
          </a:p>
          <a:p>
            <a:pPr>
              <a:lnSpc>
                <a:spcPct val="170000"/>
              </a:lnSpc>
            </a:pPr>
            <a:r>
              <a:rPr lang="en-US" dirty="0">
                <a:latin typeface="PT Serif" panose="020A0603040505020204" pitchFamily="18" charset="77"/>
              </a:rPr>
              <a:t>Uniqueness</a:t>
            </a:r>
          </a:p>
          <a:p>
            <a:pPr>
              <a:lnSpc>
                <a:spcPct val="170000"/>
              </a:lnSpc>
            </a:pPr>
            <a:r>
              <a:rPr lang="en-US" dirty="0" err="1">
                <a:latin typeface="PT Serif" panose="020A0603040505020204" pitchFamily="18" charset="77"/>
              </a:rPr>
              <a:t>Pseudorandomness</a:t>
            </a:r>
            <a:endParaRPr lang="en-US" dirty="0">
              <a:latin typeface="PT Serif" panose="020A0603040505020204" pitchFamily="18" charset="77"/>
            </a:endParaRPr>
          </a:p>
          <a:p>
            <a:pPr>
              <a:lnSpc>
                <a:spcPct val="170000"/>
              </a:lnSpc>
            </a:pPr>
            <a:r>
              <a:rPr lang="en-US" dirty="0">
                <a:latin typeface="PT Serif" panose="020A0603040505020204" pitchFamily="18" charset="77"/>
              </a:rPr>
              <a:t>Traceability</a:t>
            </a:r>
          </a:p>
        </p:txBody>
      </p:sp>
      <p:pic>
        <p:nvPicPr>
          <p:cNvPr id="6" name="Picture 5" descr="A green thumb up symbol&#10;&#10;Description automatically generated">
            <a:extLst>
              <a:ext uri="{FF2B5EF4-FFF2-40B4-BE49-F238E27FC236}">
                <a16:creationId xmlns:a16="http://schemas.microsoft.com/office/drawing/2014/main" id="{0800B5A1-77AB-5089-FAEC-E1743A9D96B3}"/>
              </a:ext>
            </a:extLst>
          </p:cNvPr>
          <p:cNvPicPr>
            <a:picLocks noChangeAspect="1"/>
          </p:cNvPicPr>
          <p:nvPr/>
        </p:nvPicPr>
        <p:blipFill>
          <a:blip r:embed="rId3"/>
          <a:stretch>
            <a:fillRect/>
          </a:stretch>
        </p:blipFill>
        <p:spPr>
          <a:xfrm>
            <a:off x="5307929" y="1527402"/>
            <a:ext cx="976961" cy="910046"/>
          </a:xfrm>
          <a:prstGeom prst="rect">
            <a:avLst/>
          </a:prstGeom>
        </p:spPr>
      </p:pic>
      <p:pic>
        <p:nvPicPr>
          <p:cNvPr id="7" name="Picture 6" descr="A green thumb up symbol&#10;&#10;Description automatically generated">
            <a:extLst>
              <a:ext uri="{FF2B5EF4-FFF2-40B4-BE49-F238E27FC236}">
                <a16:creationId xmlns:a16="http://schemas.microsoft.com/office/drawing/2014/main" id="{F511731E-F72B-E606-A4C0-F3E2A21B0A2E}"/>
              </a:ext>
            </a:extLst>
          </p:cNvPr>
          <p:cNvPicPr>
            <a:picLocks noChangeAspect="1"/>
          </p:cNvPicPr>
          <p:nvPr/>
        </p:nvPicPr>
        <p:blipFill>
          <a:blip r:embed="rId3"/>
          <a:stretch>
            <a:fillRect/>
          </a:stretch>
        </p:blipFill>
        <p:spPr>
          <a:xfrm>
            <a:off x="5307928" y="2493196"/>
            <a:ext cx="976961" cy="910046"/>
          </a:xfrm>
          <a:prstGeom prst="rect">
            <a:avLst/>
          </a:prstGeom>
        </p:spPr>
      </p:pic>
      <p:pic>
        <p:nvPicPr>
          <p:cNvPr id="8" name="Picture 7" descr="A green thumb up symbol&#10;&#10;Description automatically generated">
            <a:extLst>
              <a:ext uri="{FF2B5EF4-FFF2-40B4-BE49-F238E27FC236}">
                <a16:creationId xmlns:a16="http://schemas.microsoft.com/office/drawing/2014/main" id="{BEDC9F13-AF17-39FB-C771-4C487F3262AE}"/>
              </a:ext>
            </a:extLst>
          </p:cNvPr>
          <p:cNvPicPr>
            <a:picLocks noChangeAspect="1"/>
          </p:cNvPicPr>
          <p:nvPr/>
        </p:nvPicPr>
        <p:blipFill>
          <a:blip r:embed="rId3"/>
          <a:stretch>
            <a:fillRect/>
          </a:stretch>
        </p:blipFill>
        <p:spPr>
          <a:xfrm>
            <a:off x="5307927" y="3429000"/>
            <a:ext cx="976961" cy="910046"/>
          </a:xfrm>
          <a:prstGeom prst="rect">
            <a:avLst/>
          </a:prstGeom>
        </p:spPr>
      </p:pic>
    </p:spTree>
    <p:extLst>
      <p:ext uri="{BB962C8B-B14F-4D97-AF65-F5344CB8AC3E}">
        <p14:creationId xmlns:p14="http://schemas.microsoft.com/office/powerpoint/2010/main" val="2170308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873C659-A556-E9F1-C16A-AE8CC3886599}"/>
              </a:ext>
            </a:extLst>
          </p:cNvPr>
          <p:cNvSpPr>
            <a:spLocks noGrp="1"/>
          </p:cNvSpPr>
          <p:nvPr>
            <p:ph type="title"/>
          </p:nvPr>
        </p:nvSpPr>
        <p:spPr>
          <a:xfrm>
            <a:off x="261257" y="201839"/>
            <a:ext cx="11589847" cy="1325563"/>
          </a:xfrm>
        </p:spPr>
        <p:txBody>
          <a:bodyPr/>
          <a:lstStyle/>
          <a:p>
            <a:r>
              <a:rPr lang="en-US" dirty="0" err="1">
                <a:latin typeface="PT Serif" panose="020A0603040505020204" pitchFamily="18" charset="77"/>
              </a:rPr>
              <a:t>Paillier</a:t>
            </a:r>
            <a:r>
              <a:rPr lang="en-US" dirty="0">
                <a:latin typeface="PT Serif" panose="020A0603040505020204" pitchFamily="18" charset="77"/>
              </a:rPr>
              <a:t>-based VRF + Traceable Shamir: Trace</a:t>
            </a:r>
          </a:p>
        </p:txBody>
      </p:sp>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59557793-8530-E6BF-4BB2-2CE2A744C604}"/>
                  </a:ext>
                </a:extLst>
              </p:cNvPr>
              <p:cNvSpPr txBox="1"/>
              <p:nvPr/>
            </p:nvSpPr>
            <p:spPr>
              <a:xfrm>
                <a:off x="278415" y="2724025"/>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𝑒𝑘</m:t>
                          </m:r>
                        </m:e>
                        <m:sub>
                          <m:r>
                            <a:rPr lang="en-US" sz="1900" b="0" i="1" smtClean="0">
                              <a:latin typeface="Cambria Math" panose="02040503050406030204" pitchFamily="18" charset="0"/>
                            </a:rPr>
                            <m:t>1</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1</m:t>
                          </m:r>
                        </m:sub>
                      </m:sSub>
                      <m:r>
                        <a:rPr lang="en-US" sz="1900" b="0" i="1" smtClean="0">
                          <a:latin typeface="Cambria Math" panose="02040503050406030204" pitchFamily="18" charset="0"/>
                        </a:rPr>
                        <m:t> , </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𝑤</m:t>
                          </m:r>
                        </m:e>
                        <m:sub>
                          <m:r>
                            <a:rPr lang="en-US" sz="1900" b="0" i="1" smtClean="0">
                              <a:latin typeface="Cambria Math" panose="02040503050406030204" pitchFamily="18" charset="0"/>
                            </a:rPr>
                            <m:t>1</m:t>
                          </m:r>
                        </m:sub>
                      </m:sSub>
                      <m:r>
                        <a:rPr lang="en-US" sz="1900" b="0" i="1" smtClean="0">
                          <a:latin typeface="Cambria Math" panose="02040503050406030204" pitchFamily="18" charset="0"/>
                        </a:rPr>
                        <m:t> )</m:t>
                      </m:r>
                    </m:oMath>
                  </m:oMathPara>
                </a14:m>
                <a:endParaRPr lang="en-US" sz="1900" dirty="0"/>
              </a:p>
            </p:txBody>
          </p:sp>
        </mc:Choice>
        <mc:Fallback xmlns="">
          <p:sp>
            <p:nvSpPr>
              <p:cNvPr id="9" name="Google Shape;75;p15">
                <a:extLst>
                  <a:ext uri="{FF2B5EF4-FFF2-40B4-BE49-F238E27FC236}">
                    <a16:creationId xmlns:a16="http://schemas.microsoft.com/office/drawing/2014/main" id="{59557793-8530-E6BF-4BB2-2CE2A744C604}"/>
                  </a:ext>
                </a:extLst>
              </p:cNvPr>
              <p:cNvSpPr txBox="1">
                <a:spLocks noRot="1" noChangeAspect="1" noMove="1" noResize="1" noEditPoints="1" noAdjustHandles="1" noChangeArrowheads="1" noChangeShapeType="1" noTextEdit="1"/>
              </p:cNvSpPr>
              <p:nvPr/>
            </p:nvSpPr>
            <p:spPr>
              <a:xfrm>
                <a:off x="278415" y="2724025"/>
                <a:ext cx="2184909" cy="477023"/>
              </a:xfrm>
              <a:prstGeom prst="rect">
                <a:avLst/>
              </a:prstGeom>
              <a:blipFill>
                <a:blip r:embed="rId3"/>
                <a:stretch>
                  <a:fillRect b="-25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ED8E22A7-D175-C8A8-EBA5-AF8C64F32D06}"/>
                  </a:ext>
                </a:extLst>
              </p:cNvPr>
              <p:cNvSpPr txBox="1"/>
              <p:nvPr/>
            </p:nvSpPr>
            <p:spPr>
              <a:xfrm>
                <a:off x="2312519" y="2714022"/>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𝑒𝑘</m:t>
                          </m:r>
                        </m:e>
                        <m:sub>
                          <m:r>
                            <a:rPr lang="en-US" sz="1900" b="0" i="1" smtClean="0">
                              <a:latin typeface="Cambria Math" panose="02040503050406030204" pitchFamily="18" charset="0"/>
                            </a:rPr>
                            <m:t>2</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2</m:t>
                          </m:r>
                        </m:sub>
                      </m:sSub>
                      <m:r>
                        <a:rPr lang="en-US" sz="1900" b="0" i="1" smtClean="0">
                          <a:latin typeface="Cambria Math" panose="02040503050406030204" pitchFamily="18" charset="0"/>
                        </a:rPr>
                        <m:t> , </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𝑤</m:t>
                          </m:r>
                        </m:e>
                        <m:sub>
                          <m:r>
                            <a:rPr lang="en-US" sz="1900" b="0" i="1" smtClean="0">
                              <a:latin typeface="Cambria Math" panose="02040503050406030204" pitchFamily="18" charset="0"/>
                            </a:rPr>
                            <m:t>2</m:t>
                          </m:r>
                        </m:sub>
                      </m:sSub>
                      <m:r>
                        <a:rPr lang="en-US" sz="1900" b="0" i="1" smtClean="0">
                          <a:latin typeface="Cambria Math" panose="02040503050406030204" pitchFamily="18" charset="0"/>
                        </a:rPr>
                        <m:t>)</m:t>
                      </m:r>
                    </m:oMath>
                  </m:oMathPara>
                </a14:m>
                <a:endParaRPr lang="en-US" sz="1900" dirty="0"/>
              </a:p>
            </p:txBody>
          </p:sp>
        </mc:Choice>
        <mc:Fallback xmlns="">
          <p:sp>
            <p:nvSpPr>
              <p:cNvPr id="10" name="Google Shape;75;p15">
                <a:extLst>
                  <a:ext uri="{FF2B5EF4-FFF2-40B4-BE49-F238E27FC236}">
                    <a16:creationId xmlns:a16="http://schemas.microsoft.com/office/drawing/2014/main" id="{ED8E22A7-D175-C8A8-EBA5-AF8C64F32D06}"/>
                  </a:ext>
                </a:extLst>
              </p:cNvPr>
              <p:cNvSpPr txBox="1">
                <a:spLocks noRot="1" noChangeAspect="1" noMove="1" noResize="1" noEditPoints="1" noAdjustHandles="1" noChangeArrowheads="1" noChangeShapeType="1" noTextEdit="1"/>
              </p:cNvSpPr>
              <p:nvPr/>
            </p:nvSpPr>
            <p:spPr>
              <a:xfrm>
                <a:off x="2312519" y="2714022"/>
                <a:ext cx="2184909" cy="477023"/>
              </a:xfrm>
              <a:prstGeom prst="rect">
                <a:avLst/>
              </a:prstGeom>
              <a:blipFill>
                <a:blip r:embed="rId4"/>
                <a:stretch>
                  <a:fillRect b="-2564"/>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1B2C752-8BB6-BA72-3D16-F955A731B4A2}"/>
              </a:ext>
            </a:extLst>
          </p:cNvPr>
          <p:cNvCxnSpPr>
            <a:cxnSpLocks/>
          </p:cNvCxnSpPr>
          <p:nvPr/>
        </p:nvCxnSpPr>
        <p:spPr>
          <a:xfrm>
            <a:off x="1840832" y="3222331"/>
            <a:ext cx="678260" cy="423479"/>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6EC36F38-C04D-4A69-4356-9EC5FE691CD5}"/>
                  </a:ext>
                </a:extLst>
              </p:cNvPr>
              <p:cNvSpPr/>
              <p:nvPr/>
            </p:nvSpPr>
            <p:spPr>
              <a:xfrm>
                <a:off x="2267340" y="368721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𝐸</m:t>
                      </m:r>
                    </m:oMath>
                  </m:oMathPara>
                </a14:m>
                <a:endParaRPr lang="en-US" sz="2600" dirty="0"/>
              </a:p>
            </p:txBody>
          </p:sp>
        </mc:Choice>
        <mc:Fallback xmlns="">
          <p:sp>
            <p:nvSpPr>
              <p:cNvPr id="12" name="Rounded Rectangle 11">
                <a:extLst>
                  <a:ext uri="{FF2B5EF4-FFF2-40B4-BE49-F238E27FC236}">
                    <a16:creationId xmlns:a16="http://schemas.microsoft.com/office/drawing/2014/main" id="{6EC36F38-C04D-4A69-4356-9EC5FE691CD5}"/>
                  </a:ext>
                </a:extLst>
              </p:cNvPr>
              <p:cNvSpPr>
                <a:spLocks noRot="1" noChangeAspect="1" noMove="1" noResize="1" noEditPoints="1" noAdjustHandles="1" noChangeArrowheads="1" noChangeShapeType="1" noTextEdit="1"/>
              </p:cNvSpPr>
              <p:nvPr/>
            </p:nvSpPr>
            <p:spPr>
              <a:xfrm>
                <a:off x="2267340" y="3687211"/>
                <a:ext cx="1341685" cy="1084407"/>
              </a:xfrm>
              <a:prstGeom prst="roundRect">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CF753754-E151-DE28-CF8A-12D6922265E1}"/>
              </a:ext>
            </a:extLst>
          </p:cNvPr>
          <p:cNvCxnSpPr>
            <a:cxnSpLocks/>
          </p:cNvCxnSpPr>
          <p:nvPr/>
        </p:nvCxnSpPr>
        <p:spPr>
          <a:xfrm flipH="1">
            <a:off x="3058802" y="3193547"/>
            <a:ext cx="228103" cy="452263"/>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 vector graphics&#10;&#10;Description automatically generated">
            <a:extLst>
              <a:ext uri="{FF2B5EF4-FFF2-40B4-BE49-F238E27FC236}">
                <a16:creationId xmlns:a16="http://schemas.microsoft.com/office/drawing/2014/main" id="{BC433EEF-9AB7-5481-CA61-47FC41913E54}"/>
              </a:ext>
            </a:extLst>
          </p:cNvPr>
          <p:cNvPicPr>
            <a:picLocks noChangeAspect="1"/>
          </p:cNvPicPr>
          <p:nvPr/>
        </p:nvPicPr>
        <p:blipFill>
          <a:blip r:embed="rId6"/>
          <a:stretch>
            <a:fillRect/>
          </a:stretch>
        </p:blipFill>
        <p:spPr>
          <a:xfrm>
            <a:off x="6493365" y="1699502"/>
            <a:ext cx="834050" cy="1176937"/>
          </a:xfrm>
          <a:prstGeom prst="rect">
            <a:avLst/>
          </a:prstGeom>
        </p:spPr>
      </p:pic>
      <p:pic>
        <p:nvPicPr>
          <p:cNvPr id="15" name="Google Shape;74;p15">
            <a:extLst>
              <a:ext uri="{FF2B5EF4-FFF2-40B4-BE49-F238E27FC236}">
                <a16:creationId xmlns:a16="http://schemas.microsoft.com/office/drawing/2014/main" id="{199BE84C-3D9F-5337-7869-A71ADBAD0EB4}"/>
              </a:ext>
            </a:extLst>
          </p:cNvPr>
          <p:cNvPicPr preferRelativeResize="0"/>
          <p:nvPr/>
        </p:nvPicPr>
        <p:blipFill>
          <a:blip r:embed="rId7">
            <a:alphaModFix/>
          </a:blip>
          <a:stretch>
            <a:fillRect/>
          </a:stretch>
        </p:blipFill>
        <p:spPr>
          <a:xfrm>
            <a:off x="1268075" y="1683162"/>
            <a:ext cx="834050" cy="1152898"/>
          </a:xfrm>
          <a:prstGeom prst="rect">
            <a:avLst/>
          </a:prstGeom>
          <a:noFill/>
          <a:ln>
            <a:noFill/>
          </a:ln>
        </p:spPr>
      </p:pic>
      <p:pic>
        <p:nvPicPr>
          <p:cNvPr id="16" name="Google Shape;77;p15">
            <a:extLst>
              <a:ext uri="{FF2B5EF4-FFF2-40B4-BE49-F238E27FC236}">
                <a16:creationId xmlns:a16="http://schemas.microsoft.com/office/drawing/2014/main" id="{1DF96CE6-D39A-6A2F-4431-AE828C1A548A}"/>
              </a:ext>
            </a:extLst>
          </p:cNvPr>
          <p:cNvPicPr preferRelativeResize="0"/>
          <p:nvPr/>
        </p:nvPicPr>
        <p:blipFill>
          <a:blip r:embed="rId8">
            <a:alphaModFix/>
          </a:blip>
          <a:stretch>
            <a:fillRect/>
          </a:stretch>
        </p:blipFill>
        <p:spPr>
          <a:xfrm>
            <a:off x="2897843" y="1740343"/>
            <a:ext cx="834050" cy="1095717"/>
          </a:xfrm>
          <a:prstGeom prst="rect">
            <a:avLst/>
          </a:prstGeom>
          <a:noFill/>
          <a:ln>
            <a:noFill/>
          </a:ln>
        </p:spPr>
      </p:pic>
      <p:pic>
        <p:nvPicPr>
          <p:cNvPr id="17" name="Picture 16">
            <a:extLst>
              <a:ext uri="{FF2B5EF4-FFF2-40B4-BE49-F238E27FC236}">
                <a16:creationId xmlns:a16="http://schemas.microsoft.com/office/drawing/2014/main" id="{49F76506-C1CB-8279-0503-4ED0E3C4FCF2}"/>
              </a:ext>
            </a:extLst>
          </p:cNvPr>
          <p:cNvPicPr>
            <a:picLocks noChangeAspect="1"/>
          </p:cNvPicPr>
          <p:nvPr/>
        </p:nvPicPr>
        <p:blipFill>
          <a:blip r:embed="rId9"/>
          <a:stretch>
            <a:fillRect/>
          </a:stretch>
        </p:blipFill>
        <p:spPr>
          <a:xfrm>
            <a:off x="4747779" y="1683162"/>
            <a:ext cx="833383" cy="1140419"/>
          </a:xfrm>
          <a:prstGeom prst="rect">
            <a:avLst/>
          </a:prstGeom>
        </p:spPr>
      </p:pic>
      <mc:AlternateContent xmlns:mc="http://schemas.openxmlformats.org/markup-compatibility/2006" xmlns:a14="http://schemas.microsoft.com/office/drawing/2010/main">
        <mc:Choice Requires="a14">
          <p:sp>
            <p:nvSpPr>
              <p:cNvPr id="18" name="Google Shape;75;p15">
                <a:extLst>
                  <a:ext uri="{FF2B5EF4-FFF2-40B4-BE49-F238E27FC236}">
                    <a16:creationId xmlns:a16="http://schemas.microsoft.com/office/drawing/2014/main" id="{ED1B71D5-0DD4-63D3-B56B-C62637028F34}"/>
                  </a:ext>
                </a:extLst>
              </p:cNvPr>
              <p:cNvSpPr txBox="1"/>
              <p:nvPr/>
            </p:nvSpPr>
            <p:spPr>
              <a:xfrm>
                <a:off x="4327371" y="2721532"/>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𝑒𝑘</m:t>
                          </m:r>
                        </m:e>
                        <m:sub>
                          <m:r>
                            <a:rPr lang="en-US" sz="1900" b="0" i="1" smtClean="0">
                              <a:latin typeface="Cambria Math" panose="02040503050406030204" pitchFamily="18" charset="0"/>
                            </a:rPr>
                            <m:t>3</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3</m:t>
                          </m:r>
                        </m:sub>
                      </m:sSub>
                      <m:r>
                        <a:rPr lang="en-US" sz="1900" b="0" i="1" smtClean="0">
                          <a:latin typeface="Cambria Math" panose="02040503050406030204" pitchFamily="18" charset="0"/>
                        </a:rPr>
                        <m:t> , </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𝑤</m:t>
                          </m:r>
                        </m:e>
                        <m:sub>
                          <m:r>
                            <a:rPr lang="en-US" sz="1900" b="0" i="1" smtClean="0">
                              <a:latin typeface="Cambria Math" panose="02040503050406030204" pitchFamily="18" charset="0"/>
                            </a:rPr>
                            <m:t>3</m:t>
                          </m:r>
                        </m:sub>
                      </m:sSub>
                      <m:r>
                        <a:rPr lang="en-US" sz="1900" b="0" i="1" smtClean="0">
                          <a:latin typeface="Cambria Math" panose="02040503050406030204" pitchFamily="18" charset="0"/>
                        </a:rPr>
                        <m:t> )</m:t>
                      </m:r>
                    </m:oMath>
                  </m:oMathPara>
                </a14:m>
                <a:endParaRPr lang="en-US" sz="1900" dirty="0"/>
              </a:p>
            </p:txBody>
          </p:sp>
        </mc:Choice>
        <mc:Fallback xmlns="">
          <p:sp>
            <p:nvSpPr>
              <p:cNvPr id="18" name="Google Shape;75;p15">
                <a:extLst>
                  <a:ext uri="{FF2B5EF4-FFF2-40B4-BE49-F238E27FC236}">
                    <a16:creationId xmlns:a16="http://schemas.microsoft.com/office/drawing/2014/main" id="{ED1B71D5-0DD4-63D3-B56B-C62637028F34}"/>
                  </a:ext>
                </a:extLst>
              </p:cNvPr>
              <p:cNvSpPr txBox="1">
                <a:spLocks noRot="1" noChangeAspect="1" noMove="1" noResize="1" noEditPoints="1" noAdjustHandles="1" noChangeArrowheads="1" noChangeShapeType="1" noTextEdit="1"/>
              </p:cNvSpPr>
              <p:nvPr/>
            </p:nvSpPr>
            <p:spPr>
              <a:xfrm>
                <a:off x="4327371" y="2721532"/>
                <a:ext cx="2184909" cy="477023"/>
              </a:xfrm>
              <a:prstGeom prst="rect">
                <a:avLst/>
              </a:prstGeom>
              <a:blipFill>
                <a:blip r:embed="rId10"/>
                <a:stretch>
                  <a:fillRect b="-25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75;p15">
                <a:extLst>
                  <a:ext uri="{FF2B5EF4-FFF2-40B4-BE49-F238E27FC236}">
                    <a16:creationId xmlns:a16="http://schemas.microsoft.com/office/drawing/2014/main" id="{E3E7EB33-8386-7942-BED2-EA1079FFA2CB}"/>
                  </a:ext>
                </a:extLst>
              </p:cNvPr>
              <p:cNvSpPr txBox="1"/>
              <p:nvPr/>
            </p:nvSpPr>
            <p:spPr>
              <a:xfrm>
                <a:off x="6401816" y="2717251"/>
                <a:ext cx="2184909" cy="477023"/>
              </a:xfrm>
              <a:prstGeom prst="rect">
                <a:avLst/>
              </a:prstGeom>
              <a:noFill/>
              <a:ln>
                <a:noFill/>
              </a:ln>
            </p:spPr>
            <p:txBody>
              <a:bodyPr spcFirstLastPara="1" wrap="square" lIns="91425" tIns="91425" rIns="91425" bIns="91425" anchor="t" anchorCtr="0">
                <a:spAutoFit/>
              </a:bodyPr>
              <a:lstStyle/>
              <a:p>
                <a:pPr/>
                <a14:m>
                  <m:oMathPara xmlns:m="http://schemas.openxmlformats.org/officeDocument/2006/math">
                    <m:oMathParaPr>
                      <m:jc m:val="centerGroup"/>
                    </m:oMathParaPr>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𝑒𝑘</m:t>
                          </m:r>
                        </m:e>
                        <m:sub>
                          <m:r>
                            <a:rPr lang="en-US" sz="1900" b="0" i="1" smtClean="0">
                              <a:latin typeface="Cambria Math" panose="02040503050406030204" pitchFamily="18" charset="0"/>
                            </a:rPr>
                            <m:t>4</m:t>
                          </m:r>
                        </m:sub>
                      </m:sSub>
                      <m:r>
                        <a:rPr lang="en-US" sz="1900" b="0" i="1" smtClean="0">
                          <a:latin typeface="Cambria Math" panose="02040503050406030204" pitchFamily="18" charset="0"/>
                        </a:rPr>
                        <m:t>=( </m:t>
                      </m:r>
                      <m:sSub>
                        <m:sSubPr>
                          <m:ctrlPr>
                            <a:rPr lang="en-US" sz="1900" b="0" i="1" smtClean="0">
                              <a:solidFill>
                                <a:schemeClr val="accent4">
                                  <a:lumMod val="75000"/>
                                </a:schemeClr>
                              </a:solidFill>
                              <a:latin typeface="Cambria Math" panose="02040503050406030204" pitchFamily="18" charset="0"/>
                            </a:rPr>
                          </m:ctrlPr>
                        </m:sSubPr>
                        <m:e>
                          <m:r>
                            <a:rPr lang="en-US" sz="1900" b="0" i="1" smtClean="0">
                              <a:solidFill>
                                <a:schemeClr val="accent4">
                                  <a:lumMod val="75000"/>
                                </a:schemeClr>
                              </a:solidFill>
                              <a:latin typeface="Cambria Math" panose="02040503050406030204" pitchFamily="18" charset="0"/>
                            </a:rPr>
                            <m:t>𝑥</m:t>
                          </m:r>
                        </m:e>
                        <m:sub>
                          <m:r>
                            <a:rPr lang="en-US" sz="1900" b="0" i="1" smtClean="0">
                              <a:solidFill>
                                <a:schemeClr val="accent4">
                                  <a:lumMod val="75000"/>
                                </a:schemeClr>
                              </a:solidFill>
                              <a:latin typeface="Cambria Math" panose="02040503050406030204" pitchFamily="18" charset="0"/>
                            </a:rPr>
                            <m:t>4</m:t>
                          </m:r>
                        </m:sub>
                      </m:sSub>
                      <m:r>
                        <a:rPr lang="en-US" sz="1900" b="0" i="1" smtClean="0">
                          <a:latin typeface="Cambria Math" panose="02040503050406030204" pitchFamily="18" charset="0"/>
                        </a:rPr>
                        <m:t> , </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𝑤</m:t>
                          </m:r>
                        </m:e>
                        <m:sub>
                          <m:r>
                            <a:rPr lang="en-US" sz="1900" b="0" i="1" smtClean="0">
                              <a:latin typeface="Cambria Math" panose="02040503050406030204" pitchFamily="18" charset="0"/>
                            </a:rPr>
                            <m:t>4</m:t>
                          </m:r>
                        </m:sub>
                      </m:sSub>
                      <m:r>
                        <a:rPr lang="en-US" sz="1900" b="0" i="1" smtClean="0">
                          <a:latin typeface="Cambria Math" panose="02040503050406030204" pitchFamily="18" charset="0"/>
                        </a:rPr>
                        <m:t> )</m:t>
                      </m:r>
                    </m:oMath>
                  </m:oMathPara>
                </a14:m>
                <a:endParaRPr lang="en-US" sz="1900" dirty="0"/>
              </a:p>
            </p:txBody>
          </p:sp>
        </mc:Choice>
        <mc:Fallback xmlns="">
          <p:sp>
            <p:nvSpPr>
              <p:cNvPr id="19" name="Google Shape;75;p15">
                <a:extLst>
                  <a:ext uri="{FF2B5EF4-FFF2-40B4-BE49-F238E27FC236}">
                    <a16:creationId xmlns:a16="http://schemas.microsoft.com/office/drawing/2014/main" id="{E3E7EB33-8386-7942-BED2-EA1079FFA2CB}"/>
                  </a:ext>
                </a:extLst>
              </p:cNvPr>
              <p:cNvSpPr txBox="1">
                <a:spLocks noRot="1" noChangeAspect="1" noMove="1" noResize="1" noEditPoints="1" noAdjustHandles="1" noChangeArrowheads="1" noChangeShapeType="1" noTextEdit="1"/>
              </p:cNvSpPr>
              <p:nvPr/>
            </p:nvSpPr>
            <p:spPr>
              <a:xfrm>
                <a:off x="6401816" y="2717251"/>
                <a:ext cx="2184909" cy="477023"/>
              </a:xfrm>
              <a:prstGeom prst="rect">
                <a:avLst/>
              </a:prstGeom>
              <a:blipFill>
                <a:blip r:embed="rId11"/>
                <a:stretch>
                  <a:fillRect b="-263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0192C5-163C-62E1-F6EB-E89D0B260362}"/>
                  </a:ext>
                </a:extLst>
              </p:cNvPr>
              <p:cNvSpPr txBox="1"/>
              <p:nvPr/>
            </p:nvSpPr>
            <p:spPr>
              <a:xfrm>
                <a:off x="4099044" y="4046853"/>
                <a:ext cx="666206"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𝑦</m:t>
                          </m:r>
                        </m:e>
                        <m:sup>
                          <m:r>
                            <a:rPr lang="en-US" sz="2600" b="0" i="1" smtClean="0">
                              <a:latin typeface="Cambria Math" panose="02040503050406030204" pitchFamily="18" charset="0"/>
                            </a:rPr>
                            <m:t>∗</m:t>
                          </m:r>
                        </m:sup>
                      </m:sSup>
                    </m:oMath>
                  </m:oMathPara>
                </a14:m>
                <a:endParaRPr lang="en-US" sz="2600" dirty="0"/>
              </a:p>
            </p:txBody>
          </p:sp>
        </mc:Choice>
        <mc:Fallback xmlns="">
          <p:sp>
            <p:nvSpPr>
              <p:cNvPr id="20" name="TextBox 19">
                <a:extLst>
                  <a:ext uri="{FF2B5EF4-FFF2-40B4-BE49-F238E27FC236}">
                    <a16:creationId xmlns:a16="http://schemas.microsoft.com/office/drawing/2014/main" id="{BE0192C5-163C-62E1-F6EB-E89D0B260362}"/>
                  </a:ext>
                </a:extLst>
              </p:cNvPr>
              <p:cNvSpPr txBox="1">
                <a:spLocks noRot="1" noChangeAspect="1" noMove="1" noResize="1" noEditPoints="1" noAdjustHandles="1" noChangeArrowheads="1" noChangeShapeType="1" noTextEdit="1"/>
              </p:cNvSpPr>
              <p:nvPr/>
            </p:nvSpPr>
            <p:spPr>
              <a:xfrm>
                <a:off x="4099044" y="4046853"/>
                <a:ext cx="666206" cy="400110"/>
              </a:xfrm>
              <a:prstGeom prst="rect">
                <a:avLst/>
              </a:prstGeom>
              <a:blipFill>
                <a:blip r:embed="rId12"/>
                <a:stretch>
                  <a:fillRect b="-2812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0CDA80A-BD69-FF47-1185-EF0005E0FBE1}"/>
              </a:ext>
            </a:extLst>
          </p:cNvPr>
          <p:cNvCxnSpPr>
            <a:cxnSpLocks/>
            <a:stCxn id="12" idx="3"/>
            <a:endCxn id="20" idx="1"/>
          </p:cNvCxnSpPr>
          <p:nvPr/>
        </p:nvCxnSpPr>
        <p:spPr>
          <a:xfrm>
            <a:off x="3609025" y="4229415"/>
            <a:ext cx="490019" cy="174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Rounded Rectangular Callout 21">
                <a:extLst>
                  <a:ext uri="{FF2B5EF4-FFF2-40B4-BE49-F238E27FC236}">
                    <a16:creationId xmlns:a16="http://schemas.microsoft.com/office/drawing/2014/main" id="{E9D7B1C2-4B33-146B-200F-751D9F103C0E}"/>
                  </a:ext>
                </a:extLst>
              </p:cNvPr>
              <p:cNvSpPr/>
              <p:nvPr/>
            </p:nvSpPr>
            <p:spPr>
              <a:xfrm>
                <a:off x="2102125" y="4921599"/>
                <a:ext cx="9891296" cy="1776778"/>
              </a:xfrm>
              <a:prstGeom prst="wedgeRoundRectCallout">
                <a:avLst>
                  <a:gd name="adj1" fmla="val -26688"/>
                  <a:gd name="adj2" fmla="val -75033"/>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spcBef>
                    <a:spcPts val="300"/>
                  </a:spcBef>
                  <a:spcAft>
                    <a:spcPts val="300"/>
                  </a:spcAft>
                </a:pPr>
                <a14:m>
                  <m:oMath xmlns:m="http://schemas.openxmlformats.org/officeDocument/2006/math">
                    <m:r>
                      <a:rPr lang="en-US" sz="2300" b="0" i="1" smtClean="0">
                        <a:solidFill>
                          <a:schemeClr val="tx1"/>
                        </a:solidFill>
                        <a:latin typeface="Cambria Math" panose="02040503050406030204" pitchFamily="18" charset="0"/>
                      </a:rPr>
                      <m:t>𝐸</m:t>
                    </m:r>
                  </m:oMath>
                </a14:m>
                <a:r>
                  <a:rPr lang="en-US" sz="2300" b="0" dirty="0">
                    <a:solidFill>
                      <a:schemeClr val="tx1"/>
                    </a:solidFill>
                    <a:latin typeface="PT Serif" panose="020A0603040505020204" pitchFamily="18" charset="77"/>
                  </a:rPr>
                  <a:t> is “good” </a:t>
                </a:r>
                <a14:m>
                  <m:oMath xmlns:m="http://schemas.openxmlformats.org/officeDocument/2006/math">
                    <m:r>
                      <a:rPr lang="en-US" sz="2300" b="0" i="1" smtClean="0">
                        <a:solidFill>
                          <a:schemeClr val="tx1"/>
                        </a:solidFill>
                        <a:latin typeface="Cambria Math" panose="02040503050406030204" pitchFamily="18" charset="0"/>
                        <a:ea typeface="Cambria Math" panose="02040503050406030204" pitchFamily="18" charset="0"/>
                      </a:rPr>
                      <m:t>⟹</m:t>
                    </m:r>
                  </m:oMath>
                </a14:m>
                <a:endParaRPr lang="en-US" sz="2300" b="0" dirty="0">
                  <a:solidFill>
                    <a:schemeClr val="tx1"/>
                  </a:solidFill>
                  <a:latin typeface="PT Serif" panose="020A0603040505020204" pitchFamily="18" charset="77"/>
                </a:endParaRPr>
              </a:p>
              <a:p>
                <a:pPr algn="ctr">
                  <a:lnSpc>
                    <a:spcPct val="140000"/>
                  </a:lnSpc>
                  <a:spcBef>
                    <a:spcPts val="300"/>
                  </a:spcBef>
                  <a:spcAft>
                    <a:spcPts val="300"/>
                  </a:spcAft>
                </a:pPr>
                <a14:m>
                  <m:oMathPara xmlns:m="http://schemas.openxmlformats.org/officeDocument/2006/math">
                    <m:oMathParaPr>
                      <m:jc m:val="centerGroup"/>
                    </m:oMathParaPr>
                    <m:oMath xmlns:m="http://schemas.openxmlformats.org/officeDocument/2006/math">
                      <m:func>
                        <m:funcPr>
                          <m:ctrlPr>
                            <a:rPr lang="en-US" sz="2200" b="0" i="1" smtClean="0">
                              <a:solidFill>
                                <a:schemeClr val="tx1"/>
                              </a:solidFill>
                              <a:latin typeface="Cambria Math" panose="02040503050406030204" pitchFamily="18" charset="0"/>
                            </a:rPr>
                          </m:ctrlPr>
                        </m:funcPr>
                        <m:fName>
                          <m:r>
                            <m:rPr>
                              <m:sty m:val="p"/>
                            </m:rPr>
                            <a:rPr lang="en-US" sz="2200" b="0" i="0" smtClean="0">
                              <a:solidFill>
                                <a:schemeClr val="tx1"/>
                              </a:solidFill>
                              <a:latin typeface="Cambria Math" panose="02040503050406030204" pitchFamily="18" charset="0"/>
                            </a:rPr>
                            <m:t>Pr</m:t>
                          </m:r>
                        </m:fName>
                        <m:e>
                          <m:d>
                            <m:dPr>
                              <m:begChr m:val="["/>
                              <m:endChr m:val="]"/>
                              <m:ctrlPr>
                                <a:rPr lang="en-US" sz="2200" b="0" i="1" smtClean="0">
                                  <a:solidFill>
                                    <a:schemeClr val="tx1"/>
                                  </a:solidFill>
                                  <a:latin typeface="Cambria Math" panose="02040503050406030204" pitchFamily="18" charset="0"/>
                                </a:rPr>
                              </m:ctrlPr>
                            </m:dPr>
                            <m:e>
                              <m:sSup>
                                <m:sSupPr>
                                  <m:ctrlPr>
                                    <a:rPr lang="en-US" sz="2200" i="1">
                                      <a:solidFill>
                                        <a:schemeClr val="tx1"/>
                                      </a:solidFill>
                                      <a:latin typeface="Cambria Math" panose="02040503050406030204" pitchFamily="18" charset="0"/>
                                    </a:rPr>
                                  </m:ctrlPr>
                                </m:sSupPr>
                                <m:e>
                                  <m:r>
                                    <a:rPr lang="en-US" sz="2200" b="0" i="1" smtClean="0">
                                      <a:solidFill>
                                        <a:schemeClr val="tx1"/>
                                      </a:solidFill>
                                      <a:latin typeface="Cambria Math" panose="02040503050406030204" pitchFamily="18" charset="0"/>
                                    </a:rPr>
                                    <m:t>𝑦</m:t>
                                  </m:r>
                                </m:e>
                                <m:sup>
                                  <m:r>
                                    <a:rPr lang="en-US" sz="2200" i="1">
                                      <a:solidFill>
                                        <a:schemeClr val="tx1"/>
                                      </a:solidFill>
                                      <a:latin typeface="Cambria Math" panose="02040503050406030204" pitchFamily="18" charset="0"/>
                                    </a:rPr>
                                    <m:t>∗</m:t>
                                  </m:r>
                                </m:sup>
                              </m:sSup>
                              <m:r>
                                <a:rPr lang="en-US" sz="2200" i="1">
                                  <a:solidFill>
                                    <a:schemeClr val="tx1"/>
                                  </a:solidFill>
                                  <a:latin typeface="Cambria Math" panose="02040503050406030204" pitchFamily="18" charset="0"/>
                                </a:rPr>
                                <m:t>=</m:t>
                              </m:r>
                              <m:f>
                                <m:fPr>
                                  <m:ctrlPr>
                                    <a:rPr lang="en-US" sz="2200" b="0" i="1" smtClean="0">
                                      <a:solidFill>
                                        <a:schemeClr val="tx1"/>
                                      </a:solidFill>
                                      <a:latin typeface="Cambria Math" panose="02040503050406030204" pitchFamily="18" charset="0"/>
                                    </a:rPr>
                                  </m:ctrlPr>
                                </m:fPr>
                                <m:num>
                                  <m:r>
                                    <a:rPr lang="en-US" sz="2200" b="0" i="1" smtClean="0">
                                      <a:solidFill>
                                        <a:schemeClr val="tx1"/>
                                      </a:solidFill>
                                      <a:latin typeface="Cambria Math" panose="02040503050406030204" pitchFamily="18" charset="0"/>
                                    </a:rPr>
                                    <m:t>𝐷𝐿𝑜𝑔</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𝐻</m:t>
                                      </m:r>
                                      <m:sSup>
                                        <m:sSupPr>
                                          <m:ctrlPr>
                                            <a:rPr lang="en-US" sz="2200" b="0" i="1" smtClean="0">
                                              <a:solidFill>
                                                <a:schemeClr val="tx1"/>
                                              </a:solidFill>
                                              <a:latin typeface="Cambria Math" panose="02040503050406030204" pitchFamily="18" charset="0"/>
                                            </a:rPr>
                                          </m:ctrlPr>
                                        </m:sSupPr>
                                        <m:e>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𝑧</m:t>
                                              </m:r>
                                            </m:e>
                                          </m:d>
                                        </m:e>
                                        <m:sup>
                                          <m:r>
                                            <a:rPr lang="en-US" sz="2200" b="0" i="1" smtClean="0">
                                              <a:solidFill>
                                                <a:schemeClr val="tx1"/>
                                              </a:solidFill>
                                              <a:latin typeface="Cambria Math" panose="02040503050406030204" pitchFamily="18" charset="0"/>
                                            </a:rPr>
                                            <m:t>𝑔</m:t>
                                          </m:r>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𝑥</m:t>
                                              </m:r>
                                            </m:e>
                                          </m:d>
                                          <m:r>
                                            <a:rPr lang="en-US" sz="2200" b="0" i="1" smtClean="0">
                                              <a:solidFill>
                                                <a:schemeClr val="tx1"/>
                                              </a:solidFill>
                                              <a:latin typeface="Cambria Math" panose="02040503050406030204" pitchFamily="18" charset="0"/>
                                            </a:rPr>
                                            <m:t>𝜈</m:t>
                                          </m:r>
                                          <m:sSubSup>
                                            <m:sSubSupPr>
                                              <m:ctrlPr>
                                                <a:rPr lang="en-US" sz="2200" i="1" smtClean="0">
                                                  <a:solidFill>
                                                    <a:schemeClr val="tx1"/>
                                                  </a:solidFill>
                                                  <a:latin typeface="Cambria Math" panose="02040503050406030204" pitchFamily="18" charset="0"/>
                                                </a:rPr>
                                              </m:ctrlPr>
                                            </m:sSubSupPr>
                                            <m:e>
                                              <m:r>
                                                <a:rPr lang="en-US" sz="2200" i="1">
                                                  <a:solidFill>
                                                    <a:schemeClr val="tx1"/>
                                                  </a:solidFill>
                                                  <a:latin typeface="Cambria Math" panose="02040503050406030204" pitchFamily="18" charset="0"/>
                                                </a:rPr>
                                                <m:t>𝜆</m:t>
                                              </m:r>
                                            </m:e>
                                            <m:sub>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sSub>
                                            </m:sub>
                                            <m:sup>
                                              <m:d>
                                                <m:dPr>
                                                  <m:begChr m:val="{"/>
                                                  <m:endChr m:val="}"/>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𝑥</m:t>
                                                  </m:r>
                                                  <m:r>
                                                    <a:rPr lang="en-US" sz="2200" i="1">
                                                      <a:solidFill>
                                                        <a:schemeClr val="tx1"/>
                                                      </a:solidFill>
                                                      <a:latin typeface="Cambria Math" panose="02040503050406030204" pitchFamily="18" charset="0"/>
                                                    </a:rPr>
                                                    <m:t>,   </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 </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𝑥</m:t>
                                                      </m:r>
                                                    </m:e>
                                                    <m:sub>
                                                      <m:r>
                                                        <a:rPr lang="en-US" sz="2200" b="0" i="1" smtClean="0">
                                                          <a:solidFill>
                                                            <a:schemeClr val="tx1"/>
                                                          </a:solidFill>
                                                          <a:latin typeface="Cambria Math" panose="02040503050406030204" pitchFamily="18" charset="0"/>
                                                        </a:rPr>
                                                        <m:t>2</m:t>
                                                      </m:r>
                                                    </m:sub>
                                                  </m:sSub>
                                                </m:e>
                                              </m:d>
                                            </m:sup>
                                          </m:sSubSup>
                                        </m:sup>
                                      </m:sSup>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𝐻</m:t>
                                      </m:r>
                                      <m:sSup>
                                        <m:sSupPr>
                                          <m:ctrlPr>
                                            <a:rPr lang="en-US" sz="2200" b="0" i="1" smtClean="0">
                                              <a:solidFill>
                                                <a:schemeClr val="tx1"/>
                                              </a:solidFill>
                                              <a:latin typeface="Cambria Math" panose="02040503050406030204" pitchFamily="18" charset="0"/>
                                            </a:rPr>
                                          </m:ctrlPr>
                                        </m:sSupPr>
                                        <m:e>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𝑧</m:t>
                                              </m:r>
                                            </m:e>
                                          </m:d>
                                        </m:e>
                                        <m:sup>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𝜈</m:t>
                                          </m:r>
                                          <m:sSubSup>
                                            <m:sSubSupPr>
                                              <m:ctrlPr>
                                                <a:rPr lang="en-US" sz="2200" i="1" smtClean="0">
                                                  <a:solidFill>
                                                    <a:schemeClr val="tx1"/>
                                                  </a:solidFill>
                                                  <a:latin typeface="Cambria Math" panose="02040503050406030204" pitchFamily="18" charset="0"/>
                                                </a:rPr>
                                              </m:ctrlPr>
                                            </m:sSubSupPr>
                                            <m:e>
                                              <m:r>
                                                <a:rPr lang="en-US" sz="2200" i="1">
                                                  <a:solidFill>
                                                    <a:schemeClr val="tx1"/>
                                                  </a:solidFill>
                                                  <a:latin typeface="Cambria Math" panose="02040503050406030204" pitchFamily="18" charset="0"/>
                                                </a:rPr>
                                                <m:t>𝜆</m:t>
                                              </m:r>
                                            </m:e>
                                            <m:sub>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1</m:t>
                                                  </m:r>
                                                </m:sub>
                                              </m:sSub>
                                            </m:sub>
                                            <m:sup>
                                              <m:d>
                                                <m:dPr>
                                                  <m:begChr m:val="{"/>
                                                  <m:endChr m:val="}"/>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𝑥</m:t>
                                                  </m:r>
                                                  <m:r>
                                                    <a:rPr lang="en-US" sz="2200" i="1">
                                                      <a:solidFill>
                                                        <a:schemeClr val="tx1"/>
                                                      </a:solidFill>
                                                      <a:latin typeface="Cambria Math" panose="02040503050406030204" pitchFamily="18" charset="0"/>
                                                    </a:rPr>
                                                    <m:t>,   </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 </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𝑥</m:t>
                                                      </m:r>
                                                    </m:e>
                                                    <m:sub>
                                                      <m:r>
                                                        <a:rPr lang="en-US" sz="2200" b="0" i="1" smtClean="0">
                                                          <a:solidFill>
                                                            <a:schemeClr val="tx1"/>
                                                          </a:solidFill>
                                                          <a:latin typeface="Cambria Math" panose="02040503050406030204" pitchFamily="18" charset="0"/>
                                                        </a:rPr>
                                                        <m:t>2</m:t>
                                                      </m:r>
                                                    </m:sub>
                                                  </m:sSub>
                                                </m:e>
                                              </m:d>
                                            </m:sup>
                                          </m:sSubSup>
                                        </m:sup>
                                      </m:sSup>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𝐻</m:t>
                                      </m:r>
                                      <m:sSup>
                                        <m:sSupPr>
                                          <m:ctrlPr>
                                            <a:rPr lang="en-US" sz="2200" b="0" i="1" smtClean="0">
                                              <a:solidFill>
                                                <a:schemeClr val="tx1"/>
                                              </a:solidFill>
                                              <a:latin typeface="Cambria Math" panose="02040503050406030204" pitchFamily="18" charset="0"/>
                                            </a:rPr>
                                          </m:ctrlPr>
                                        </m:sSupPr>
                                        <m:e>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𝑧</m:t>
                                              </m:r>
                                            </m:e>
                                          </m:d>
                                        </m:e>
                                        <m:sup>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𝑤</m:t>
                                              </m:r>
                                            </m:e>
                                            <m:sub>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m:t>
                                          </m:r>
                                          <m:sSubSup>
                                            <m:sSubSupPr>
                                              <m:ctrlPr>
                                                <a:rPr lang="en-US" sz="2200" i="1" smtClean="0">
                                                  <a:solidFill>
                                                    <a:schemeClr val="tx1"/>
                                                  </a:solidFill>
                                                  <a:latin typeface="Cambria Math" panose="02040503050406030204" pitchFamily="18" charset="0"/>
                                                </a:rPr>
                                              </m:ctrlPr>
                                            </m:sSubSupPr>
                                            <m:e>
                                              <m:r>
                                                <a:rPr lang="en-US" sz="2200" b="0" i="1" smtClean="0">
                                                  <a:solidFill>
                                                    <a:schemeClr val="tx1"/>
                                                  </a:solidFill>
                                                  <a:latin typeface="Cambria Math" panose="02040503050406030204" pitchFamily="18" charset="0"/>
                                                </a:rPr>
                                                <m:t>𝜈</m:t>
                                              </m:r>
                                              <m:r>
                                                <a:rPr lang="en-US" sz="2200" i="1">
                                                  <a:solidFill>
                                                    <a:schemeClr val="tx1"/>
                                                  </a:solidFill>
                                                  <a:latin typeface="Cambria Math" panose="02040503050406030204" pitchFamily="18" charset="0"/>
                                                </a:rPr>
                                                <m:t>𝜆</m:t>
                                              </m:r>
                                            </m:e>
                                            <m:sub>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b="0" i="1" smtClean="0">
                                                      <a:solidFill>
                                                        <a:schemeClr val="tx1"/>
                                                      </a:solidFill>
                                                      <a:latin typeface="Cambria Math" panose="02040503050406030204" pitchFamily="18" charset="0"/>
                                                    </a:rPr>
                                                    <m:t>2</m:t>
                                                  </m:r>
                                                </m:sub>
                                              </m:sSub>
                                            </m:sub>
                                            <m:sup>
                                              <m:d>
                                                <m:dPr>
                                                  <m:begChr m:val="{"/>
                                                  <m:endChr m:val="}"/>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𝑥</m:t>
                                                  </m:r>
                                                  <m:r>
                                                    <a:rPr lang="en-US" sz="2200" i="1">
                                                      <a:solidFill>
                                                        <a:schemeClr val="tx1"/>
                                                      </a:solidFill>
                                                      <a:latin typeface="Cambria Math" panose="02040503050406030204" pitchFamily="18" charset="0"/>
                                                    </a:rPr>
                                                    <m:t>,   </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 </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𝑥</m:t>
                                                      </m:r>
                                                    </m:e>
                                                    <m:sub>
                                                      <m:r>
                                                        <a:rPr lang="en-US" sz="2200" b="0" i="1" smtClean="0">
                                                          <a:solidFill>
                                                            <a:schemeClr val="tx1"/>
                                                          </a:solidFill>
                                                          <a:latin typeface="Cambria Math" panose="02040503050406030204" pitchFamily="18" charset="0"/>
                                                        </a:rPr>
                                                        <m:t>2</m:t>
                                                      </m:r>
                                                    </m:sub>
                                                  </m:sSub>
                                                </m:e>
                                              </m:d>
                                            </m:sup>
                                          </m:sSubSup>
                                        </m:sup>
                                      </m:sSup>
                                    </m:e>
                                  </m:d>
                                </m:num>
                                <m:den>
                                  <m:r>
                                    <a:rPr lang="en-US" sz="2200" b="0" i="1" smtClean="0">
                                      <a:solidFill>
                                        <a:schemeClr val="tx1"/>
                                      </a:solidFill>
                                      <a:latin typeface="Cambria Math" panose="02040503050406030204" pitchFamily="18" charset="0"/>
                                    </a:rPr>
                                    <m:t>𝜈</m:t>
                                  </m:r>
                                </m:den>
                              </m:f>
                            </m:e>
                          </m:d>
                        </m:e>
                      </m:func>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𝜖𝛿</m:t>
                      </m:r>
                    </m:oMath>
                  </m:oMathPara>
                </a14:m>
                <a:endParaRPr lang="en-US" sz="2200" b="0" i="1" dirty="0">
                  <a:solidFill>
                    <a:schemeClr val="tx1"/>
                  </a:solidFill>
                  <a:latin typeface="Cambria Math" panose="02040503050406030204" pitchFamily="18" charset="0"/>
                </a:endParaRPr>
              </a:p>
            </p:txBody>
          </p:sp>
        </mc:Choice>
        <mc:Fallback>
          <p:sp>
            <p:nvSpPr>
              <p:cNvPr id="22" name="Rounded Rectangular Callout 21">
                <a:extLst>
                  <a:ext uri="{FF2B5EF4-FFF2-40B4-BE49-F238E27FC236}">
                    <a16:creationId xmlns:a16="http://schemas.microsoft.com/office/drawing/2014/main" id="{E9D7B1C2-4B33-146B-200F-751D9F103C0E}"/>
                  </a:ext>
                </a:extLst>
              </p:cNvPr>
              <p:cNvSpPr>
                <a:spLocks noRot="1" noChangeAspect="1" noMove="1" noResize="1" noEditPoints="1" noAdjustHandles="1" noChangeArrowheads="1" noChangeShapeType="1" noTextEdit="1"/>
              </p:cNvSpPr>
              <p:nvPr/>
            </p:nvSpPr>
            <p:spPr>
              <a:xfrm>
                <a:off x="2102125" y="4921599"/>
                <a:ext cx="9891296" cy="1776778"/>
              </a:xfrm>
              <a:prstGeom prst="wedgeRoundRectCallout">
                <a:avLst>
                  <a:gd name="adj1" fmla="val -26688"/>
                  <a:gd name="adj2" fmla="val -75033"/>
                  <a:gd name="adj3" fmla="val 16667"/>
                </a:avLst>
              </a:prstGeom>
              <a:blipFill>
                <a:blip r:embed="rId13"/>
                <a:stretch>
                  <a:fillRect/>
                </a:stretch>
              </a:blipFill>
              <a:ln>
                <a:solidFill>
                  <a:schemeClr val="accent1">
                    <a:lumMod val="75000"/>
                  </a:schemeClr>
                </a:solid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BBA39F19-5383-14CB-F975-9805539AAE92}"/>
              </a:ext>
            </a:extLst>
          </p:cNvPr>
          <p:cNvCxnSpPr>
            <a:cxnSpLocks/>
          </p:cNvCxnSpPr>
          <p:nvPr/>
        </p:nvCxnSpPr>
        <p:spPr>
          <a:xfrm>
            <a:off x="1592335" y="4032683"/>
            <a:ext cx="66620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0B89A0-AA77-A8BC-D86D-394264E41860}"/>
                  </a:ext>
                </a:extLst>
              </p:cNvPr>
              <p:cNvSpPr txBox="1"/>
              <p:nvPr/>
            </p:nvSpPr>
            <p:spPr>
              <a:xfrm>
                <a:off x="685244" y="3848017"/>
                <a:ext cx="87099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b="0" i="1" dirty="0">
                  <a:latin typeface="PT Serif" panose="020A0603040505020204" pitchFamily="18" charset="77"/>
                </a:endParaRPr>
              </a:p>
            </p:txBody>
          </p:sp>
        </mc:Choice>
        <mc:Fallback xmlns="">
          <p:sp>
            <p:nvSpPr>
              <p:cNvPr id="24" name="TextBox 23">
                <a:extLst>
                  <a:ext uri="{FF2B5EF4-FFF2-40B4-BE49-F238E27FC236}">
                    <a16:creationId xmlns:a16="http://schemas.microsoft.com/office/drawing/2014/main" id="{7F0B89A0-AA77-A8BC-D86D-394264E41860}"/>
                  </a:ext>
                </a:extLst>
              </p:cNvPr>
              <p:cNvSpPr txBox="1">
                <a:spLocks noRot="1" noChangeAspect="1" noMove="1" noResize="1" noEditPoints="1" noAdjustHandles="1" noChangeArrowheads="1" noChangeShapeType="1" noTextEdit="1"/>
              </p:cNvSpPr>
              <p:nvPr/>
            </p:nvSpPr>
            <p:spPr>
              <a:xfrm>
                <a:off x="685244" y="3848017"/>
                <a:ext cx="87099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F7BAD16-D2CE-7F7B-3897-D7D1DEBBA7B3}"/>
                  </a:ext>
                </a:extLst>
              </p:cNvPr>
              <p:cNvSpPr txBox="1"/>
              <p:nvPr/>
            </p:nvSpPr>
            <p:spPr>
              <a:xfrm>
                <a:off x="24064" y="4300484"/>
                <a:ext cx="1540601"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e>
                        <m:sup>
                          <m:r>
                            <a:rPr lang="en-US" sz="2400" b="0" i="1" smtClean="0">
                              <a:latin typeface="Cambria Math" panose="02040503050406030204" pitchFamily="18" charset="0"/>
                            </a:rPr>
                            <m:t>𝑔</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up>
                      </m:sSup>
                    </m:oMath>
                  </m:oMathPara>
                </a14:m>
                <a:endParaRPr lang="en-US" sz="2400" b="0" i="1" dirty="0">
                  <a:latin typeface="PT Serif" panose="020A0603040505020204" pitchFamily="18" charset="77"/>
                </a:endParaRPr>
              </a:p>
            </p:txBody>
          </p:sp>
        </mc:Choice>
        <mc:Fallback xmlns="">
          <p:sp>
            <p:nvSpPr>
              <p:cNvPr id="25" name="TextBox 24">
                <a:extLst>
                  <a:ext uri="{FF2B5EF4-FFF2-40B4-BE49-F238E27FC236}">
                    <a16:creationId xmlns:a16="http://schemas.microsoft.com/office/drawing/2014/main" id="{4F7BAD16-D2CE-7F7B-3897-D7D1DEBBA7B3}"/>
                  </a:ext>
                </a:extLst>
              </p:cNvPr>
              <p:cNvSpPr txBox="1">
                <a:spLocks noRot="1" noChangeAspect="1" noMove="1" noResize="1" noEditPoints="1" noAdjustHandles="1" noChangeArrowheads="1" noChangeShapeType="1" noTextEdit="1"/>
              </p:cNvSpPr>
              <p:nvPr/>
            </p:nvSpPr>
            <p:spPr>
              <a:xfrm>
                <a:off x="24064" y="4300484"/>
                <a:ext cx="1540601" cy="384657"/>
              </a:xfrm>
              <a:prstGeom prst="rect">
                <a:avLst/>
              </a:prstGeom>
              <a:blipFill>
                <a:blip r:embed="rId15"/>
                <a:stretch>
                  <a:fillRect l="-2439" t="-6250" r="-4065" b="-343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B9EF05C-5D88-1AFA-5612-8199D73E00A3}"/>
              </a:ext>
            </a:extLst>
          </p:cNvPr>
          <p:cNvCxnSpPr>
            <a:cxnSpLocks/>
          </p:cNvCxnSpPr>
          <p:nvPr/>
        </p:nvCxnSpPr>
        <p:spPr>
          <a:xfrm flipV="1">
            <a:off x="1576697" y="4485150"/>
            <a:ext cx="681844" cy="766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4FA63CC-129A-7EA7-0E5C-826C7EFE717F}"/>
                  </a:ext>
                </a:extLst>
              </p:cNvPr>
              <p:cNvSpPr txBox="1"/>
              <p:nvPr/>
            </p:nvSpPr>
            <p:spPr>
              <a:xfrm>
                <a:off x="7137928" y="3940621"/>
                <a:ext cx="4855493" cy="830997"/>
              </a:xfrm>
              <a:prstGeom prst="rect">
                <a:avLst/>
              </a:prstGeom>
              <a:noFill/>
            </p:spPr>
            <p:txBody>
              <a:bodyPr wrap="square" rtlCol="0">
                <a:spAutoFit/>
              </a:bodyPr>
              <a:lstStyle/>
              <a:p>
                <a:r>
                  <a:rPr lang="en-US" sz="2400" dirty="0">
                    <a:latin typeface="PT Serif" panose="020A0603040505020204" pitchFamily="18" charset="77"/>
                  </a:rPr>
                  <a:t>Let’s assume </a:t>
                </a:r>
                <a14:m>
                  <m:oMath xmlns:m="http://schemas.openxmlformats.org/officeDocument/2006/math">
                    <m:r>
                      <a:rPr lang="en-US" sz="2400" b="0" i="1" smtClean="0">
                        <a:latin typeface="Cambria Math" panose="02040503050406030204" pitchFamily="18" charset="0"/>
                      </a:rPr>
                      <m:t>𝐸</m:t>
                    </m:r>
                  </m:oMath>
                </a14:m>
                <a:r>
                  <a:rPr lang="en-US" sz="2400" dirty="0">
                    <a:latin typeface="PT Serif" panose="020A0603040505020204" pitchFamily="18" charset="77"/>
                  </a:rPr>
                  <a:t> is ‘perfect’ for now</a:t>
                </a:r>
              </a:p>
              <a:p>
                <a:pPr algn="ctr"/>
                <a:r>
                  <a:rPr lang="en-US" sz="2400" dirty="0">
                    <a:latin typeface="PT Serif" panose="020A0603040505020204" pitchFamily="18" charset="77"/>
                  </a:rPr>
                  <a:t>i.e.  </a:t>
                </a:r>
                <a14:m>
                  <m:oMath xmlns:m="http://schemas.openxmlformats.org/officeDocument/2006/math">
                    <m:r>
                      <a:rPr lang="en-US" sz="2400" b="0" i="1" smtClean="0">
                        <a:solidFill>
                          <a:schemeClr val="tx1"/>
                        </a:solidFill>
                        <a:latin typeface="Cambria Math" panose="02040503050406030204" pitchFamily="18" charset="0"/>
                      </a:rPr>
                      <m:t>𝜖</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𝛿</m:t>
                    </m:r>
                    <m:r>
                      <a:rPr lang="en-US" sz="2400" b="0" i="1" smtClean="0">
                        <a:solidFill>
                          <a:schemeClr val="tx1"/>
                        </a:solidFill>
                        <a:latin typeface="Cambria Math" panose="02040503050406030204" pitchFamily="18" charset="0"/>
                      </a:rPr>
                      <m:t>=1</m:t>
                    </m:r>
                  </m:oMath>
                </a14:m>
                <a:endParaRPr lang="en-US" sz="2400" dirty="0">
                  <a:latin typeface="PT Serif" panose="020A0603040505020204" pitchFamily="18" charset="77"/>
                </a:endParaRPr>
              </a:p>
            </p:txBody>
          </p:sp>
        </mc:Choice>
        <mc:Fallback xmlns="">
          <p:sp>
            <p:nvSpPr>
              <p:cNvPr id="35" name="TextBox 34">
                <a:extLst>
                  <a:ext uri="{FF2B5EF4-FFF2-40B4-BE49-F238E27FC236}">
                    <a16:creationId xmlns:a16="http://schemas.microsoft.com/office/drawing/2014/main" id="{24FA63CC-129A-7EA7-0E5C-826C7EFE717F}"/>
                  </a:ext>
                </a:extLst>
              </p:cNvPr>
              <p:cNvSpPr txBox="1">
                <a:spLocks noRot="1" noChangeAspect="1" noMove="1" noResize="1" noEditPoints="1" noAdjustHandles="1" noChangeArrowheads="1" noChangeShapeType="1" noTextEdit="1"/>
              </p:cNvSpPr>
              <p:nvPr/>
            </p:nvSpPr>
            <p:spPr>
              <a:xfrm>
                <a:off x="7137928" y="3940621"/>
                <a:ext cx="4855493" cy="830997"/>
              </a:xfrm>
              <a:prstGeom prst="rect">
                <a:avLst/>
              </a:prstGeom>
              <a:blipFill>
                <a:blip r:embed="rId16"/>
                <a:stretch>
                  <a:fillRect l="-2089" t="-6061" r="-261"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7F7623E-ED12-3C90-BD7B-D4C595503354}"/>
                  </a:ext>
                </a:extLst>
              </p:cNvPr>
              <p:cNvSpPr txBox="1"/>
              <p:nvPr/>
            </p:nvSpPr>
            <p:spPr>
              <a:xfrm>
                <a:off x="261256" y="1269395"/>
                <a:ext cx="27975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=4 , </m:t>
                      </m:r>
                      <m:r>
                        <a:rPr lang="en-US" sz="2400" b="0" i="1" smtClean="0">
                          <a:latin typeface="Cambria Math" panose="02040503050406030204" pitchFamily="18" charset="0"/>
                        </a:rPr>
                        <m:t>𝑡</m:t>
                      </m:r>
                      <m:r>
                        <a:rPr lang="en-US" sz="2400" b="0" i="1" smtClean="0">
                          <a:latin typeface="Cambria Math" panose="02040503050406030204" pitchFamily="18" charset="0"/>
                        </a:rPr>
                        <m:t>=3 , </m:t>
                      </m:r>
                      <m:r>
                        <a:rPr lang="en-US" sz="2400" b="0" i="1" smtClean="0">
                          <a:latin typeface="Cambria Math" panose="02040503050406030204" pitchFamily="18" charset="0"/>
                        </a:rPr>
                        <m:t>𝑓</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2" name="TextBox 1">
                <a:extLst>
                  <a:ext uri="{FF2B5EF4-FFF2-40B4-BE49-F238E27FC236}">
                    <a16:creationId xmlns:a16="http://schemas.microsoft.com/office/drawing/2014/main" id="{77F7623E-ED12-3C90-BD7B-D4C595503354}"/>
                  </a:ext>
                </a:extLst>
              </p:cNvPr>
              <p:cNvSpPr txBox="1">
                <a:spLocks noRot="1" noChangeAspect="1" noMove="1" noResize="1" noEditPoints="1" noAdjustHandles="1" noChangeArrowheads="1" noChangeShapeType="1" noTextEdit="1"/>
              </p:cNvSpPr>
              <p:nvPr/>
            </p:nvSpPr>
            <p:spPr>
              <a:xfrm>
                <a:off x="261256" y="1269395"/>
                <a:ext cx="2797545" cy="461665"/>
              </a:xfrm>
              <a:prstGeom prst="rect">
                <a:avLst/>
              </a:prstGeom>
              <a:blipFill>
                <a:blip r:embed="rId17"/>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44430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p:bldP spid="22" grpId="0" animBg="1"/>
      <p:bldP spid="24" grpId="0"/>
      <p:bldP spid="25" grpId="0"/>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032C65-12AE-3F1E-DA27-B9C1D63028F1}"/>
              </a:ext>
            </a:extLst>
          </p:cNvPr>
          <p:cNvSpPr>
            <a:spLocks noGrp="1"/>
          </p:cNvSpPr>
          <p:nvPr>
            <p:ph type="title"/>
          </p:nvPr>
        </p:nvSpPr>
        <p:spPr>
          <a:xfrm>
            <a:off x="261257" y="201839"/>
            <a:ext cx="11589847" cy="1325563"/>
          </a:xfrm>
        </p:spPr>
        <p:txBody>
          <a:bodyPr/>
          <a:lstStyle/>
          <a:p>
            <a:r>
              <a:rPr lang="en-US" dirty="0" err="1">
                <a:latin typeface="PT Serif" panose="020A0603040505020204" pitchFamily="18" charset="77"/>
              </a:rPr>
              <a:t>Paillier</a:t>
            </a:r>
            <a:r>
              <a:rPr lang="en-US" dirty="0">
                <a:latin typeface="PT Serif" panose="020A0603040505020204" pitchFamily="18" charset="77"/>
              </a:rPr>
              <a:t>-based VRF + Traceable Shamir: Trace</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E77CB5F4-ED76-0A8F-DD93-78029AA7B1D9}"/>
                  </a:ext>
                </a:extLst>
              </p:cNvPr>
              <p:cNvSpPr/>
              <p:nvPr/>
            </p:nvSpPr>
            <p:spPr>
              <a:xfrm>
                <a:off x="1761004" y="1285650"/>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𝐸</m:t>
                      </m:r>
                    </m:oMath>
                  </m:oMathPara>
                </a14:m>
                <a:endParaRPr lang="en-US" sz="2600" dirty="0"/>
              </a:p>
            </p:txBody>
          </p:sp>
        </mc:Choice>
        <mc:Fallback xmlns="">
          <p:sp>
            <p:nvSpPr>
              <p:cNvPr id="5" name="Rounded Rectangle 4">
                <a:extLst>
                  <a:ext uri="{FF2B5EF4-FFF2-40B4-BE49-F238E27FC236}">
                    <a16:creationId xmlns:a16="http://schemas.microsoft.com/office/drawing/2014/main" id="{E77CB5F4-ED76-0A8F-DD93-78029AA7B1D9}"/>
                  </a:ext>
                </a:extLst>
              </p:cNvPr>
              <p:cNvSpPr>
                <a:spLocks noRot="1" noChangeAspect="1" noMove="1" noResize="1" noEditPoints="1" noAdjustHandles="1" noChangeArrowheads="1" noChangeShapeType="1" noTextEdit="1"/>
              </p:cNvSpPr>
              <p:nvPr/>
            </p:nvSpPr>
            <p:spPr>
              <a:xfrm>
                <a:off x="1761004" y="1285650"/>
                <a:ext cx="1341685" cy="1084407"/>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A59F4-8039-562D-5E25-B7AA500E5ED8}"/>
                  </a:ext>
                </a:extLst>
              </p:cNvPr>
              <p:cNvSpPr txBox="1"/>
              <p:nvPr/>
            </p:nvSpPr>
            <p:spPr>
              <a:xfrm>
                <a:off x="3471888" y="1658354"/>
                <a:ext cx="494133"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𝑦</m:t>
                          </m:r>
                        </m:e>
                        <m:sup>
                          <m:r>
                            <a:rPr lang="en-US" sz="2200" b="0" i="1" smtClean="0">
                              <a:latin typeface="Cambria Math" panose="02040503050406030204" pitchFamily="18" charset="0"/>
                            </a:rPr>
                            <m:t>∗</m:t>
                          </m:r>
                        </m:sup>
                      </m:sSup>
                    </m:oMath>
                  </m:oMathPara>
                </a14:m>
                <a:endParaRPr lang="en-US" sz="2200" dirty="0"/>
              </a:p>
            </p:txBody>
          </p:sp>
        </mc:Choice>
        <mc:Fallback xmlns="">
          <p:sp>
            <p:nvSpPr>
              <p:cNvPr id="6" name="TextBox 5">
                <a:extLst>
                  <a:ext uri="{FF2B5EF4-FFF2-40B4-BE49-F238E27FC236}">
                    <a16:creationId xmlns:a16="http://schemas.microsoft.com/office/drawing/2014/main" id="{58AA59F4-8039-562D-5E25-B7AA500E5ED8}"/>
                  </a:ext>
                </a:extLst>
              </p:cNvPr>
              <p:cNvSpPr txBox="1">
                <a:spLocks noRot="1" noChangeAspect="1" noMove="1" noResize="1" noEditPoints="1" noAdjustHandles="1" noChangeArrowheads="1" noChangeShapeType="1" noTextEdit="1"/>
              </p:cNvSpPr>
              <p:nvPr/>
            </p:nvSpPr>
            <p:spPr>
              <a:xfrm>
                <a:off x="3471888" y="1658354"/>
                <a:ext cx="494133" cy="338554"/>
              </a:xfrm>
              <a:prstGeom prst="rect">
                <a:avLst/>
              </a:prstGeom>
              <a:blipFill>
                <a:blip r:embed="rId4"/>
                <a:stretch>
                  <a:fillRect b="-21429"/>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54745D1-FE73-A4BF-1408-2FC6F436E314}"/>
              </a:ext>
            </a:extLst>
          </p:cNvPr>
          <p:cNvCxnSpPr>
            <a:cxnSpLocks/>
            <a:stCxn id="5" idx="3"/>
            <a:endCxn id="6" idx="1"/>
          </p:cNvCxnSpPr>
          <p:nvPr/>
        </p:nvCxnSpPr>
        <p:spPr>
          <a:xfrm flipV="1">
            <a:off x="3102689" y="1827631"/>
            <a:ext cx="369199" cy="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E328AF0-C5E2-C2A6-13B7-5453DC0F80AB}"/>
              </a:ext>
            </a:extLst>
          </p:cNvPr>
          <p:cNvCxnSpPr>
            <a:cxnSpLocks/>
          </p:cNvCxnSpPr>
          <p:nvPr/>
        </p:nvCxnSpPr>
        <p:spPr>
          <a:xfrm>
            <a:off x="1070734" y="1610753"/>
            <a:ext cx="66620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34B4C31-FE36-0CF5-6B18-4EC18326F977}"/>
                  </a:ext>
                </a:extLst>
              </p:cNvPr>
              <p:cNvSpPr txBox="1"/>
              <p:nvPr/>
            </p:nvSpPr>
            <p:spPr>
              <a:xfrm>
                <a:off x="187707" y="1402024"/>
                <a:ext cx="87099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b="0" i="1" dirty="0">
                  <a:latin typeface="PT Serif" panose="020A0603040505020204" pitchFamily="18" charset="77"/>
                </a:endParaRPr>
              </a:p>
            </p:txBody>
          </p:sp>
        </mc:Choice>
        <mc:Fallback xmlns="">
          <p:sp>
            <p:nvSpPr>
              <p:cNvPr id="9" name="TextBox 8">
                <a:extLst>
                  <a:ext uri="{FF2B5EF4-FFF2-40B4-BE49-F238E27FC236}">
                    <a16:creationId xmlns:a16="http://schemas.microsoft.com/office/drawing/2014/main" id="{A34B4C31-FE36-0CF5-6B18-4EC18326F977}"/>
                  </a:ext>
                </a:extLst>
              </p:cNvPr>
              <p:cNvSpPr txBox="1">
                <a:spLocks noRot="1" noChangeAspect="1" noMove="1" noResize="1" noEditPoints="1" noAdjustHandles="1" noChangeArrowheads="1" noChangeShapeType="1" noTextEdit="1"/>
              </p:cNvSpPr>
              <p:nvPr/>
            </p:nvSpPr>
            <p:spPr>
              <a:xfrm>
                <a:off x="187707" y="1402024"/>
                <a:ext cx="87099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E78849-240B-A4FC-E9D0-E560A7B53DD9}"/>
                  </a:ext>
                </a:extLst>
              </p:cNvPr>
              <p:cNvSpPr txBox="1"/>
              <p:nvPr/>
            </p:nvSpPr>
            <p:spPr>
              <a:xfrm>
                <a:off x="15251" y="1854490"/>
                <a:ext cx="1524787"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e>
                        <m:sup>
                          <m:r>
                            <a:rPr lang="en-US" sz="2400" b="0" i="1" smtClean="0">
                              <a:latin typeface="Cambria Math" panose="02040503050406030204" pitchFamily="18" charset="0"/>
                            </a:rPr>
                            <m:t>𝑔</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up>
                      </m:sSup>
                    </m:oMath>
                  </m:oMathPara>
                </a14:m>
                <a:endParaRPr lang="en-US" sz="2400" b="0" i="1" dirty="0">
                  <a:latin typeface="PT Serif" panose="020A0603040505020204" pitchFamily="18" charset="77"/>
                </a:endParaRPr>
              </a:p>
            </p:txBody>
          </p:sp>
        </mc:Choice>
        <mc:Fallback xmlns="">
          <p:sp>
            <p:nvSpPr>
              <p:cNvPr id="10" name="TextBox 9">
                <a:extLst>
                  <a:ext uri="{FF2B5EF4-FFF2-40B4-BE49-F238E27FC236}">
                    <a16:creationId xmlns:a16="http://schemas.microsoft.com/office/drawing/2014/main" id="{15E78849-240B-A4FC-E9D0-E560A7B53DD9}"/>
                  </a:ext>
                </a:extLst>
              </p:cNvPr>
              <p:cNvSpPr txBox="1">
                <a:spLocks noRot="1" noChangeAspect="1" noMove="1" noResize="1" noEditPoints="1" noAdjustHandles="1" noChangeArrowheads="1" noChangeShapeType="1" noTextEdit="1"/>
              </p:cNvSpPr>
              <p:nvPr/>
            </p:nvSpPr>
            <p:spPr>
              <a:xfrm>
                <a:off x="15251" y="1854490"/>
                <a:ext cx="1524787" cy="384657"/>
              </a:xfrm>
              <a:prstGeom prst="rect">
                <a:avLst/>
              </a:prstGeom>
              <a:blipFill>
                <a:blip r:embed="rId6"/>
                <a:stretch>
                  <a:fillRect l="-3306" t="-6250" r="-4959" b="-343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4F73FBA-43A7-3570-8FFE-45AA8380D3EA}"/>
              </a:ext>
            </a:extLst>
          </p:cNvPr>
          <p:cNvCxnSpPr>
            <a:cxnSpLocks/>
          </p:cNvCxnSpPr>
          <p:nvPr/>
        </p:nvCxnSpPr>
        <p:spPr>
          <a:xfrm>
            <a:off x="2257896" y="3798126"/>
            <a:ext cx="66620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25E467-2DAF-1AFD-6187-F34F149EBD95}"/>
                  </a:ext>
                </a:extLst>
              </p:cNvPr>
              <p:cNvSpPr txBox="1"/>
              <p:nvPr/>
            </p:nvSpPr>
            <p:spPr>
              <a:xfrm>
                <a:off x="1553844" y="3613460"/>
                <a:ext cx="87099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b="0" i="1" dirty="0">
                  <a:latin typeface="PT Serif" panose="020A0603040505020204" pitchFamily="18" charset="77"/>
                </a:endParaRPr>
              </a:p>
            </p:txBody>
          </p:sp>
        </mc:Choice>
        <mc:Fallback xmlns="">
          <p:sp>
            <p:nvSpPr>
              <p:cNvPr id="16" name="TextBox 15">
                <a:extLst>
                  <a:ext uri="{FF2B5EF4-FFF2-40B4-BE49-F238E27FC236}">
                    <a16:creationId xmlns:a16="http://schemas.microsoft.com/office/drawing/2014/main" id="{4D25E467-2DAF-1AFD-6187-F34F149EBD95}"/>
                  </a:ext>
                </a:extLst>
              </p:cNvPr>
              <p:cNvSpPr txBox="1">
                <a:spLocks noRot="1" noChangeAspect="1" noMove="1" noResize="1" noEditPoints="1" noAdjustHandles="1" noChangeArrowheads="1" noChangeShapeType="1" noTextEdit="1"/>
              </p:cNvSpPr>
              <p:nvPr/>
            </p:nvSpPr>
            <p:spPr>
              <a:xfrm>
                <a:off x="1553844" y="3613460"/>
                <a:ext cx="87099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D362C7-9B3C-C615-C261-FED1614BB950}"/>
                  </a:ext>
                </a:extLst>
              </p:cNvPr>
              <p:cNvSpPr txBox="1"/>
              <p:nvPr/>
            </p:nvSpPr>
            <p:spPr>
              <a:xfrm>
                <a:off x="-22026" y="4065926"/>
                <a:ext cx="2580781" cy="352661"/>
              </a:xfrm>
              <a:prstGeom prst="rect">
                <a:avLst/>
              </a:prstGeom>
              <a:noFill/>
            </p:spPr>
            <p:txBody>
              <a:bodyPr wrap="square" lIns="0" tIns="0" rIns="0" bIns="0" rtlCol="0">
                <a:spAutoFit/>
              </a:bodyPr>
              <a:lstStyle/>
              <a:p>
                <a:r>
                  <a:rPr lang="en-US" sz="2200" b="0" i="1" dirty="0">
                    <a:latin typeface="PT Serif" panose="020A0603040505020204" pitchFamily="18" charset="77"/>
                  </a:rPr>
                  <a:t> </a:t>
                </a:r>
                <a14:m>
                  <m:oMath xmlns:m="http://schemas.openxmlformats.org/officeDocument/2006/math">
                    <m:r>
                      <a:rPr lang="en-US" sz="2200" b="0" i="1" smtClean="0">
                        <a:latin typeface="Cambria Math" panose="02040503050406030204" pitchFamily="18" charset="0"/>
                      </a:rPr>
                      <m:t>𝑥</m:t>
                    </m:r>
                    <m:r>
                      <a:rPr lang="en-US" sz="2200" b="0" i="1" smtClean="0">
                        <a:latin typeface="Cambria Math" panose="02040503050406030204" pitchFamily="18" charset="0"/>
                      </a:rPr>
                      <m:t> ,</m:t>
                    </m:r>
                    <m:r>
                      <a:rPr lang="en-US" sz="2200" b="0" i="1" smtClean="0">
                        <a:latin typeface="Cambria Math" panose="02040503050406030204" pitchFamily="18" charset="0"/>
                      </a:rPr>
                      <m:t>𝐻</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𝑧</m:t>
                            </m:r>
                          </m:e>
                        </m:d>
                      </m:e>
                      <m:sup>
                        <m:r>
                          <a:rPr lang="en-US" sz="2200" b="0" i="1" smtClean="0">
                            <a:latin typeface="Cambria Math" panose="02040503050406030204" pitchFamily="18" charset="0"/>
                          </a:rPr>
                          <m:t>𝑔</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sup>
                    </m:sSup>
                    <m:r>
                      <a:rPr lang="en-US" sz="2200" b="0" i="1" smtClean="0">
                        <a:latin typeface="Cambria Math" panose="02040503050406030204" pitchFamily="18" charset="0"/>
                      </a:rPr>
                      <m:t>⋅(1+</m:t>
                    </m:r>
                    <m:r>
                      <a:rPr lang="en-US" sz="2200" b="0" i="1" smtClean="0">
                        <a:latin typeface="Cambria Math" panose="02040503050406030204" pitchFamily="18" charset="0"/>
                      </a:rPr>
                      <m:t>𝑁</m:t>
                    </m:r>
                    <m:r>
                      <a:rPr lang="en-US" sz="2200" b="0" i="1" smtClean="0">
                        <a:latin typeface="Cambria Math" panose="02040503050406030204" pitchFamily="18" charset="0"/>
                      </a:rPr>
                      <m:t>)</m:t>
                    </m:r>
                  </m:oMath>
                </a14:m>
                <a:endParaRPr lang="en-US" sz="2200" b="0" i="1" dirty="0">
                  <a:latin typeface="PT Serif" panose="020A0603040505020204" pitchFamily="18" charset="77"/>
                </a:endParaRPr>
              </a:p>
            </p:txBody>
          </p:sp>
        </mc:Choice>
        <mc:Fallback xmlns="">
          <p:sp>
            <p:nvSpPr>
              <p:cNvPr id="17" name="TextBox 16">
                <a:extLst>
                  <a:ext uri="{FF2B5EF4-FFF2-40B4-BE49-F238E27FC236}">
                    <a16:creationId xmlns:a16="http://schemas.microsoft.com/office/drawing/2014/main" id="{DFD362C7-9B3C-C615-C261-FED1614BB950}"/>
                  </a:ext>
                </a:extLst>
              </p:cNvPr>
              <p:cNvSpPr txBox="1">
                <a:spLocks noRot="1" noChangeAspect="1" noMove="1" noResize="1" noEditPoints="1" noAdjustHandles="1" noChangeArrowheads="1" noChangeShapeType="1" noTextEdit="1"/>
              </p:cNvSpPr>
              <p:nvPr/>
            </p:nvSpPr>
            <p:spPr>
              <a:xfrm>
                <a:off x="-22026" y="4065926"/>
                <a:ext cx="2580781" cy="352661"/>
              </a:xfrm>
              <a:prstGeom prst="rect">
                <a:avLst/>
              </a:prstGeom>
              <a:blipFill>
                <a:blip r:embed="rId8"/>
                <a:stretch>
                  <a:fillRect t="-3571" r="-4412" b="-39286"/>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0F376E3-3FA9-12B3-78C7-BA236365F0C1}"/>
              </a:ext>
            </a:extLst>
          </p:cNvPr>
          <p:cNvCxnSpPr>
            <a:cxnSpLocks/>
            <a:stCxn id="10" idx="3"/>
          </p:cNvCxnSpPr>
          <p:nvPr/>
        </p:nvCxnSpPr>
        <p:spPr>
          <a:xfrm>
            <a:off x="1540038" y="2046819"/>
            <a:ext cx="22096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ounded Rectangle 28">
                <a:extLst>
                  <a:ext uri="{FF2B5EF4-FFF2-40B4-BE49-F238E27FC236}">
                    <a16:creationId xmlns:a16="http://schemas.microsoft.com/office/drawing/2014/main" id="{E1D92558-D77F-149A-1C46-CAA7F4BD5E83}"/>
                  </a:ext>
                </a:extLst>
              </p:cNvPr>
              <p:cNvSpPr/>
              <p:nvPr/>
            </p:nvSpPr>
            <p:spPr>
              <a:xfrm>
                <a:off x="2943766" y="3523722"/>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𝐸</m:t>
                      </m:r>
                    </m:oMath>
                  </m:oMathPara>
                </a14:m>
                <a:endParaRPr lang="en-US" sz="2600" dirty="0"/>
              </a:p>
            </p:txBody>
          </p:sp>
        </mc:Choice>
        <mc:Fallback xmlns="">
          <p:sp>
            <p:nvSpPr>
              <p:cNvPr id="29" name="Rounded Rectangle 28">
                <a:extLst>
                  <a:ext uri="{FF2B5EF4-FFF2-40B4-BE49-F238E27FC236}">
                    <a16:creationId xmlns:a16="http://schemas.microsoft.com/office/drawing/2014/main" id="{E1D92558-D77F-149A-1C46-CAA7F4BD5E83}"/>
                  </a:ext>
                </a:extLst>
              </p:cNvPr>
              <p:cNvSpPr>
                <a:spLocks noRot="1" noChangeAspect="1" noMove="1" noResize="1" noEditPoints="1" noAdjustHandles="1" noChangeArrowheads="1" noChangeShapeType="1" noTextEdit="1"/>
              </p:cNvSpPr>
              <p:nvPr/>
            </p:nvSpPr>
            <p:spPr>
              <a:xfrm>
                <a:off x="2943766" y="3523722"/>
                <a:ext cx="1341685" cy="1084407"/>
              </a:xfrm>
              <a:prstGeom prst="roundRect">
                <a:avLst/>
              </a:prstGeom>
              <a:blipFill>
                <a:blip r:embed="rId9"/>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9CD570D3-C3F2-071F-B6E1-810F3F93B85B}"/>
              </a:ext>
            </a:extLst>
          </p:cNvPr>
          <p:cNvCxnSpPr>
            <a:cxnSpLocks/>
            <a:stCxn id="17" idx="3"/>
          </p:cNvCxnSpPr>
          <p:nvPr/>
        </p:nvCxnSpPr>
        <p:spPr>
          <a:xfrm>
            <a:off x="2558755" y="4242257"/>
            <a:ext cx="35147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8D96AA3-A2D1-2865-8FCE-547FE498AED9}"/>
                  </a:ext>
                </a:extLst>
              </p:cNvPr>
              <p:cNvSpPr txBox="1"/>
              <p:nvPr/>
            </p:nvSpPr>
            <p:spPr>
              <a:xfrm>
                <a:off x="4670462" y="3896648"/>
                <a:ext cx="666206"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𝑦</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34" name="TextBox 33">
                <a:extLst>
                  <a:ext uri="{FF2B5EF4-FFF2-40B4-BE49-F238E27FC236}">
                    <a16:creationId xmlns:a16="http://schemas.microsoft.com/office/drawing/2014/main" id="{18D96AA3-A2D1-2865-8FCE-547FE498AED9}"/>
                  </a:ext>
                </a:extLst>
              </p:cNvPr>
              <p:cNvSpPr txBox="1">
                <a:spLocks noRot="1" noChangeAspect="1" noMove="1" noResize="1" noEditPoints="1" noAdjustHandles="1" noChangeArrowheads="1" noChangeShapeType="1" noTextEdit="1"/>
              </p:cNvSpPr>
              <p:nvPr/>
            </p:nvSpPr>
            <p:spPr>
              <a:xfrm>
                <a:off x="4670462" y="3896648"/>
                <a:ext cx="666206" cy="338554"/>
              </a:xfrm>
              <a:prstGeom prst="rect">
                <a:avLst/>
              </a:prstGeom>
              <a:blipFill>
                <a:blip r:embed="rId10"/>
                <a:stretch>
                  <a:fillRect b="-21429"/>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E9C36CEC-0E43-2F8B-4359-E79820D93B5E}"/>
              </a:ext>
            </a:extLst>
          </p:cNvPr>
          <p:cNvCxnSpPr>
            <a:cxnSpLocks/>
            <a:stCxn id="29" idx="3"/>
            <a:endCxn id="34" idx="1"/>
          </p:cNvCxnSpPr>
          <p:nvPr/>
        </p:nvCxnSpPr>
        <p:spPr>
          <a:xfrm flipV="1">
            <a:off x="4285451" y="4065925"/>
            <a:ext cx="38501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0" name="Rounded Rectangular Callout 39">
                <a:extLst>
                  <a:ext uri="{FF2B5EF4-FFF2-40B4-BE49-F238E27FC236}">
                    <a16:creationId xmlns:a16="http://schemas.microsoft.com/office/drawing/2014/main" id="{A6F86C9A-21D7-F796-B5D2-CCA7942DAD30}"/>
                  </a:ext>
                </a:extLst>
              </p:cNvPr>
              <p:cNvSpPr/>
              <p:nvPr/>
            </p:nvSpPr>
            <p:spPr>
              <a:xfrm>
                <a:off x="3966021" y="1158245"/>
                <a:ext cx="8126505" cy="2229485"/>
              </a:xfrm>
              <a:prstGeom prst="wedgeRoundRectCallout">
                <a:avLst>
                  <a:gd name="adj1" fmla="val -51004"/>
                  <a:gd name="adj2" fmla="val -16080"/>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US" sz="2000" dirty="0">
                    <a:solidFill>
                      <a:schemeClr val="tx1"/>
                    </a:solidFill>
                    <a:latin typeface="PT Serif" panose="020A0603040505020204" pitchFamily="18" charset="77"/>
                  </a:rPr>
                  <a:t>E</a:t>
                </a:r>
                <a:r>
                  <a:rPr lang="en-US" sz="2000" b="0" dirty="0">
                    <a:solidFill>
                      <a:schemeClr val="tx1"/>
                    </a:solidFill>
                    <a:latin typeface="PT Serif" panose="020A0603040505020204" pitchFamily="18" charset="77"/>
                  </a:rPr>
                  <a:t> is “perfect”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endParaRPr lang="en-US" sz="2000" b="0" dirty="0">
                  <a:solidFill>
                    <a:schemeClr val="tx1"/>
                  </a:solidFill>
                  <a:latin typeface="PT Serif" panose="020A0603040505020204" pitchFamily="18" charset="77"/>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𝑦</m:t>
                          </m:r>
                        </m:e>
                        <m:sup>
                          <m:r>
                            <a:rPr lang="en-US" sz="2000" i="1">
                              <a:solidFill>
                                <a:schemeClr val="tx1"/>
                              </a:solidFill>
                              <a:latin typeface="Cambria Math" panose="02040503050406030204" pitchFamily="18" charset="0"/>
                            </a:rPr>
                            <m:t>∗</m:t>
                          </m:r>
                        </m:sup>
                      </m:sSup>
                      <m:r>
                        <a:rPr lang="en-US" sz="2000" i="1">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𝐷𝐿𝑜𝑔</m:t>
                          </m:r>
                          <m:d>
                            <m:dPr>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𝐻</m:t>
                                      </m:r>
                                      <m:sSup>
                                        <m:sSupPr>
                                          <m:ctrlPr>
                                            <a:rPr lang="en-US" sz="2000" b="0" i="1" smtClean="0">
                                              <a:solidFill>
                                                <a:srgbClr val="FF0000"/>
                                              </a:solidFill>
                                              <a:latin typeface="Cambria Math" panose="02040503050406030204" pitchFamily="18" charset="0"/>
                                            </a:rPr>
                                          </m:ctrlPr>
                                        </m:sSupPr>
                                        <m:e>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𝑧</m:t>
                                              </m:r>
                                            </m:e>
                                          </m:d>
                                        </m:e>
                                        <m:sup>
                                          <m:r>
                                            <a:rPr lang="en-US" sz="2000" b="0" i="1" smtClean="0">
                                              <a:solidFill>
                                                <a:srgbClr val="FF0000"/>
                                              </a:solidFill>
                                              <a:latin typeface="Cambria Math" panose="02040503050406030204" pitchFamily="18" charset="0"/>
                                            </a:rPr>
                                            <m:t>𝑔</m:t>
                                          </m:r>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𝑥</m:t>
                                              </m:r>
                                            </m:e>
                                          </m:d>
                                        </m:sup>
                                      </m:sSup>
                                    </m:e>
                                  </m:d>
                                </m:e>
                                <m:sup>
                                  <m:sSubSup>
                                    <m:sSubSupPr>
                                      <m:ctrlPr>
                                        <a:rPr lang="en-US" sz="200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𝜈</m:t>
                                      </m:r>
                                      <m:r>
                                        <a:rPr lang="en-US" sz="2000" i="1">
                                          <a:solidFill>
                                            <a:schemeClr val="tx1"/>
                                          </a:solidFill>
                                          <a:latin typeface="Cambria Math" panose="02040503050406030204" pitchFamily="18" charset="0"/>
                                        </a:rPr>
                                        <m:t>𝜆</m:t>
                                      </m:r>
                                    </m:e>
                                    <m:sub>
                                      <m:r>
                                        <a:rPr lang="en-US" sz="2000" i="1">
                                          <a:solidFill>
                                            <a:schemeClr val="tx1"/>
                                          </a:solidFill>
                                          <a:latin typeface="Cambria Math" panose="02040503050406030204" pitchFamily="18" charset="0"/>
                                        </a:rPr>
                                        <m:t>𝑥</m:t>
                                      </m:r>
                                    </m:sub>
                                    <m:sup>
                                      <m:d>
                                        <m:dPr>
                                          <m:begChr m:val="{"/>
                                          <m:endChr m:val="}"/>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 ,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e>
                                      </m:d>
                                    </m:sup>
                                  </m:sSubSup>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𝐻</m:t>
                              </m:r>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𝑧</m:t>
                                      </m:r>
                                    </m:e>
                                  </m:d>
                                </m:e>
                                <m:sup>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sSubSup>
                                    <m:sSubSupPr>
                                      <m:ctrlPr>
                                        <a:rPr lang="en-US" sz="200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𝜈</m:t>
                                      </m:r>
                                      <m:r>
                                        <a:rPr lang="en-US" sz="2000" i="1">
                                          <a:solidFill>
                                            <a:schemeClr val="tx1"/>
                                          </a:solidFill>
                                          <a:latin typeface="Cambria Math" panose="02040503050406030204" pitchFamily="18" charset="0"/>
                                        </a:rPr>
                                        <m:t>𝜆</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sub>
                                    <m:sup>
                                      <m:d>
                                        <m:dPr>
                                          <m:begChr m:val="{"/>
                                          <m:endChr m:val="}"/>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e>
                                      </m:d>
                                    </m:sup>
                                  </m:sSubSup>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𝐻</m:t>
                              </m:r>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𝑧</m:t>
                                      </m:r>
                                    </m:e>
                                  </m:d>
                                </m:e>
                                <m:sup>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sSubSup>
                                    <m:sSubSupPr>
                                      <m:ctrlPr>
                                        <a:rPr lang="en-US" sz="200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𝜈</m:t>
                                      </m:r>
                                      <m:r>
                                        <a:rPr lang="en-US" sz="2000" i="1">
                                          <a:solidFill>
                                            <a:schemeClr val="tx1"/>
                                          </a:solidFill>
                                          <a:latin typeface="Cambria Math" panose="02040503050406030204" pitchFamily="18" charset="0"/>
                                        </a:rPr>
                                        <m:t>𝜆</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sub>
                                    <m:sup>
                                      <m:d>
                                        <m:dPr>
                                          <m:begChr m:val="{"/>
                                          <m:endChr m:val="}"/>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e>
                                      </m:d>
                                    </m:sup>
                                  </m:sSubSup>
                                </m:sup>
                              </m:sSup>
                            </m:e>
                          </m:d>
                        </m:num>
                        <m:den>
                          <m:r>
                            <a:rPr lang="en-US" sz="2000" b="0" i="1" smtClean="0">
                              <a:solidFill>
                                <a:schemeClr val="tx1"/>
                              </a:solidFill>
                              <a:latin typeface="Cambria Math" panose="02040503050406030204" pitchFamily="18" charset="0"/>
                            </a:rPr>
                            <m:t>𝜈</m:t>
                          </m:r>
                        </m:den>
                      </m:f>
                    </m:oMath>
                  </m:oMathPara>
                </a14:m>
                <a:endParaRPr lang="en-US" sz="2000" b="0" i="1" dirty="0">
                  <a:solidFill>
                    <a:schemeClr val="tx1"/>
                  </a:solidFill>
                  <a:latin typeface="PT Serif" panose="020A0603040505020204" pitchFamily="18" charset="77"/>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𝐷𝐿𝑜𝑔</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𝐻</m:t>
                              </m:r>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𝑧</m:t>
                                      </m:r>
                                    </m:e>
                                  </m:d>
                                </m:e>
                                <m:sup>
                                  <m:r>
                                    <a:rPr lang="en-US" sz="2000" b="0" i="1" smtClean="0">
                                      <a:solidFill>
                                        <a:schemeClr val="tx1"/>
                                      </a:solidFill>
                                      <a:latin typeface="Cambria Math" panose="02040503050406030204" pitchFamily="18" charset="0"/>
                                    </a:rPr>
                                    <m:t>𝜈</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𝑝</m:t>
                                      </m:r>
                                    </m:e>
                                    <m:sup>
                                      <m:r>
                                        <a:rPr lang="en-US" sz="2000" b="0" i="1" smtClean="0">
                                          <a:solidFill>
                                            <a:schemeClr val="tx1"/>
                                          </a:solidFill>
                                          <a:latin typeface="Cambria Math" panose="02040503050406030204" pitchFamily="18" charset="0"/>
                                        </a:rPr>
                                        <m:t>′</m:t>
                                      </m:r>
                                    </m:sup>
                                  </m:sSup>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𝑞</m:t>
                                      </m:r>
                                    </m:e>
                                    <m:sup>
                                      <m:r>
                                        <a:rPr lang="en-US" sz="2000" b="0" i="1" smtClean="0">
                                          <a:solidFill>
                                            <a:schemeClr val="tx1"/>
                                          </a:solidFill>
                                          <a:latin typeface="Cambria Math" panose="02040503050406030204" pitchFamily="18" charset="0"/>
                                        </a:rPr>
                                        <m:t>′</m:t>
                                      </m:r>
                                    </m:sup>
                                  </m:sSup>
                                </m:sup>
                              </m:sSup>
                            </m:e>
                          </m:d>
                        </m:num>
                        <m:den>
                          <m:r>
                            <a:rPr lang="en-US" sz="2000" b="0" i="1" smtClean="0">
                              <a:solidFill>
                                <a:schemeClr val="tx1"/>
                              </a:solidFill>
                              <a:latin typeface="Cambria Math" panose="02040503050406030204" pitchFamily="18" charset="0"/>
                            </a:rPr>
                            <m:t>𝜈</m:t>
                          </m:r>
                        </m:den>
                      </m:f>
                    </m:oMath>
                  </m:oMathPara>
                </a14:m>
                <a:endParaRPr lang="en-US" sz="2000" b="0" i="1" dirty="0">
                  <a:solidFill>
                    <a:schemeClr val="tx1"/>
                  </a:solidFill>
                  <a:latin typeface="PT Serif" panose="020A0603040505020204" pitchFamily="18" charset="77"/>
                </a:endParaRPr>
              </a:p>
            </p:txBody>
          </p:sp>
        </mc:Choice>
        <mc:Fallback xmlns="">
          <p:sp>
            <p:nvSpPr>
              <p:cNvPr id="40" name="Rounded Rectangular Callout 39">
                <a:extLst>
                  <a:ext uri="{FF2B5EF4-FFF2-40B4-BE49-F238E27FC236}">
                    <a16:creationId xmlns:a16="http://schemas.microsoft.com/office/drawing/2014/main" id="{A6F86C9A-21D7-F796-B5D2-CCA7942DAD30}"/>
                  </a:ext>
                </a:extLst>
              </p:cNvPr>
              <p:cNvSpPr>
                <a:spLocks noRot="1" noChangeAspect="1" noMove="1" noResize="1" noEditPoints="1" noAdjustHandles="1" noChangeArrowheads="1" noChangeShapeType="1" noTextEdit="1"/>
              </p:cNvSpPr>
              <p:nvPr/>
            </p:nvSpPr>
            <p:spPr>
              <a:xfrm>
                <a:off x="3966021" y="1158245"/>
                <a:ext cx="8126505" cy="2229485"/>
              </a:xfrm>
              <a:prstGeom prst="wedgeRoundRectCallout">
                <a:avLst>
                  <a:gd name="adj1" fmla="val -51004"/>
                  <a:gd name="adj2" fmla="val -16080"/>
                  <a:gd name="adj3" fmla="val 16667"/>
                </a:avLst>
              </a:prstGeom>
              <a:blipFill>
                <a:blip r:embed="rId11"/>
                <a:stretch>
                  <a:fillRect/>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ounded Rectangular Callout 40">
                <a:extLst>
                  <a:ext uri="{FF2B5EF4-FFF2-40B4-BE49-F238E27FC236}">
                    <a16:creationId xmlns:a16="http://schemas.microsoft.com/office/drawing/2014/main" id="{7019DA72-3E1E-8F68-5A2F-60E9F6817764}"/>
                  </a:ext>
                </a:extLst>
              </p:cNvPr>
              <p:cNvSpPr/>
              <p:nvPr/>
            </p:nvSpPr>
            <p:spPr>
              <a:xfrm>
                <a:off x="2943766" y="4764506"/>
                <a:ext cx="9138506" cy="2037092"/>
              </a:xfrm>
              <a:prstGeom prst="wedgeRoundRectCallout">
                <a:avLst>
                  <a:gd name="adj1" fmla="val -33986"/>
                  <a:gd name="adj2" fmla="val -64386"/>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US" sz="2000" dirty="0">
                    <a:solidFill>
                      <a:schemeClr val="tx1"/>
                    </a:solidFill>
                    <a:latin typeface="PT Serif" panose="020A0603040505020204" pitchFamily="18" charset="77"/>
                  </a:rPr>
                  <a:t>E</a:t>
                </a:r>
                <a:r>
                  <a:rPr lang="en-US" sz="2000" b="0" dirty="0">
                    <a:solidFill>
                      <a:schemeClr val="tx1"/>
                    </a:solidFill>
                    <a:latin typeface="PT Serif" panose="020A0603040505020204" pitchFamily="18" charset="77"/>
                  </a:rPr>
                  <a:t> is “perfect”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endParaRPr lang="en-US" sz="2000" b="0" dirty="0">
                  <a:solidFill>
                    <a:schemeClr val="tx1"/>
                  </a:solidFill>
                  <a:latin typeface="PT Serif" panose="020A0603040505020204" pitchFamily="18" charset="77"/>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m:t>
                          </m:r>
                        </m:sup>
                      </m:sSubSup>
                      <m:r>
                        <a:rPr lang="en-US" sz="2000" i="1">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𝐷𝐿𝑜𝑔</m:t>
                          </m:r>
                          <m:d>
                            <m:dPr>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𝐻</m:t>
                                      </m:r>
                                      <m:sSup>
                                        <m:sSupPr>
                                          <m:ctrlPr>
                                            <a:rPr lang="en-US" sz="2000" b="0" i="1" smtClean="0">
                                              <a:solidFill>
                                                <a:srgbClr val="FF0000"/>
                                              </a:solidFill>
                                              <a:latin typeface="Cambria Math" panose="02040503050406030204" pitchFamily="18" charset="0"/>
                                            </a:rPr>
                                          </m:ctrlPr>
                                        </m:sSupPr>
                                        <m:e>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𝑧</m:t>
                                              </m:r>
                                            </m:e>
                                          </m:d>
                                        </m:e>
                                        <m:sup>
                                          <m:r>
                                            <a:rPr lang="en-US" sz="2000" b="0" i="1" smtClean="0">
                                              <a:solidFill>
                                                <a:srgbClr val="FF0000"/>
                                              </a:solidFill>
                                              <a:latin typeface="Cambria Math" panose="02040503050406030204" pitchFamily="18" charset="0"/>
                                            </a:rPr>
                                            <m:t>𝑔</m:t>
                                          </m:r>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𝑥</m:t>
                                              </m:r>
                                            </m:e>
                                          </m:d>
                                        </m:sup>
                                      </m:sSup>
                                      <m:r>
                                        <a:rPr lang="en-US" sz="2000" b="0" i="1" smtClean="0">
                                          <a:solidFill>
                                            <a:srgbClr val="FF0000"/>
                                          </a:solidFill>
                                          <a:latin typeface="Cambria Math" panose="02040503050406030204" pitchFamily="18" charset="0"/>
                                        </a:rPr>
                                        <m:t>(1+</m:t>
                                      </m:r>
                                      <m:r>
                                        <a:rPr lang="en-US" sz="2000" b="0" i="1" smtClean="0">
                                          <a:solidFill>
                                            <a:srgbClr val="FF0000"/>
                                          </a:solidFill>
                                          <a:latin typeface="Cambria Math" panose="02040503050406030204" pitchFamily="18" charset="0"/>
                                        </a:rPr>
                                        <m:t>𝑁</m:t>
                                      </m:r>
                                      <m:r>
                                        <a:rPr lang="en-US" sz="2000" b="0" i="1" smtClean="0">
                                          <a:solidFill>
                                            <a:srgbClr val="FF0000"/>
                                          </a:solidFill>
                                          <a:latin typeface="Cambria Math" panose="02040503050406030204" pitchFamily="18" charset="0"/>
                                        </a:rPr>
                                        <m:t>)</m:t>
                                      </m:r>
                                    </m:e>
                                  </m:d>
                                </m:e>
                                <m:sup>
                                  <m:sSubSup>
                                    <m:sSubSupPr>
                                      <m:ctrlPr>
                                        <a:rPr lang="en-US" sz="200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𝜈</m:t>
                                      </m:r>
                                      <m:r>
                                        <a:rPr lang="en-US" sz="2000" i="1">
                                          <a:solidFill>
                                            <a:schemeClr val="tx1"/>
                                          </a:solidFill>
                                          <a:latin typeface="Cambria Math" panose="02040503050406030204" pitchFamily="18" charset="0"/>
                                        </a:rPr>
                                        <m:t>𝜆</m:t>
                                      </m:r>
                                    </m:e>
                                    <m:sub>
                                      <m:r>
                                        <a:rPr lang="en-US" sz="2000" i="1">
                                          <a:solidFill>
                                            <a:schemeClr val="tx1"/>
                                          </a:solidFill>
                                          <a:latin typeface="Cambria Math" panose="02040503050406030204" pitchFamily="18" charset="0"/>
                                        </a:rPr>
                                        <m:t>𝑥</m:t>
                                      </m:r>
                                    </m:sub>
                                    <m:sup>
                                      <m:d>
                                        <m:dPr>
                                          <m:begChr m:val="{"/>
                                          <m:endChr m:val="}"/>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 ,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e>
                                      </m:d>
                                    </m:sup>
                                  </m:sSubSup>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𝐻</m:t>
                              </m:r>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𝑧</m:t>
                                      </m:r>
                                    </m:e>
                                  </m:d>
                                </m:e>
                                <m:sup>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sSubSup>
                                    <m:sSubSupPr>
                                      <m:ctrlPr>
                                        <a:rPr lang="en-US" sz="200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𝜈</m:t>
                                      </m:r>
                                      <m:r>
                                        <a:rPr lang="en-US" sz="2000" i="1">
                                          <a:solidFill>
                                            <a:schemeClr val="tx1"/>
                                          </a:solidFill>
                                          <a:latin typeface="Cambria Math" panose="02040503050406030204" pitchFamily="18" charset="0"/>
                                        </a:rPr>
                                        <m:t>𝜆</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sub>
                                    <m:sup>
                                      <m:d>
                                        <m:dPr>
                                          <m:begChr m:val="{"/>
                                          <m:endChr m:val="}"/>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e>
                                      </m:d>
                                    </m:sup>
                                  </m:sSubSup>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𝐻</m:t>
                              </m:r>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𝑧</m:t>
                                      </m:r>
                                    </m:e>
                                  </m:d>
                                </m:e>
                                <m:sup>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sSubSup>
                                    <m:sSubSupPr>
                                      <m:ctrlPr>
                                        <a:rPr lang="en-US" sz="200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𝜈</m:t>
                                      </m:r>
                                      <m:r>
                                        <a:rPr lang="en-US" sz="2000" i="1">
                                          <a:solidFill>
                                            <a:schemeClr val="tx1"/>
                                          </a:solidFill>
                                          <a:latin typeface="Cambria Math" panose="02040503050406030204" pitchFamily="18" charset="0"/>
                                        </a:rPr>
                                        <m:t>𝜆</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sub>
                                    <m:sup>
                                      <m:d>
                                        <m:dPr>
                                          <m:begChr m:val="{"/>
                                          <m:endChr m:val="}"/>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e>
                                      </m:d>
                                    </m:sup>
                                  </m:sSubSup>
                                </m:sup>
                              </m:sSup>
                            </m:e>
                          </m:d>
                        </m:num>
                        <m:den>
                          <m:r>
                            <a:rPr lang="en-US" sz="2000" b="0" i="1" smtClean="0">
                              <a:solidFill>
                                <a:schemeClr val="tx1"/>
                              </a:solidFill>
                              <a:latin typeface="Cambria Math" panose="02040503050406030204" pitchFamily="18" charset="0"/>
                            </a:rPr>
                            <m:t>𝜈</m:t>
                          </m:r>
                        </m:den>
                      </m:f>
                    </m:oMath>
                  </m:oMathPara>
                </a14:m>
                <a:endParaRPr lang="en-US" sz="2000" b="0" i="1" dirty="0">
                  <a:solidFill>
                    <a:schemeClr val="tx1"/>
                  </a:solidFill>
                  <a:latin typeface="PT Serif" panose="020A0603040505020204" pitchFamily="18" charset="77"/>
                </a:endParaRPr>
              </a:p>
              <a:p>
                <a:pPr algn="ctr">
                  <a:spcBef>
                    <a:spcPts val="300"/>
                  </a:spcBef>
                  <a:spcAft>
                    <a:spcPts val="300"/>
                  </a:spcAft>
                </a:pPr>
                <a14:m>
                  <m:oMath xmlns:m="http://schemas.openxmlformats.org/officeDocument/2006/math">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𝐷𝐿𝑜𝑔</m:t>
                        </m:r>
                        <m:d>
                          <m:dPr>
                            <m:ctrlPr>
                              <a:rPr lang="en-US" sz="2000" b="0" i="1" smtClean="0">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𝐻</m:t>
                            </m:r>
                            <m:sSup>
                              <m:sSupPr>
                                <m:ctrlPr>
                                  <a:rPr lang="en-US" sz="2000" i="1">
                                    <a:solidFill>
                                      <a:schemeClr val="tx1"/>
                                    </a:solidFill>
                                    <a:latin typeface="Cambria Math" panose="02040503050406030204" pitchFamily="18" charset="0"/>
                                  </a:rPr>
                                </m:ctrlPr>
                              </m:sSupPr>
                              <m:e>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𝑧</m:t>
                                    </m:r>
                                  </m:e>
                                </m:d>
                              </m:e>
                              <m:sup>
                                <m:r>
                                  <a:rPr lang="en-US" sz="2000" i="1">
                                    <a:solidFill>
                                      <a:schemeClr val="tx1"/>
                                    </a:solidFill>
                                    <a:latin typeface="Cambria Math" panose="02040503050406030204" pitchFamily="18" charset="0"/>
                                  </a:rPr>
                                  <m:t>𝜈</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𝑝</m:t>
                                    </m:r>
                                  </m:e>
                                  <m:sup>
                                    <m:r>
                                      <a:rPr lang="en-US" sz="2000" i="1">
                                        <a:solidFill>
                                          <a:schemeClr val="tx1"/>
                                        </a:solidFill>
                                        <a:latin typeface="Cambria Math" panose="02040503050406030204" pitchFamily="18" charset="0"/>
                                      </a:rPr>
                                      <m:t>′</m:t>
                                    </m:r>
                                  </m:sup>
                                </m:sSup>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𝑞</m:t>
                                    </m:r>
                                  </m:e>
                                  <m:sup>
                                    <m:r>
                                      <a:rPr lang="en-US" sz="2000" i="1">
                                        <a:solidFill>
                                          <a:schemeClr val="tx1"/>
                                        </a:solidFill>
                                        <a:latin typeface="Cambria Math" panose="02040503050406030204" pitchFamily="18" charset="0"/>
                                      </a:rPr>
                                      <m:t>′</m:t>
                                    </m:r>
                                  </m:sup>
                                </m:sSup>
                              </m:sup>
                            </m:sSup>
                            <m:r>
                              <a:rPr lang="en-US" sz="2000" i="1">
                                <a:solidFill>
                                  <a:schemeClr val="tx1"/>
                                </a:solidFill>
                                <a:latin typeface="Cambria Math" panose="02040503050406030204" pitchFamily="18" charset="0"/>
                              </a:rPr>
                              <m:t>⋅</m:t>
                            </m:r>
                            <m:sSup>
                              <m:sSupPr>
                                <m:ctrlPr>
                                  <a:rPr lang="en-US" sz="2000" i="1">
                                    <a:solidFill>
                                      <a:srgbClr val="FF0000"/>
                                    </a:solidFill>
                                    <a:latin typeface="Cambria Math" panose="02040503050406030204" pitchFamily="18" charset="0"/>
                                  </a:rPr>
                                </m:ctrlPr>
                              </m:sSupPr>
                              <m:e>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1+</m:t>
                                    </m:r>
                                    <m:r>
                                      <a:rPr lang="en-US" sz="2000" i="1">
                                        <a:solidFill>
                                          <a:srgbClr val="FF0000"/>
                                        </a:solidFill>
                                        <a:latin typeface="Cambria Math" panose="02040503050406030204" pitchFamily="18" charset="0"/>
                                      </a:rPr>
                                      <m:t>𝑁</m:t>
                                    </m:r>
                                  </m:e>
                                </m:d>
                              </m:e>
                              <m:sup>
                                <m:sSubSup>
                                  <m:sSubSupPr>
                                    <m:ctrlPr>
                                      <a:rPr lang="en-US" sz="2000" i="1">
                                        <a:solidFill>
                                          <a:srgbClr val="FF0000"/>
                                        </a:solidFill>
                                        <a:latin typeface="Cambria Math" panose="02040503050406030204" pitchFamily="18" charset="0"/>
                                      </a:rPr>
                                    </m:ctrlPr>
                                  </m:sSubSupPr>
                                  <m:e>
                                    <m:r>
                                      <a:rPr lang="en-US" sz="2000" i="1">
                                        <a:solidFill>
                                          <a:srgbClr val="FF0000"/>
                                        </a:solidFill>
                                        <a:latin typeface="Cambria Math" panose="02040503050406030204" pitchFamily="18" charset="0"/>
                                      </a:rPr>
                                      <m:t>𝜈𝜆</m:t>
                                    </m:r>
                                  </m:e>
                                  <m:sub>
                                    <m:r>
                                      <a:rPr lang="en-US" sz="2000" i="1">
                                        <a:solidFill>
                                          <a:srgbClr val="FF0000"/>
                                        </a:solidFill>
                                        <a:latin typeface="Cambria Math" panose="02040503050406030204" pitchFamily="18" charset="0"/>
                                      </a:rPr>
                                      <m:t>𝑥</m:t>
                                    </m:r>
                                  </m:sub>
                                  <m:sup>
                                    <m:d>
                                      <m:dPr>
                                        <m:begChr m:val="{"/>
                                        <m:endChr m:val="}"/>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𝑥</m:t>
                                        </m:r>
                                        <m:r>
                                          <a:rPr lang="en-US" sz="2000" i="1">
                                            <a:solidFill>
                                              <a:srgbClr val="FF0000"/>
                                            </a:solidFill>
                                            <a:latin typeface="Cambria Math" panose="02040503050406030204" pitchFamily="18" charset="0"/>
                                          </a:rPr>
                                          <m:t> ,   </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1</m:t>
                                            </m:r>
                                          </m:sub>
                                        </m:sSub>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 </m:t>
                                            </m:r>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2</m:t>
                                            </m:r>
                                          </m:sub>
                                        </m:sSub>
                                      </m:e>
                                    </m:d>
                                  </m:sup>
                                </m:sSubSup>
                              </m:sup>
                            </m:sSup>
                          </m:e>
                        </m:d>
                      </m:num>
                      <m:den>
                        <m:r>
                          <a:rPr lang="en-US" sz="2000" b="0" i="1" smtClean="0">
                            <a:solidFill>
                              <a:schemeClr val="tx1"/>
                            </a:solidFill>
                            <a:latin typeface="Cambria Math" panose="02040503050406030204" pitchFamily="18" charset="0"/>
                          </a:rPr>
                          <m:t>𝜈</m:t>
                        </m:r>
                      </m:den>
                    </m:f>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𝑦</m:t>
                        </m:r>
                      </m:e>
                      <m:sup>
                        <m:r>
                          <a:rPr lang="en-US" sz="2000" b="0"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𝜆</m:t>
                        </m:r>
                      </m:e>
                      <m:sub>
                        <m:r>
                          <a:rPr lang="en-US" sz="2000" b="0" i="1" smtClean="0">
                            <a:solidFill>
                              <a:schemeClr val="tx1"/>
                            </a:solidFill>
                            <a:latin typeface="Cambria Math" panose="02040503050406030204" pitchFamily="18" charset="0"/>
                          </a:rPr>
                          <m:t>𝑥</m:t>
                        </m:r>
                      </m:sub>
                      <m: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sup>
                    </m:sSubSup>
                  </m:oMath>
                </a14:m>
                <a:r>
                  <a:rPr lang="en-US" sz="2000" b="0" i="1" dirty="0">
                    <a:solidFill>
                      <a:schemeClr val="tx1"/>
                    </a:solidFill>
                    <a:latin typeface="PT Serif" panose="020A0603040505020204" pitchFamily="18" charset="77"/>
                  </a:rPr>
                  <a:t> </a:t>
                </a:r>
              </a:p>
            </p:txBody>
          </p:sp>
        </mc:Choice>
        <mc:Fallback xmlns="">
          <p:sp>
            <p:nvSpPr>
              <p:cNvPr id="41" name="Rounded Rectangular Callout 40">
                <a:extLst>
                  <a:ext uri="{FF2B5EF4-FFF2-40B4-BE49-F238E27FC236}">
                    <a16:creationId xmlns:a16="http://schemas.microsoft.com/office/drawing/2014/main" id="{7019DA72-3E1E-8F68-5A2F-60E9F6817764}"/>
                  </a:ext>
                </a:extLst>
              </p:cNvPr>
              <p:cNvSpPr>
                <a:spLocks noRot="1" noChangeAspect="1" noMove="1" noResize="1" noEditPoints="1" noAdjustHandles="1" noChangeArrowheads="1" noChangeShapeType="1" noTextEdit="1"/>
              </p:cNvSpPr>
              <p:nvPr/>
            </p:nvSpPr>
            <p:spPr>
              <a:xfrm>
                <a:off x="2943766" y="4764506"/>
                <a:ext cx="9138506" cy="2037092"/>
              </a:xfrm>
              <a:prstGeom prst="wedgeRoundRectCallout">
                <a:avLst>
                  <a:gd name="adj1" fmla="val -33986"/>
                  <a:gd name="adj2" fmla="val -64386"/>
                  <a:gd name="adj3" fmla="val 16667"/>
                </a:avLst>
              </a:prstGeom>
              <a:blipFill>
                <a:blip r:embed="rId12"/>
                <a:stretch>
                  <a:fillRect/>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80729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9" grpId="0" animBg="1"/>
      <p:bldP spid="34" grpId="0"/>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D41F-26A7-25F0-FC9B-88BA613EF4EE}"/>
              </a:ext>
            </a:extLst>
          </p:cNvPr>
          <p:cNvSpPr>
            <a:spLocks noGrp="1"/>
          </p:cNvSpPr>
          <p:nvPr>
            <p:ph type="title"/>
          </p:nvPr>
        </p:nvSpPr>
        <p:spPr>
          <a:xfrm>
            <a:off x="193430" y="211015"/>
            <a:ext cx="10515600" cy="1325563"/>
          </a:xfrm>
        </p:spPr>
        <p:txBody>
          <a:bodyPr/>
          <a:lstStyle/>
          <a:p>
            <a:r>
              <a:rPr lang="en-US" dirty="0">
                <a:latin typeface="PT Serif" panose="020A0603040505020204" pitchFamily="18" charset="77"/>
              </a:rPr>
              <a:t>Verifiable Random functions (VRFs)</a:t>
            </a:r>
          </a:p>
        </p:txBody>
      </p:sp>
      <p:sp>
        <p:nvSpPr>
          <p:cNvPr id="3" name="Content Placeholder 2">
            <a:extLst>
              <a:ext uri="{FF2B5EF4-FFF2-40B4-BE49-F238E27FC236}">
                <a16:creationId xmlns:a16="http://schemas.microsoft.com/office/drawing/2014/main" id="{79CC3CE9-F446-8181-73ED-6C1BB69548F1}"/>
              </a:ext>
            </a:extLst>
          </p:cNvPr>
          <p:cNvSpPr>
            <a:spLocks noGrp="1"/>
          </p:cNvSpPr>
          <p:nvPr>
            <p:ph idx="1"/>
          </p:nvPr>
        </p:nvSpPr>
        <p:spPr>
          <a:xfrm>
            <a:off x="2001715" y="5403117"/>
            <a:ext cx="8707315" cy="1291192"/>
          </a:xfrm>
        </p:spPr>
        <p:txBody>
          <a:bodyPr>
            <a:normAutofit/>
          </a:bodyPr>
          <a:lstStyle/>
          <a:p>
            <a:r>
              <a:rPr lang="en-US" dirty="0">
                <a:latin typeface="PT Serif" panose="020A0603040505020204" pitchFamily="18" charset="77"/>
              </a:rPr>
              <a:t>Output distribution indistinguishable from random</a:t>
            </a:r>
          </a:p>
          <a:p>
            <a:r>
              <a:rPr lang="en-US" dirty="0">
                <a:latin typeface="PT Serif" panose="020A0603040505020204" pitchFamily="18" charset="77"/>
              </a:rPr>
              <a:t>Publicly verifiable evaluation proof</a:t>
            </a:r>
          </a:p>
        </p:txBody>
      </p:sp>
      <p:pic>
        <p:nvPicPr>
          <p:cNvPr id="9" name="Google Shape;74;p15">
            <a:extLst>
              <a:ext uri="{FF2B5EF4-FFF2-40B4-BE49-F238E27FC236}">
                <a16:creationId xmlns:a16="http://schemas.microsoft.com/office/drawing/2014/main" id="{D1D9CDAD-8EDE-33D0-4938-B306B39D8886}"/>
              </a:ext>
            </a:extLst>
          </p:cNvPr>
          <p:cNvPicPr preferRelativeResize="0"/>
          <p:nvPr/>
        </p:nvPicPr>
        <p:blipFill>
          <a:blip r:embed="rId3">
            <a:alphaModFix/>
          </a:blip>
          <a:stretch>
            <a:fillRect/>
          </a:stretch>
        </p:blipFill>
        <p:spPr>
          <a:xfrm>
            <a:off x="2772654" y="2110013"/>
            <a:ext cx="834050" cy="1152898"/>
          </a:xfrm>
          <a:prstGeom prst="rect">
            <a:avLst/>
          </a:prstGeom>
          <a:noFill/>
          <a:ln>
            <a:noFill/>
          </a:ln>
        </p:spPr>
      </p:pic>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29F78744-7C27-07A2-EC8D-A1A5EEA4B6BB}"/>
                  </a:ext>
                </a:extLst>
              </p:cNvPr>
              <p:cNvSpPr txBox="1"/>
              <p:nvPr/>
            </p:nvSpPr>
            <p:spPr>
              <a:xfrm>
                <a:off x="2853775" y="3100628"/>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𝑒𝑘</m:t>
                      </m:r>
                    </m:oMath>
                  </m:oMathPara>
                </a14:m>
                <a:endParaRPr sz="2000" baseline="-25000" dirty="0"/>
              </a:p>
            </p:txBody>
          </p:sp>
        </mc:Choice>
        <mc:Fallback xmlns="">
          <p:sp>
            <p:nvSpPr>
              <p:cNvPr id="10" name="Google Shape;75;p15">
                <a:extLst>
                  <a:ext uri="{FF2B5EF4-FFF2-40B4-BE49-F238E27FC236}">
                    <a16:creationId xmlns:a16="http://schemas.microsoft.com/office/drawing/2014/main" id="{29F78744-7C27-07A2-EC8D-A1A5EEA4B6BB}"/>
                  </a:ext>
                </a:extLst>
              </p:cNvPr>
              <p:cNvSpPr txBox="1">
                <a:spLocks noRot="1" noChangeAspect="1" noMove="1" noResize="1" noEditPoints="1" noAdjustHandles="1" noChangeArrowheads="1" noChangeShapeType="1" noTextEdit="1"/>
              </p:cNvSpPr>
              <p:nvPr/>
            </p:nvSpPr>
            <p:spPr>
              <a:xfrm>
                <a:off x="2853775" y="3100628"/>
                <a:ext cx="656512" cy="492412"/>
              </a:xfrm>
              <a:prstGeom prst="rect">
                <a:avLst/>
              </a:prstGeom>
              <a:blipFill>
                <a:blip r:embed="rId4"/>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D21B6D7-F49C-49A7-2046-8D6A6B18CCB5}"/>
              </a:ext>
            </a:extLst>
          </p:cNvPr>
          <p:cNvCxnSpPr>
            <a:cxnSpLocks/>
          </p:cNvCxnSpPr>
          <p:nvPr/>
        </p:nvCxnSpPr>
        <p:spPr>
          <a:xfrm>
            <a:off x="1958485" y="3346834"/>
            <a:ext cx="77296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733369-8A88-2AD0-E501-7964D2F6A4D4}"/>
              </a:ext>
            </a:extLst>
          </p:cNvPr>
          <p:cNvSpPr txBox="1"/>
          <p:nvPr/>
        </p:nvSpPr>
        <p:spPr>
          <a:xfrm>
            <a:off x="245561" y="3100628"/>
            <a:ext cx="1977682" cy="446276"/>
          </a:xfrm>
          <a:prstGeom prst="rect">
            <a:avLst/>
          </a:prstGeom>
          <a:noFill/>
          <a:ln>
            <a:noFill/>
          </a:ln>
        </p:spPr>
        <p:txBody>
          <a:bodyPr wrap="square" rtlCol="0">
            <a:spAutoFit/>
          </a:bodyPr>
          <a:lstStyle/>
          <a:p>
            <a:r>
              <a:rPr lang="en-US" sz="2300" dirty="0" err="1">
                <a:solidFill>
                  <a:schemeClr val="accent1">
                    <a:lumMod val="50000"/>
                  </a:schemeClr>
                </a:solidFill>
                <a:latin typeface="PT Serif" panose="020A0603040505020204" pitchFamily="18" charset="77"/>
              </a:rPr>
              <a:t>FuncSamp</a:t>
            </a:r>
            <a:r>
              <a:rPr lang="en-US" sz="2300" dirty="0">
                <a:solidFill>
                  <a:schemeClr val="accent1">
                    <a:lumMod val="50000"/>
                  </a:schemeClr>
                </a:solidFill>
                <a:latin typeface="PT Serif" panose="020A0603040505020204" pitchFamily="18" charset="77"/>
              </a:rPr>
              <a:t>()</a:t>
            </a:r>
          </a:p>
        </p:txBody>
      </p:sp>
      <mc:AlternateContent xmlns:mc="http://schemas.openxmlformats.org/markup-compatibility/2006" xmlns:a14="http://schemas.microsoft.com/office/drawing/2010/main">
        <mc:Choice Requires="a14">
          <p:sp>
            <p:nvSpPr>
              <p:cNvPr id="13" name="Google Shape;86;p15">
                <a:extLst>
                  <a:ext uri="{FF2B5EF4-FFF2-40B4-BE49-F238E27FC236}">
                    <a16:creationId xmlns:a16="http://schemas.microsoft.com/office/drawing/2014/main" id="{983D36AF-0FA0-5E89-7FC2-3F207F38C816}"/>
                  </a:ext>
                </a:extLst>
              </p:cNvPr>
              <p:cNvSpPr txBox="1"/>
              <p:nvPr/>
            </p:nvSpPr>
            <p:spPr>
              <a:xfrm>
                <a:off x="4141759" y="2942603"/>
                <a:ext cx="2915529"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Verification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𝑣𝑘</m:t>
                      </m:r>
                    </m:oMath>
                  </m:oMathPara>
                </a14:m>
                <a:endParaRPr sz="2000" baseline="-25000" dirty="0"/>
              </a:p>
            </p:txBody>
          </p:sp>
        </mc:Choice>
        <mc:Fallback xmlns="">
          <p:sp>
            <p:nvSpPr>
              <p:cNvPr id="13" name="Google Shape;86;p15">
                <a:extLst>
                  <a:ext uri="{FF2B5EF4-FFF2-40B4-BE49-F238E27FC236}">
                    <a16:creationId xmlns:a16="http://schemas.microsoft.com/office/drawing/2014/main" id="{983D36AF-0FA0-5E89-7FC2-3F207F38C816}"/>
                  </a:ext>
                </a:extLst>
              </p:cNvPr>
              <p:cNvSpPr txBox="1">
                <a:spLocks noRot="1" noChangeAspect="1" noMove="1" noResize="1" noEditPoints="1" noAdjustHandles="1" noChangeArrowheads="1" noChangeShapeType="1" noTextEdit="1"/>
              </p:cNvSpPr>
              <p:nvPr/>
            </p:nvSpPr>
            <p:spPr>
              <a:xfrm>
                <a:off x="4141759" y="2942603"/>
                <a:ext cx="2915529" cy="793072"/>
              </a:xfrm>
              <a:prstGeom prst="rect">
                <a:avLst/>
              </a:prstGeom>
              <a:blipFill>
                <a:blip r:embed="rId5"/>
                <a:stretch>
                  <a:fillRect l="-173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D7FED9C-5F87-EA70-6EE1-D768CE83AF1E}"/>
                  </a:ext>
                </a:extLst>
              </p:cNvPr>
              <p:cNvSpPr txBox="1"/>
              <p:nvPr/>
            </p:nvSpPr>
            <p:spPr>
              <a:xfrm>
                <a:off x="2468897" y="1253896"/>
                <a:ext cx="1426268"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Input </a:t>
                </a:r>
                <a14:m>
                  <m:oMath xmlns:m="http://schemas.openxmlformats.org/officeDocument/2006/math">
                    <m:r>
                      <a:rPr lang="en-US" sz="2000" b="0" i="1" smtClean="0">
                        <a:solidFill>
                          <a:schemeClr val="accent1">
                            <a:lumMod val="50000"/>
                          </a:schemeClr>
                        </a:solidFill>
                        <a:latin typeface="Cambria Math" panose="02040503050406030204" pitchFamily="18" charset="0"/>
                      </a:rPr>
                      <m:t>𝑧</m:t>
                    </m:r>
                  </m:oMath>
                </a14:m>
                <a:endParaRPr lang="en-US" sz="2000" dirty="0">
                  <a:solidFill>
                    <a:schemeClr val="accent1">
                      <a:lumMod val="50000"/>
                    </a:schemeClr>
                  </a:solidFill>
                  <a:latin typeface="PT Serif" panose="020A0603040505020204" pitchFamily="18" charset="77"/>
                </a:endParaRPr>
              </a:p>
            </p:txBody>
          </p:sp>
        </mc:Choice>
        <mc:Fallback xmlns="">
          <p:sp>
            <p:nvSpPr>
              <p:cNvPr id="14" name="TextBox 13">
                <a:extLst>
                  <a:ext uri="{FF2B5EF4-FFF2-40B4-BE49-F238E27FC236}">
                    <a16:creationId xmlns:a16="http://schemas.microsoft.com/office/drawing/2014/main" id="{4D7FED9C-5F87-EA70-6EE1-D768CE83AF1E}"/>
                  </a:ext>
                </a:extLst>
              </p:cNvPr>
              <p:cNvSpPr txBox="1">
                <a:spLocks noRot="1" noChangeAspect="1" noMove="1" noResize="1" noEditPoints="1" noAdjustHandles="1" noChangeArrowheads="1" noChangeShapeType="1" noTextEdit="1"/>
              </p:cNvSpPr>
              <p:nvPr/>
            </p:nvSpPr>
            <p:spPr>
              <a:xfrm>
                <a:off x="2468897" y="1253896"/>
                <a:ext cx="1426268" cy="400110"/>
              </a:xfrm>
              <a:prstGeom prst="rect">
                <a:avLst/>
              </a:prstGeom>
              <a:blipFill>
                <a:blip r:embed="rId6"/>
                <a:stretch>
                  <a:fillRect l="-4425" t="-6061" b="-24242"/>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2CEEA5D-A3D7-8044-8D40-327BFE1EEDAD}"/>
              </a:ext>
            </a:extLst>
          </p:cNvPr>
          <p:cNvCxnSpPr>
            <a:cxnSpLocks/>
            <a:stCxn id="14" idx="2"/>
            <a:endCxn id="9" idx="0"/>
          </p:cNvCxnSpPr>
          <p:nvPr/>
        </p:nvCxnSpPr>
        <p:spPr>
          <a:xfrm>
            <a:off x="3182031" y="1654006"/>
            <a:ext cx="7648" cy="45600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4F0185-8CEC-DCD0-F59C-093F55259EA6}"/>
              </a:ext>
            </a:extLst>
          </p:cNvPr>
          <p:cNvCxnSpPr>
            <a:cxnSpLocks/>
            <a:stCxn id="10" idx="2"/>
            <a:endCxn id="17" idx="0"/>
          </p:cNvCxnSpPr>
          <p:nvPr/>
        </p:nvCxnSpPr>
        <p:spPr>
          <a:xfrm>
            <a:off x="3182031" y="3593040"/>
            <a:ext cx="0" cy="10124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7425BD-7D4A-B380-9ABC-EFCDEB73415A}"/>
                  </a:ext>
                </a:extLst>
              </p:cNvPr>
              <p:cNvSpPr txBox="1"/>
              <p:nvPr/>
            </p:nvSpPr>
            <p:spPr>
              <a:xfrm>
                <a:off x="2860886" y="4605473"/>
                <a:ext cx="642289"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300" b="0" i="1" smtClean="0">
                          <a:solidFill>
                            <a:schemeClr val="accent1">
                              <a:lumMod val="50000"/>
                            </a:schemeClr>
                          </a:solidFill>
                          <a:latin typeface="Cambria Math" panose="02040503050406030204" pitchFamily="18" charset="0"/>
                        </a:rPr>
                        <m:t>𝑦</m:t>
                      </m:r>
                      <m:r>
                        <a:rPr lang="en-US" sz="2300" b="0" i="1" smtClean="0">
                          <a:solidFill>
                            <a:schemeClr val="accent1">
                              <a:lumMod val="50000"/>
                            </a:schemeClr>
                          </a:solidFill>
                          <a:latin typeface="Cambria Math" panose="02040503050406030204" pitchFamily="18" charset="0"/>
                        </a:rPr>
                        <m:t> , </m:t>
                      </m:r>
                      <m:r>
                        <a:rPr lang="en-US" sz="2300" b="0" i="1" smtClean="0">
                          <a:solidFill>
                            <a:schemeClr val="accent1">
                              <a:lumMod val="50000"/>
                            </a:schemeClr>
                          </a:solidFill>
                          <a:latin typeface="Cambria Math" panose="02040503050406030204" pitchFamily="18" charset="0"/>
                        </a:rPr>
                        <m:t>𝜋</m:t>
                      </m:r>
                    </m:oMath>
                  </m:oMathPara>
                </a14:m>
                <a:endParaRPr lang="en-US" sz="2300" dirty="0">
                  <a:solidFill>
                    <a:schemeClr val="accent1">
                      <a:lumMod val="50000"/>
                    </a:schemeClr>
                  </a:solidFill>
                </a:endParaRPr>
              </a:p>
            </p:txBody>
          </p:sp>
        </mc:Choice>
        <mc:Fallback xmlns="">
          <p:sp>
            <p:nvSpPr>
              <p:cNvPr id="17" name="TextBox 16">
                <a:extLst>
                  <a:ext uri="{FF2B5EF4-FFF2-40B4-BE49-F238E27FC236}">
                    <a16:creationId xmlns:a16="http://schemas.microsoft.com/office/drawing/2014/main" id="{7E7425BD-7D4A-B380-9ABC-EFCDEB73415A}"/>
                  </a:ext>
                </a:extLst>
              </p:cNvPr>
              <p:cNvSpPr txBox="1">
                <a:spLocks noRot="1" noChangeAspect="1" noMove="1" noResize="1" noEditPoints="1" noAdjustHandles="1" noChangeArrowheads="1" noChangeShapeType="1" noTextEdit="1"/>
              </p:cNvSpPr>
              <p:nvPr/>
            </p:nvSpPr>
            <p:spPr>
              <a:xfrm>
                <a:off x="2860886" y="4605473"/>
                <a:ext cx="642289" cy="446276"/>
              </a:xfrm>
              <a:prstGeom prst="rect">
                <a:avLst/>
              </a:prstGeom>
              <a:blipFill>
                <a:blip r:embed="rId7"/>
                <a:stretch>
                  <a:fillRect l="-1961" r="-5882"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8678E7-8750-65E6-D3DD-4D98B3837C3F}"/>
                  </a:ext>
                </a:extLst>
              </p:cNvPr>
              <p:cNvSpPr txBox="1"/>
              <p:nvPr/>
            </p:nvSpPr>
            <p:spPr>
              <a:xfrm>
                <a:off x="1595693" y="3862986"/>
                <a:ext cx="1645356"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Eval(</a:t>
                </a:r>
                <a14:m>
                  <m:oMath xmlns:m="http://schemas.openxmlformats.org/officeDocument/2006/math">
                    <m:r>
                      <a:rPr lang="en-US" sz="2300" b="0" i="1" smtClean="0">
                        <a:solidFill>
                          <a:schemeClr val="accent1">
                            <a:lumMod val="50000"/>
                          </a:schemeClr>
                        </a:solidFill>
                        <a:latin typeface="Cambria Math" panose="02040503050406030204" pitchFamily="18" charset="0"/>
                      </a:rPr>
                      <m:t>𝑒𝑘</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𝑧</m:t>
                    </m:r>
                  </m:oMath>
                </a14:m>
                <a:r>
                  <a:rPr lang="en-US" sz="2300" dirty="0">
                    <a:solidFill>
                      <a:schemeClr val="accent1">
                        <a:lumMod val="50000"/>
                      </a:schemeClr>
                    </a:solidFill>
                    <a:latin typeface="PT Serif" panose="020A0603040505020204" pitchFamily="18" charset="77"/>
                  </a:rPr>
                  <a:t>)</a:t>
                </a:r>
              </a:p>
            </p:txBody>
          </p:sp>
        </mc:Choice>
        <mc:Fallback xmlns="">
          <p:sp>
            <p:nvSpPr>
              <p:cNvPr id="18" name="TextBox 17">
                <a:extLst>
                  <a:ext uri="{FF2B5EF4-FFF2-40B4-BE49-F238E27FC236}">
                    <a16:creationId xmlns:a16="http://schemas.microsoft.com/office/drawing/2014/main" id="{138678E7-8750-65E6-D3DD-4D98B3837C3F}"/>
                  </a:ext>
                </a:extLst>
              </p:cNvPr>
              <p:cNvSpPr txBox="1">
                <a:spLocks noRot="1" noChangeAspect="1" noMove="1" noResize="1" noEditPoints="1" noAdjustHandles="1" noChangeArrowheads="1" noChangeShapeType="1" noTextEdit="1"/>
              </p:cNvSpPr>
              <p:nvPr/>
            </p:nvSpPr>
            <p:spPr>
              <a:xfrm>
                <a:off x="1595693" y="3862986"/>
                <a:ext cx="1645356" cy="446276"/>
              </a:xfrm>
              <a:prstGeom prst="rect">
                <a:avLst/>
              </a:prstGeom>
              <a:blipFill>
                <a:blip r:embed="rId8"/>
                <a:stretch>
                  <a:fillRect l="-5344" t="-11111" b="-2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0465CE-6EF8-7886-4D7F-22EF468DE4C4}"/>
                  </a:ext>
                </a:extLst>
              </p:cNvPr>
              <p:cNvSpPr txBox="1"/>
              <p:nvPr/>
            </p:nvSpPr>
            <p:spPr>
              <a:xfrm>
                <a:off x="3776310" y="4398173"/>
                <a:ext cx="2667213"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Verify(</a:t>
                </a:r>
                <a14:m>
                  <m:oMath xmlns:m="http://schemas.openxmlformats.org/officeDocument/2006/math">
                    <m:r>
                      <a:rPr lang="en-US" sz="2300" b="0" i="0"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𝑣𝑘</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𝑧</m:t>
                    </m:r>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𝑦</m:t>
                    </m:r>
                    <m:r>
                      <a:rPr lang="en-US" sz="2300" b="0" i="1" smtClean="0">
                        <a:solidFill>
                          <a:schemeClr val="accent1">
                            <a:lumMod val="50000"/>
                          </a:schemeClr>
                        </a:solidFill>
                        <a:latin typeface="Cambria Math" panose="02040503050406030204" pitchFamily="18" charset="0"/>
                      </a:rPr>
                      <m:t> , </m:t>
                    </m:r>
                    <m:r>
                      <a:rPr lang="en-US" sz="2300" b="0" i="1" smtClean="0">
                        <a:solidFill>
                          <a:schemeClr val="accent1">
                            <a:lumMod val="50000"/>
                          </a:schemeClr>
                        </a:solidFill>
                        <a:latin typeface="Cambria Math" panose="02040503050406030204" pitchFamily="18" charset="0"/>
                      </a:rPr>
                      <m:t>𝜋</m:t>
                    </m:r>
                  </m:oMath>
                </a14:m>
                <a:r>
                  <a:rPr lang="en-US" sz="2300" dirty="0">
                    <a:solidFill>
                      <a:schemeClr val="accent1">
                        <a:lumMod val="50000"/>
                      </a:schemeClr>
                    </a:solidFill>
                    <a:latin typeface="PT Serif" panose="020A0603040505020204" pitchFamily="18" charset="77"/>
                  </a:rPr>
                  <a:t>)</a:t>
                </a:r>
              </a:p>
            </p:txBody>
          </p:sp>
        </mc:Choice>
        <mc:Fallback xmlns="">
          <p:sp>
            <p:nvSpPr>
              <p:cNvPr id="19" name="TextBox 18">
                <a:extLst>
                  <a:ext uri="{FF2B5EF4-FFF2-40B4-BE49-F238E27FC236}">
                    <a16:creationId xmlns:a16="http://schemas.microsoft.com/office/drawing/2014/main" id="{F10465CE-6EF8-7886-4D7F-22EF468DE4C4}"/>
                  </a:ext>
                </a:extLst>
              </p:cNvPr>
              <p:cNvSpPr txBox="1">
                <a:spLocks noRot="1" noChangeAspect="1" noMove="1" noResize="1" noEditPoints="1" noAdjustHandles="1" noChangeArrowheads="1" noChangeShapeType="1" noTextEdit="1"/>
              </p:cNvSpPr>
              <p:nvPr/>
            </p:nvSpPr>
            <p:spPr>
              <a:xfrm>
                <a:off x="3776310" y="4398173"/>
                <a:ext cx="2667213" cy="446276"/>
              </a:xfrm>
              <a:prstGeom prst="rect">
                <a:avLst/>
              </a:prstGeom>
              <a:blipFill>
                <a:blip r:embed="rId9"/>
                <a:stretch>
                  <a:fillRect l="-3318" t="-11111" b="-30556"/>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A6B9BE46-E495-9B47-523E-01E6F2C74D23}"/>
              </a:ext>
            </a:extLst>
          </p:cNvPr>
          <p:cNvCxnSpPr>
            <a:cxnSpLocks/>
          </p:cNvCxnSpPr>
          <p:nvPr/>
        </p:nvCxnSpPr>
        <p:spPr>
          <a:xfrm>
            <a:off x="3729345" y="4828299"/>
            <a:ext cx="237838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DE81145-D281-D175-74A7-B28101EA7E3E}"/>
              </a:ext>
            </a:extLst>
          </p:cNvPr>
          <p:cNvSpPr txBox="1"/>
          <p:nvPr/>
        </p:nvSpPr>
        <p:spPr>
          <a:xfrm>
            <a:off x="6380866" y="4603215"/>
            <a:ext cx="1064388" cy="446276"/>
          </a:xfrm>
          <a:prstGeom prst="rect">
            <a:avLst/>
          </a:prstGeom>
          <a:noFill/>
        </p:spPr>
        <p:txBody>
          <a:bodyPr wrap="square" rtlCol="0">
            <a:spAutoFit/>
          </a:bodyPr>
          <a:lstStyle/>
          <a:p>
            <a:r>
              <a:rPr lang="en-US" sz="2300" dirty="0">
                <a:solidFill>
                  <a:schemeClr val="accent1">
                    <a:lumMod val="50000"/>
                  </a:schemeClr>
                </a:solidFill>
                <a:latin typeface="PT Serif" panose="020A0603040505020204" pitchFamily="18" charset="77"/>
              </a:rPr>
              <a:t>Valid!</a:t>
            </a:r>
          </a:p>
        </p:txBody>
      </p:sp>
    </p:spTree>
    <p:extLst>
      <p:ext uri="{BB962C8B-B14F-4D97-AF65-F5344CB8AC3E}">
        <p14:creationId xmlns:p14="http://schemas.microsoft.com/office/powerpoint/2010/main" val="105802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1"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3" grpId="0"/>
      <p:bldP spid="14" grpId="0"/>
      <p:bldP spid="17" grpId="0"/>
      <p:bldP spid="18" grpId="0" animBg="1"/>
      <p:bldP spid="19" grpId="0" animBg="1"/>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3582A-C99B-4B85-A545-1298053AB805}"/>
              </a:ext>
            </a:extLst>
          </p:cNvPr>
          <p:cNvSpPr>
            <a:spLocks noGrp="1"/>
          </p:cNvSpPr>
          <p:nvPr>
            <p:ph type="title"/>
          </p:nvPr>
        </p:nvSpPr>
        <p:spPr>
          <a:xfrm>
            <a:off x="261257" y="201839"/>
            <a:ext cx="11589847" cy="1325563"/>
          </a:xfrm>
        </p:spPr>
        <p:txBody>
          <a:bodyPr/>
          <a:lstStyle/>
          <a:p>
            <a:r>
              <a:rPr lang="en-US" dirty="0" err="1">
                <a:latin typeface="PT Serif" panose="020A0603040505020204" pitchFamily="18" charset="77"/>
              </a:rPr>
              <a:t>Paillier</a:t>
            </a:r>
            <a:r>
              <a:rPr lang="en-US" dirty="0">
                <a:latin typeface="PT Serif" panose="020A0603040505020204" pitchFamily="18" charset="77"/>
              </a:rPr>
              <a:t>-based VRF + Traceable Shamir: Trace</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A133EB7-07B8-0315-EB85-D735938BD650}"/>
                  </a:ext>
                </a:extLst>
              </p:cNvPr>
              <p:cNvSpPr>
                <a:spLocks noGrp="1"/>
              </p:cNvSpPr>
              <p:nvPr>
                <p:ph idx="1"/>
              </p:nvPr>
            </p:nvSpPr>
            <p:spPr>
              <a:xfrm>
                <a:off x="297871" y="1197650"/>
                <a:ext cx="11748355" cy="5565389"/>
              </a:xfrm>
            </p:spPr>
            <p:txBody>
              <a:bodyPr>
                <a:normAutofit/>
              </a:bodyPr>
              <a:lstStyle/>
              <a:p>
                <a:pPr marL="0" indent="0">
                  <a:lnSpc>
                    <a:spcPct val="150000"/>
                  </a:lnSpc>
                  <a:buNone/>
                </a:pPr>
                <a:r>
                  <a:rPr lang="en-US" dirty="0">
                    <a:latin typeface="PT Serif" panose="020A0603040505020204" pitchFamily="18" charset="77"/>
                  </a:rPr>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 =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 </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𝑁</m:t>
                    </m:r>
                  </m:oMath>
                </a14:m>
                <a:endParaRPr lang="en-US" dirty="0">
                  <a:latin typeface="PT Serif" panose="020A0603040505020204" pitchFamily="18" charset="77"/>
                </a:endParaRPr>
              </a:p>
              <a:p>
                <a:pPr marL="0" indent="0">
                  <a:lnSpc>
                    <a:spcPct val="150000"/>
                  </a:lnSpc>
                  <a:buNone/>
                </a:pPr>
                <a:r>
                  <a:rPr lang="en-US" dirty="0">
                    <a:latin typeface="PT Serif" panose="020A0603040505020204" pitchFamily="18" charset="77"/>
                  </a:rPr>
                  <a:t>  </a:t>
                </a:r>
                <a14:m>
                  <m:oMath xmlns:m="http://schemas.openxmlformats.org/officeDocument/2006/math">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 </m:t>
                                </m:r>
                                <m:r>
                                  <a:rPr lang="en-US" b="0" i="1" smtClean="0">
                                    <a:latin typeface="Cambria Math" panose="02040503050406030204" pitchFamily="18" charset="0"/>
                                  </a:rPr>
                                  <m:t>𝑦</m:t>
                                </m:r>
                              </m:e>
                              <m:sup>
                                <m:r>
                                  <a:rPr lang="en-US" b="0" i="1" smtClean="0">
                                    <a:latin typeface="Cambria Math" panose="02040503050406030204" pitchFamily="18" charset="0"/>
                                  </a:rPr>
                                  <m:t>∗</m:t>
                                </m:r>
                              </m:sup>
                            </m:sSup>
                          </m:e>
                        </m:d>
                      </m:e>
                      <m:sup>
                        <m:r>
                          <a:rPr lang="en-US" b="0" i="1" smtClean="0">
                            <a:latin typeface="Cambria Math" panose="02040503050406030204" pitchFamily="18" charset="0"/>
                          </a:rPr>
                          <m:t>−1</m:t>
                        </m:r>
                      </m:sup>
                    </m:sSup>
                    <m:r>
                      <a:rPr lang="en-US" b="0" i="1" smtClean="0">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den>
                    </m:f>
                  </m:oMath>
                </a14:m>
                <a:endParaRPr lang="en-US" dirty="0">
                  <a:latin typeface="PT Serif" panose="020A0603040505020204" pitchFamily="18" charset="77"/>
                </a:endParaRPr>
              </a:p>
              <a:p>
                <a:pPr marL="0" indent="0">
                  <a:lnSpc>
                    <a:spcPct val="150000"/>
                  </a:lnSpc>
                  <a:buNone/>
                </a:pPr>
                <a:r>
                  <a:rPr lang="en-US" b="0" dirty="0"/>
                  <a:t> </a:t>
                </a:r>
              </a:p>
              <a:p>
                <a:pPr marL="0" indent="0">
                  <a:lnSpc>
                    <a:spcPct val="150000"/>
                  </a:lnSpc>
                  <a:buNone/>
                </a:pPr>
                <a:r>
                  <a:rPr lang="en-US" b="0" dirty="0"/>
                  <a:t> </a:t>
                </a:r>
                <a14:m>
                  <m:oMath xmlns:m="http://schemas.openxmlformats.org/officeDocument/2006/math">
                    <m:sSup>
                      <m:sSupPr>
                        <m:ctrlPr>
                          <a:rPr lang="en-US" sz="2900" b="0" i="1" smtClean="0">
                            <a:latin typeface="Cambria Math" panose="02040503050406030204" pitchFamily="18" charset="0"/>
                          </a:rPr>
                        </m:ctrlPr>
                      </m:sSupPr>
                      <m:e>
                        <m:r>
                          <m:rPr>
                            <m:sty m:val="p"/>
                          </m:rPr>
                          <a:rPr lang="en-US" sz="2900" b="0" i="0" smtClean="0">
                            <a:latin typeface="Cambria Math" panose="02040503050406030204" pitchFamily="18" charset="0"/>
                          </a:rPr>
                          <m:t>Trace</m:t>
                        </m:r>
                      </m:e>
                      <m:sup>
                        <m:r>
                          <m:rPr>
                            <m:sty m:val="p"/>
                          </m:rPr>
                          <a:rPr lang="en-US" sz="2900" b="0" i="0" smtClean="0">
                            <a:latin typeface="Cambria Math" panose="02040503050406030204" pitchFamily="18" charset="0"/>
                          </a:rPr>
                          <m:t>R</m:t>
                        </m:r>
                      </m:sup>
                    </m:sSup>
                    <m:d>
                      <m:dPr>
                        <m:ctrlPr>
                          <a:rPr lang="en-US" sz="2900" b="0" i="1" smtClean="0">
                            <a:latin typeface="Cambria Math" panose="02040503050406030204" pitchFamily="18" charset="0"/>
                          </a:rPr>
                        </m:ctrlPr>
                      </m:dPr>
                      <m:e>
                        <m:r>
                          <a:rPr lang="en-US" sz="2900" b="0" i="1" smtClean="0">
                            <a:latin typeface="Cambria Math" panose="02040503050406030204" pitchFamily="18" charset="0"/>
                          </a:rPr>
                          <m:t> </m:t>
                        </m:r>
                        <m:r>
                          <a:rPr lang="en-US" sz="2900" b="0" i="1" smtClean="0">
                            <a:latin typeface="Cambria Math" panose="02040503050406030204" pitchFamily="18" charset="0"/>
                          </a:rPr>
                          <m:t>𝑡𝑘</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d>
                              <m:dPr>
                                <m:begChr m:val="{"/>
                                <m:endChr m:val="}"/>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 </m:t>
                                    </m:r>
                                    <m:r>
                                      <a:rPr lang="en-US" sz="2900" b="0" i="1" smtClean="0">
                                        <a:latin typeface="Cambria Math" panose="02040503050406030204" pitchFamily="18" charset="0"/>
                                      </a:rPr>
                                      <m:t>𝑥</m:t>
                                    </m:r>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 </m:t>
                                </m:r>
                              </m:e>
                            </m:d>
                          </m:e>
                          <m:sub>
                            <m:r>
                              <a:rPr lang="en-US" sz="2900" b="0" i="1" smtClean="0">
                                <a:latin typeface="Cambria Math" panose="02040503050406030204" pitchFamily="18" charset="0"/>
                              </a:rPr>
                              <m:t>𝑖</m:t>
                            </m:r>
                            <m:r>
                              <a:rPr lang="en-US" sz="2900" b="0" i="1" smtClean="0">
                                <a:latin typeface="Cambria Math" panose="02040503050406030204" pitchFamily="18" charset="0"/>
                              </a:rPr>
                              <m:t>∈</m:t>
                            </m:r>
                            <m:d>
                              <m:dPr>
                                <m:begChr m:val="["/>
                                <m:endChr m:val="]"/>
                                <m:ctrlPr>
                                  <a:rPr lang="en-US" sz="2900" b="0" i="1" smtClean="0">
                                    <a:latin typeface="Cambria Math" panose="02040503050406030204" pitchFamily="18" charset="0"/>
                                  </a:rPr>
                                </m:ctrlPr>
                              </m:dPr>
                              <m:e>
                                <m:r>
                                  <a:rPr lang="en-US" sz="2900" b="0" i="1" smtClean="0">
                                    <a:latin typeface="Cambria Math" panose="02040503050406030204" pitchFamily="18" charset="0"/>
                                  </a:rPr>
                                  <m:t>𝑛</m:t>
                                </m:r>
                              </m:e>
                            </m:d>
                          </m:sub>
                        </m:sSub>
                        <m:r>
                          <a:rPr lang="en-US" sz="2900" b="0" i="0" smtClean="0">
                            <a:latin typeface="Cambria Math" panose="02040503050406030204" pitchFamily="18" charset="0"/>
                          </a:rPr>
                          <m:t>  </m:t>
                        </m:r>
                      </m:e>
                    </m:d>
                    <m:r>
                      <a:rPr lang="en-US" sz="2900" b="0" i="0" smtClean="0">
                        <a:latin typeface="Cambria Math" panose="02040503050406030204" pitchFamily="18" charset="0"/>
                      </a:rPr>
                      <m:t>:</m:t>
                    </m:r>
                  </m:oMath>
                </a14:m>
                <a:endParaRPr lang="en-US" sz="2900" dirty="0">
                  <a:latin typeface="PT Serif" panose="020A0603040505020204" pitchFamily="18" charset="77"/>
                </a:endParaRPr>
              </a:p>
              <a:p>
                <a:pPr>
                  <a:lnSpc>
                    <a:spcPct val="150000"/>
                  </a:lnSpc>
                </a:pPr>
                <a:r>
                  <a:rPr lang="en-US" dirty="0">
                    <a:latin typeface="PT Serif" panose="020A0603040505020204" pitchFamily="18" charset="77"/>
                  </a:rPr>
                  <a:t>  </a:t>
                </a:r>
                <a:r>
                  <a:rPr lang="en-US" sz="2400" dirty="0">
                    <a:latin typeface="PT Serif" panose="020A0603040505020204" pitchFamily="18" charset="77"/>
                  </a:rPr>
                  <a:t>Get evaluation of  </a:t>
                </a:r>
                <a14:m>
                  <m:oMath xmlns:m="http://schemas.openxmlformats.org/officeDocument/2006/math">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latin typeface="PT Serif" panose="020A0603040505020204" pitchFamily="18" charset="77"/>
                  </a:rPr>
                  <a:t>  at </a:t>
                </a:r>
                <a14:m>
                  <m:oMath xmlns:m="http://schemas.openxmlformats.org/officeDocument/2006/math">
                    <m:r>
                      <a:rPr lang="en-US" sz="2400" b="0" i="1" smtClean="0">
                        <a:latin typeface="Cambria Math" panose="02040503050406030204" pitchFamily="18" charset="0"/>
                      </a:rPr>
                      <m:t>𝑓</m:t>
                    </m:r>
                  </m:oMath>
                </a14:m>
                <a:r>
                  <a:rPr lang="en-US" sz="2400" dirty="0">
                    <a:latin typeface="PT Serif" panose="020A0603040505020204" pitchFamily="18" charset="77"/>
                  </a:rPr>
                  <a:t> different values of </a:t>
                </a:r>
                <a14:m>
                  <m:oMath xmlns:m="http://schemas.openxmlformats.org/officeDocument/2006/math">
                    <m:r>
                      <a:rPr lang="en-US" sz="2400" b="0" i="1" smtClean="0">
                        <a:latin typeface="Cambria Math" panose="02040503050406030204" pitchFamily="18" charset="0"/>
                      </a:rPr>
                      <m:t>𝑥</m:t>
                    </m:r>
                  </m:oMath>
                </a14:m>
                <a:r>
                  <a:rPr lang="en-US" sz="2400" dirty="0">
                    <a:latin typeface="PT Serif" panose="020A0603040505020204" pitchFamily="18" charset="77"/>
                  </a:rPr>
                  <a:t>  →  interpolate  </a:t>
                </a:r>
                <a14:m>
                  <m:oMath xmlns:m="http://schemas.openxmlformats.org/officeDocument/2006/math">
                    <m:r>
                      <a:rPr lang="en-US" sz="2400" i="1">
                        <a:latin typeface="Cambria Math" panose="02040503050406030204" pitchFamily="18" charset="0"/>
                      </a:rPr>
                      <m:t>h</m:t>
                    </m:r>
                    <m:d>
                      <m:dPr>
                        <m:ctrlPr>
                          <a:rPr lang="en-US" sz="2400" i="1">
                            <a:latin typeface="Cambria Math" panose="02040503050406030204" pitchFamily="18" charset="0"/>
                          </a:rPr>
                        </m:ctrlPr>
                      </m:dPr>
                      <m:e>
                        <m:r>
                          <a:rPr lang="en-US" sz="2400" i="1">
                            <a:latin typeface="Cambria Math" panose="02040503050406030204" pitchFamily="18" charset="0"/>
                          </a:rPr>
                          <m:t>𝑌</m:t>
                        </m:r>
                      </m:e>
                    </m:d>
                    <m:r>
                      <a:rPr lang="en-US" sz="2400" b="0" i="1" smtClean="0">
                        <a:latin typeface="Cambria Math" panose="02040503050406030204" pitchFamily="18" charset="0"/>
                      </a:rPr>
                      <m:t>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r>
                      <a:rPr lang="en-US" sz="2400" b="0" i="1" smtClean="0">
                        <a:latin typeface="Cambria Math" panose="02040503050406030204" pitchFamily="18" charset="0"/>
                      </a:rPr>
                      <m:t>𝑁</m:t>
                    </m:r>
                  </m:oMath>
                </a14:m>
                <a:endParaRPr lang="en-US" sz="2400" b="0" dirty="0">
                  <a:latin typeface="PT Serif" panose="020A0603040505020204" pitchFamily="18" charset="77"/>
                </a:endParaRPr>
              </a:p>
              <a:p>
                <a:pPr>
                  <a:lnSpc>
                    <a:spcPct val="150000"/>
                  </a:lnSpc>
                </a:pPr>
                <a:r>
                  <a:rPr lang="en-US" sz="2400" dirty="0">
                    <a:latin typeface="PT Serif" panose="020A0603040505020204" pitchFamily="18" charset="77"/>
                  </a:rPr>
                  <a:t>  For each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oMath>
                </a14:m>
                <a:r>
                  <a:rPr lang="en-US" sz="2400" dirty="0">
                    <a:latin typeface="PT Serif" panose="020A0603040505020204" pitchFamily="18" charset="77"/>
                  </a:rPr>
                  <a:t>  if  </a:t>
                </a:r>
                <a14:m>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=0</m:t>
                    </m:r>
                  </m:oMath>
                </a14:m>
                <a:r>
                  <a:rPr lang="en-US" sz="2400" dirty="0">
                    <a:latin typeface="PT Serif" panose="020A0603040505020204" pitchFamily="18" charset="77"/>
                  </a:rPr>
                  <a:t>  then  set  </a:t>
                </a:r>
                <a14:m>
                  <m:oMath xmlns:m="http://schemas.openxmlformats.org/officeDocument/2006/math">
                    <m:acc>
                      <m:accPr>
                        <m:chr m:val="̂"/>
                        <m:ctrlPr>
                          <a:rPr lang="en-US" sz="2400" i="1" dirty="0"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𝒥</m:t>
                        </m:r>
                      </m:e>
                    </m:acc>
                    <m:r>
                      <a:rPr lang="en-US" sz="2400" b="0" i="1" smtClean="0">
                        <a:latin typeface="Cambria Math" panose="02040503050406030204" pitchFamily="18" charset="0"/>
                        <a:ea typeface="Cambria Math" panose="02040503050406030204" pitchFamily="18" charset="0"/>
                      </a:rPr>
                      <m:t> ←</m:t>
                    </m:r>
                    <m:acc>
                      <m:accPr>
                        <m:chr m:val="̂"/>
                        <m:ctrlPr>
                          <a:rPr lang="en-US" sz="2400" i="1" dirty="0"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𝒥</m:t>
                        </m:r>
                      </m:e>
                    </m:acc>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 }</m:t>
                    </m:r>
                  </m:oMath>
                </a14:m>
                <a:endParaRPr lang="en-US" sz="2400" dirty="0">
                  <a:latin typeface="PT Serif" panose="020A0603040505020204" pitchFamily="18" charset="77"/>
                </a:endParaRPr>
              </a:p>
            </p:txBody>
          </p:sp>
        </mc:Choice>
        <mc:Fallback xmlns="">
          <p:sp>
            <p:nvSpPr>
              <p:cNvPr id="5" name="Content Placeholder 2">
                <a:extLst>
                  <a:ext uri="{FF2B5EF4-FFF2-40B4-BE49-F238E27FC236}">
                    <a16:creationId xmlns:a16="http://schemas.microsoft.com/office/drawing/2014/main" id="{EA133EB7-07B8-0315-EB85-D735938BD650}"/>
                  </a:ext>
                </a:extLst>
              </p:cNvPr>
              <p:cNvSpPr>
                <a:spLocks noGrp="1" noRot="1" noChangeAspect="1" noMove="1" noResize="1" noEditPoints="1" noAdjustHandles="1" noChangeArrowheads="1" noChangeShapeType="1" noTextEdit="1"/>
              </p:cNvSpPr>
              <p:nvPr>
                <p:ph idx="1"/>
              </p:nvPr>
            </p:nvSpPr>
            <p:spPr>
              <a:xfrm>
                <a:off x="297871" y="1197650"/>
                <a:ext cx="11748355" cy="5565389"/>
              </a:xfrm>
              <a:blipFill>
                <a:blip r:embed="rId3"/>
                <a:stretch>
                  <a:fillRect l="-9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49C3A635-B4CD-DE50-8DA1-62A01925C859}"/>
                  </a:ext>
                </a:extLst>
              </p:cNvPr>
              <p:cNvSpPr/>
              <p:nvPr/>
            </p:nvSpPr>
            <p:spPr>
              <a:xfrm>
                <a:off x="5882631" y="1359251"/>
                <a:ext cx="5968426" cy="2069749"/>
              </a:xfrm>
              <a:prstGeom prst="wedgeRoundRectCallout">
                <a:avLst>
                  <a:gd name="adj1" fmla="val -62232"/>
                  <a:gd name="adj2" fmla="val 10519"/>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spcBef>
                    <a:spcPts val="300"/>
                  </a:spcBef>
                  <a:spcAft>
                    <a:spcPts val="300"/>
                  </a:spcAft>
                </a:pPr>
                <a:r>
                  <a:rPr lang="en-US" sz="2300" b="0" dirty="0">
                    <a:solidFill>
                      <a:schemeClr val="tx1"/>
                    </a:solidFill>
                    <a:latin typeface="PT Serif" panose="020A0603040505020204" pitchFamily="18" charset="77"/>
                  </a:rPr>
                  <a:t>Evaluation of </a:t>
                </a:r>
                <a14:m>
                  <m:oMath xmlns:m="http://schemas.openxmlformats.org/officeDocument/2006/math">
                    <m:r>
                      <a:rPr lang="en-US" sz="2300" b="0" i="1" smtClean="0">
                        <a:solidFill>
                          <a:schemeClr val="tx1"/>
                        </a:solidFill>
                        <a:latin typeface="Cambria Math" panose="02040503050406030204" pitchFamily="18" charset="0"/>
                      </a:rPr>
                      <m:t>h</m:t>
                    </m:r>
                    <m:d>
                      <m:dPr>
                        <m:ctrlPr>
                          <a:rPr lang="en-US" sz="2300" b="0" i="1" smtClean="0">
                            <a:solidFill>
                              <a:schemeClr val="tx1"/>
                            </a:solidFill>
                            <a:latin typeface="Cambria Math" panose="02040503050406030204" pitchFamily="18" charset="0"/>
                          </a:rPr>
                        </m:ctrlPr>
                      </m:dPr>
                      <m:e>
                        <m:r>
                          <a:rPr lang="en-US" sz="2300" b="0" i="1" smtClean="0">
                            <a:solidFill>
                              <a:schemeClr val="tx1"/>
                            </a:solidFill>
                            <a:latin typeface="Cambria Math" panose="02040503050406030204" pitchFamily="18" charset="0"/>
                          </a:rPr>
                          <m:t>𝑌</m:t>
                        </m:r>
                      </m:e>
                    </m:d>
                    <m:r>
                      <a:rPr lang="en-US" sz="2300" b="0" i="1" smtClean="0">
                        <a:solidFill>
                          <a:schemeClr val="tx1"/>
                        </a:solidFill>
                        <a:latin typeface="Cambria Math" panose="02040503050406030204" pitchFamily="18" charset="0"/>
                      </a:rPr>
                      <m:t>=</m:t>
                    </m:r>
                    <m:nary>
                      <m:naryPr>
                        <m:chr m:val="∏"/>
                        <m:supHide m:val="on"/>
                        <m:ctrlPr>
                          <a:rPr lang="en-US" sz="2300" b="0" i="1" smtClean="0">
                            <a:solidFill>
                              <a:schemeClr val="tx1"/>
                            </a:solidFill>
                            <a:latin typeface="Cambria Math" panose="02040503050406030204" pitchFamily="18" charset="0"/>
                          </a:rPr>
                        </m:ctrlPr>
                      </m:naryPr>
                      <m:sub>
                        <m:r>
                          <m:rPr>
                            <m:brk m:alnAt="7"/>
                          </m:rPr>
                          <a:rPr lang="en-US" sz="2300" b="0" i="1" smtClean="0">
                            <a:solidFill>
                              <a:schemeClr val="tx1"/>
                            </a:solidFill>
                            <a:latin typeface="Cambria Math" panose="02040503050406030204" pitchFamily="18" charset="0"/>
                          </a:rPr>
                          <m:t> </m:t>
                        </m:r>
                        <m:r>
                          <a:rPr lang="en-US" sz="2300" b="0" i="1" smtClean="0">
                            <a:solidFill>
                              <a:schemeClr val="tx1"/>
                            </a:solidFill>
                            <a:latin typeface="Cambria Math" panose="02040503050406030204" pitchFamily="18" charset="0"/>
                          </a:rPr>
                          <m:t>𝑘</m:t>
                        </m:r>
                        <m:r>
                          <a:rPr lang="en-US" sz="2300" b="0" i="1" smtClean="0">
                            <a:solidFill>
                              <a:schemeClr val="tx1"/>
                            </a:solidFill>
                            <a:latin typeface="Cambria Math" panose="02040503050406030204" pitchFamily="18" charset="0"/>
                          </a:rPr>
                          <m:t> ∈ </m:t>
                        </m:r>
                        <m:r>
                          <a:rPr lang="en-US" sz="2000" i="1" smtClean="0">
                            <a:solidFill>
                              <a:schemeClr val="tx1"/>
                            </a:solidFill>
                            <a:latin typeface="Cambria Math" panose="02040503050406030204" pitchFamily="18" charset="0"/>
                            <a:ea typeface="Cambria Math" panose="02040503050406030204" pitchFamily="18" charset="0"/>
                          </a:rPr>
                          <m:t>𝒥</m:t>
                        </m:r>
                      </m:sub>
                      <m:sup/>
                      <m:e>
                        <m:f>
                          <m:fPr>
                            <m:ctrlPr>
                              <a:rPr lang="en-US" sz="2300" b="0" i="1" smtClean="0">
                                <a:solidFill>
                                  <a:schemeClr val="tx1"/>
                                </a:solidFill>
                                <a:latin typeface="Cambria Math" panose="02040503050406030204" pitchFamily="18" charset="0"/>
                              </a:rPr>
                            </m:ctrlPr>
                          </m:fPr>
                          <m:num>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𝑥</m:t>
                                </m:r>
                              </m:e>
                              <m:sub>
                                <m:r>
                                  <a:rPr lang="en-US" sz="2300" b="0" i="1" smtClean="0">
                                    <a:solidFill>
                                      <a:schemeClr val="tx1"/>
                                    </a:solidFill>
                                    <a:latin typeface="Cambria Math" panose="02040503050406030204" pitchFamily="18" charset="0"/>
                                  </a:rPr>
                                  <m:t>𝑘</m:t>
                                </m:r>
                              </m:sub>
                            </m:sSub>
                            <m:r>
                              <a:rPr lang="en-US" sz="2300" b="0" i="1" smtClean="0">
                                <a:solidFill>
                                  <a:schemeClr val="tx1"/>
                                </a:solidFill>
                                <a:latin typeface="Cambria Math" panose="02040503050406030204" pitchFamily="18" charset="0"/>
                              </a:rPr>
                              <m:t> − </m:t>
                            </m:r>
                            <m:r>
                              <a:rPr lang="en-US" sz="2300" b="0" i="1" smtClean="0">
                                <a:solidFill>
                                  <a:schemeClr val="tx1"/>
                                </a:solidFill>
                                <a:latin typeface="Cambria Math" panose="02040503050406030204" pitchFamily="18" charset="0"/>
                              </a:rPr>
                              <m:t>𝑌</m:t>
                            </m:r>
                          </m:num>
                          <m:den>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𝑥</m:t>
                                </m:r>
                              </m:e>
                              <m:sub>
                                <m:r>
                                  <a:rPr lang="en-US" sz="2300" b="0" i="1" smtClean="0">
                                    <a:solidFill>
                                      <a:schemeClr val="tx1"/>
                                    </a:solidFill>
                                    <a:latin typeface="Cambria Math" panose="02040503050406030204" pitchFamily="18" charset="0"/>
                                  </a:rPr>
                                  <m:t>𝑘</m:t>
                                </m:r>
                              </m:sub>
                            </m:sSub>
                          </m:den>
                        </m:f>
                      </m:e>
                    </m:nary>
                  </m:oMath>
                </a14:m>
                <a:r>
                  <a:rPr lang="en-US" sz="2300" b="0" dirty="0">
                    <a:solidFill>
                      <a:schemeClr val="tx1"/>
                    </a:solidFill>
                    <a:latin typeface="PT Serif" panose="020A0603040505020204" pitchFamily="18" charset="77"/>
                  </a:rPr>
                  <a:t> at </a:t>
                </a:r>
                <a14:m>
                  <m:oMath xmlns:m="http://schemas.openxmlformats.org/officeDocument/2006/math">
                    <m:r>
                      <a:rPr lang="en-US" sz="2300" b="0" i="1" smtClean="0">
                        <a:solidFill>
                          <a:schemeClr val="tx1"/>
                        </a:solidFill>
                        <a:latin typeface="Cambria Math" panose="02040503050406030204" pitchFamily="18" charset="0"/>
                      </a:rPr>
                      <m:t>𝑥</m:t>
                    </m:r>
                  </m:oMath>
                </a14:m>
                <a:endParaRPr lang="en-US" sz="2300" b="0" dirty="0">
                  <a:solidFill>
                    <a:schemeClr val="tx1"/>
                  </a:solidFill>
                  <a:latin typeface="PT Serif" panose="020A0603040505020204" pitchFamily="18" charset="77"/>
                </a:endParaRPr>
              </a:p>
              <a:p>
                <a:pPr algn="ctr">
                  <a:lnSpc>
                    <a:spcPct val="140000"/>
                  </a:lnSpc>
                  <a:spcBef>
                    <a:spcPts val="300"/>
                  </a:spcBef>
                  <a:spcAft>
                    <a:spcPts val="300"/>
                  </a:spcAft>
                </a:pPr>
                <a14:m>
                  <m:oMath xmlns:m="http://schemas.openxmlformats.org/officeDocument/2006/math">
                    <m:r>
                      <a:rPr lang="en-US" sz="2300" b="0" i="1" smtClean="0">
                        <a:solidFill>
                          <a:schemeClr val="tx1"/>
                        </a:solidFill>
                        <a:latin typeface="Cambria Math" panose="02040503050406030204" pitchFamily="18" charset="0"/>
                      </a:rPr>
                      <m:t>h</m:t>
                    </m:r>
                  </m:oMath>
                </a14:m>
                <a:r>
                  <a:rPr lang="en-US" sz="2300" b="0" dirty="0">
                    <a:solidFill>
                      <a:schemeClr val="tx1"/>
                    </a:solidFill>
                    <a:latin typeface="PT Serif" panose="020A0603040505020204" pitchFamily="18" charset="77"/>
                  </a:rPr>
                  <a:t> : degree </a:t>
                </a:r>
                <a14:m>
                  <m:oMath xmlns:m="http://schemas.openxmlformats.org/officeDocument/2006/math">
                    <m:r>
                      <a:rPr lang="en-US" sz="2400" b="0" i="1" smtClean="0">
                        <a:solidFill>
                          <a:schemeClr val="tx1"/>
                        </a:solidFill>
                        <a:latin typeface="Cambria Math" panose="02040503050406030204" pitchFamily="18" charset="0"/>
                      </a:rPr>
                      <m:t>𝑓</m:t>
                    </m:r>
                  </m:oMath>
                </a14:m>
                <a:r>
                  <a:rPr lang="en-US" sz="2300" b="0" dirty="0">
                    <a:solidFill>
                      <a:schemeClr val="tx1"/>
                    </a:solidFill>
                    <a:latin typeface="PT Serif" panose="020A0603040505020204" pitchFamily="18" charset="77"/>
                  </a:rPr>
                  <a:t> polynomial</a:t>
                </a:r>
              </a:p>
              <a:p>
                <a:pPr algn="ctr">
                  <a:lnSpc>
                    <a:spcPct val="140000"/>
                  </a:lnSpc>
                  <a:spcBef>
                    <a:spcPts val="300"/>
                  </a:spcBef>
                  <a:spcAft>
                    <a:spcPts val="300"/>
                  </a:spcAft>
                </a:pPr>
                <a:r>
                  <a:rPr lang="en-US" sz="2300" b="0" dirty="0">
                    <a:solidFill>
                      <a:schemeClr val="tx1"/>
                    </a:solidFill>
                    <a:latin typeface="PT Serif" panose="020A0603040505020204" pitchFamily="18" charset="77"/>
                  </a:rPr>
                  <a:t>Roots : </a:t>
                </a:r>
                <a14:m>
                  <m:oMath xmlns:m="http://schemas.openxmlformats.org/officeDocument/2006/math">
                    <m:sSub>
                      <m:sSubPr>
                        <m:ctrlPr>
                          <a:rPr lang="en-US" sz="2300" b="0" i="1" smtClean="0">
                            <a:solidFill>
                              <a:schemeClr val="tx1"/>
                            </a:solidFill>
                            <a:latin typeface="Cambria Math" panose="02040503050406030204" pitchFamily="18" charset="0"/>
                          </a:rPr>
                        </m:ctrlPr>
                      </m:sSubPr>
                      <m:e>
                        <m:d>
                          <m:dPr>
                            <m:begChr m:val="{"/>
                            <m:endChr m:val="}"/>
                            <m:ctrlPr>
                              <a:rPr lang="en-US" sz="2300" b="0" i="1" smtClean="0">
                                <a:solidFill>
                                  <a:schemeClr val="tx1"/>
                                </a:solidFill>
                                <a:latin typeface="Cambria Math" panose="02040503050406030204" pitchFamily="18" charset="0"/>
                              </a:rPr>
                            </m:ctrlPr>
                          </m:dPr>
                          <m:e>
                            <m:r>
                              <a:rPr lang="en-US" sz="2300" b="0" i="1" smtClean="0">
                                <a:solidFill>
                                  <a:schemeClr val="tx1"/>
                                </a:solidFill>
                                <a:latin typeface="Cambria Math" panose="02040503050406030204" pitchFamily="18" charset="0"/>
                              </a:rPr>
                              <m:t> </m:t>
                            </m:r>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𝑥</m:t>
                                </m:r>
                              </m:e>
                              <m:sub>
                                <m:r>
                                  <a:rPr lang="en-US" sz="2300" b="0" i="1" smtClean="0">
                                    <a:solidFill>
                                      <a:schemeClr val="tx1"/>
                                    </a:solidFill>
                                    <a:latin typeface="Cambria Math" panose="02040503050406030204" pitchFamily="18" charset="0"/>
                                  </a:rPr>
                                  <m:t>𝑘</m:t>
                                </m:r>
                              </m:sub>
                            </m:sSub>
                            <m:r>
                              <a:rPr lang="en-US" sz="2300" b="0" i="1" smtClean="0">
                                <a:solidFill>
                                  <a:schemeClr val="tx1"/>
                                </a:solidFill>
                                <a:latin typeface="Cambria Math" panose="02040503050406030204" pitchFamily="18" charset="0"/>
                              </a:rPr>
                              <m:t> </m:t>
                            </m:r>
                          </m:e>
                        </m:d>
                      </m:e>
                      <m:sub>
                        <m:r>
                          <a:rPr lang="en-US" sz="2300" i="1">
                            <a:solidFill>
                              <a:schemeClr val="tx1"/>
                            </a:solidFill>
                            <a:latin typeface="Cambria Math" panose="02040503050406030204" pitchFamily="18" charset="0"/>
                          </a:rPr>
                          <m:t>𝑘</m:t>
                        </m:r>
                        <m:r>
                          <a:rPr lang="en-US" sz="2300" b="0" i="1" smtClean="0">
                            <a:solidFill>
                              <a:schemeClr val="tx1"/>
                            </a:solidFill>
                            <a:latin typeface="Cambria Math" panose="02040503050406030204" pitchFamily="18" charset="0"/>
                          </a:rPr>
                          <m:t> </m:t>
                        </m:r>
                        <m:r>
                          <a:rPr lang="en-US" sz="2300" i="1">
                            <a:solidFill>
                              <a:schemeClr val="tx1"/>
                            </a:solidFill>
                            <a:latin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𝒥</m:t>
                        </m:r>
                      </m:sub>
                    </m:sSub>
                  </m:oMath>
                </a14:m>
                <a:endParaRPr lang="en-US" sz="2300" b="0" dirty="0">
                  <a:solidFill>
                    <a:schemeClr val="tx1"/>
                  </a:solidFill>
                  <a:latin typeface="PT Serif" panose="020A0603040505020204" pitchFamily="18" charset="77"/>
                </a:endParaRPr>
              </a:p>
            </p:txBody>
          </p:sp>
        </mc:Choice>
        <mc:Fallback xmlns="">
          <p:sp>
            <p:nvSpPr>
              <p:cNvPr id="6" name="Rounded Rectangular Callout 5">
                <a:extLst>
                  <a:ext uri="{FF2B5EF4-FFF2-40B4-BE49-F238E27FC236}">
                    <a16:creationId xmlns:a16="http://schemas.microsoft.com/office/drawing/2014/main" id="{49C3A635-B4CD-DE50-8DA1-62A01925C859}"/>
                  </a:ext>
                </a:extLst>
              </p:cNvPr>
              <p:cNvSpPr>
                <a:spLocks noRot="1" noChangeAspect="1" noMove="1" noResize="1" noEditPoints="1" noAdjustHandles="1" noChangeArrowheads="1" noChangeShapeType="1" noTextEdit="1"/>
              </p:cNvSpPr>
              <p:nvPr/>
            </p:nvSpPr>
            <p:spPr>
              <a:xfrm>
                <a:off x="5882631" y="1359251"/>
                <a:ext cx="5968426" cy="2069749"/>
              </a:xfrm>
              <a:prstGeom prst="wedgeRoundRectCallout">
                <a:avLst>
                  <a:gd name="adj1" fmla="val -62232"/>
                  <a:gd name="adj2" fmla="val 10519"/>
                  <a:gd name="adj3" fmla="val 16667"/>
                </a:avLst>
              </a:prstGeom>
              <a:blipFill>
                <a:blip r:embed="rId4"/>
                <a:stretch>
                  <a:fillRect t="-9639" b="-2410"/>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67129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8BC5-3705-FA20-4F49-BBA2D07438C2}"/>
              </a:ext>
            </a:extLst>
          </p:cNvPr>
          <p:cNvSpPr>
            <a:spLocks noGrp="1"/>
          </p:cNvSpPr>
          <p:nvPr>
            <p:ph type="title"/>
          </p:nvPr>
        </p:nvSpPr>
        <p:spPr>
          <a:xfrm>
            <a:off x="271931" y="165194"/>
            <a:ext cx="10515600" cy="1325563"/>
          </a:xfrm>
        </p:spPr>
        <p:txBody>
          <a:bodyPr/>
          <a:lstStyle/>
          <a:p>
            <a:r>
              <a:rPr lang="en-US" dirty="0">
                <a:latin typeface="PT Serif" panose="020A0603040505020204" pitchFamily="18" charset="77"/>
              </a:rPr>
              <a:t>Tracing imperfect boxes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A858E4-6C5F-7135-06CC-AC60996289E6}"/>
                  </a:ext>
                </a:extLst>
              </p:cNvPr>
              <p:cNvSpPr txBox="1"/>
              <p:nvPr/>
            </p:nvSpPr>
            <p:spPr>
              <a:xfrm>
                <a:off x="6196902" y="2292724"/>
                <a:ext cx="32182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 − </m:t>
                                  </m:r>
                                  <m:r>
                                    <a:rPr lang="en-US" sz="2400" b="0" i="1" smtClean="0">
                                      <a:latin typeface="Cambria Math" panose="02040503050406030204" pitchFamily="18" charset="0"/>
                                    </a:rPr>
                                    <m:t>𝑦</m:t>
                                  </m:r>
                                </m:e>
                                <m:sup>
                                  <m:r>
                                    <a:rPr lang="en-US" sz="2400" b="0" i="1" smtClean="0">
                                      <a:latin typeface="Cambria Math" panose="02040503050406030204" pitchFamily="18" charset="0"/>
                                    </a:rPr>
                                    <m:t>∗</m:t>
                                  </m:r>
                                </m:sup>
                              </m:sSup>
                            </m:e>
                          </m:d>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r>
                        <a:rPr lang="en-US" sz="240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4EA858E4-6C5F-7135-06CC-AC60996289E6}"/>
                  </a:ext>
                </a:extLst>
              </p:cNvPr>
              <p:cNvSpPr txBox="1">
                <a:spLocks noRot="1" noChangeAspect="1" noMove="1" noResize="1" noEditPoints="1" noAdjustHandles="1" noChangeArrowheads="1" noChangeShapeType="1" noTextEdit="1"/>
              </p:cNvSpPr>
              <p:nvPr/>
            </p:nvSpPr>
            <p:spPr>
              <a:xfrm>
                <a:off x="6196902" y="2292724"/>
                <a:ext cx="3218214" cy="461665"/>
              </a:xfrm>
              <a:prstGeom prst="rect">
                <a:avLst/>
              </a:prstGeom>
              <a:blipFill>
                <a:blip r:embed="rId3"/>
                <a:stretch>
                  <a:fillRect b="-1891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35070F5-7F4E-A4BA-650A-33EA8B0FC097}"/>
              </a:ext>
            </a:extLst>
          </p:cNvPr>
          <p:cNvCxnSpPr>
            <a:cxnSpLocks/>
            <a:stCxn id="9" idx="3"/>
          </p:cNvCxnSpPr>
          <p:nvPr/>
        </p:nvCxnSpPr>
        <p:spPr>
          <a:xfrm>
            <a:off x="5363659" y="1812518"/>
            <a:ext cx="1280230" cy="323970"/>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0AB8970-B08A-5B89-F005-774E3CEF1A42}"/>
              </a:ext>
            </a:extLst>
          </p:cNvPr>
          <p:cNvCxnSpPr>
            <a:cxnSpLocks/>
            <a:stCxn id="20" idx="3"/>
          </p:cNvCxnSpPr>
          <p:nvPr/>
        </p:nvCxnSpPr>
        <p:spPr>
          <a:xfrm flipV="1">
            <a:off x="5336668" y="2939855"/>
            <a:ext cx="1307221" cy="729014"/>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Google Shape;518;p45">
                <a:extLst>
                  <a:ext uri="{FF2B5EF4-FFF2-40B4-BE49-F238E27FC236}">
                    <a16:creationId xmlns:a16="http://schemas.microsoft.com/office/drawing/2014/main" id="{01237EAB-D87A-1AA3-9C19-D7B9569C3378}"/>
                  </a:ext>
                </a:extLst>
              </p:cNvPr>
              <p:cNvSpPr/>
              <p:nvPr/>
            </p:nvSpPr>
            <p:spPr>
              <a:xfrm>
                <a:off x="2498482" y="4454288"/>
                <a:ext cx="7049279" cy="1970261"/>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14:m>
                  <m:oMath xmlns:m="http://schemas.openxmlformats.org/officeDocument/2006/math">
                    <m:sSup>
                      <m:sSupPr>
                        <m:ctrlPr>
                          <a:rPr lang="en-US" sz="2400" b="0" i="1" smtClean="0">
                            <a:solidFill>
                              <a:schemeClr val="accent1">
                                <a:lumMod val="50000"/>
                              </a:schemeClr>
                            </a:solidFill>
                            <a:latin typeface="Cambria Math" panose="02040503050406030204" pitchFamily="18" charset="0"/>
                            <a:ea typeface="PT Serif"/>
                            <a:cs typeface="PT Serif"/>
                            <a:sym typeface="PT Serif"/>
                          </a:rPr>
                        </m:ctrlPr>
                      </m:sSupPr>
                      <m:e>
                        <m:r>
                          <a:rPr lang="en-US" sz="2400" b="0" i="1" smtClean="0">
                            <a:solidFill>
                              <a:schemeClr val="accent1">
                                <a:lumMod val="50000"/>
                              </a:schemeClr>
                            </a:solidFill>
                            <a:latin typeface="Cambria Math" panose="02040503050406030204" pitchFamily="18" charset="0"/>
                            <a:ea typeface="PT Serif"/>
                            <a:cs typeface="PT Serif"/>
                            <a:sym typeface="PT Serif"/>
                          </a:rPr>
                          <m:t>𝑦</m:t>
                        </m:r>
                      </m:e>
                      <m:sup>
                        <m:r>
                          <a:rPr lang="en-US" sz="2400" b="0" i="1" smtClean="0">
                            <a:solidFill>
                              <a:schemeClr val="accent1">
                                <a:lumMod val="50000"/>
                              </a:schemeClr>
                            </a:solidFill>
                            <a:latin typeface="Cambria Math" panose="02040503050406030204" pitchFamily="18" charset="0"/>
                            <a:ea typeface="PT Serif"/>
                            <a:cs typeface="PT Serif"/>
                            <a:sym typeface="PT Serif"/>
                          </a:rPr>
                          <m:t>∗</m:t>
                        </m:r>
                      </m:sup>
                    </m:sSup>
                  </m:oMath>
                </a14:m>
                <a:r>
                  <a:rPr lang="en-US" sz="2400" dirty="0">
                    <a:solidFill>
                      <a:schemeClr val="accent1">
                        <a:lumMod val="50000"/>
                      </a:schemeClr>
                    </a:solidFill>
                    <a:latin typeface="PT Serif" panose="020A0603040505020204" pitchFamily="18" charset="77"/>
                    <a:ea typeface="PT Serif"/>
                    <a:cs typeface="PT Serif"/>
                    <a:sym typeface="PT Serif"/>
                  </a:rPr>
                  <a:t> or </a:t>
                </a:r>
                <a14:m>
                  <m:oMath xmlns:m="http://schemas.openxmlformats.org/officeDocument/2006/math">
                    <m:sSubSup>
                      <m:sSubSupPr>
                        <m:ctrlPr>
                          <a:rPr lang="en-US" sz="2400" b="0" i="1" smtClean="0">
                            <a:solidFill>
                              <a:schemeClr val="accent1">
                                <a:lumMod val="50000"/>
                              </a:schemeClr>
                            </a:solidFill>
                            <a:latin typeface="Cambria Math" panose="02040503050406030204" pitchFamily="18" charset="0"/>
                            <a:ea typeface="PT Serif"/>
                            <a:cs typeface="PT Serif"/>
                            <a:sym typeface="PT Serif"/>
                          </a:rPr>
                        </m:ctrlPr>
                      </m:sSubSupPr>
                      <m:e>
                        <m:r>
                          <a:rPr lang="en-US" sz="2400" b="0" i="1" smtClean="0">
                            <a:solidFill>
                              <a:schemeClr val="accent1">
                                <a:lumMod val="50000"/>
                              </a:schemeClr>
                            </a:solidFill>
                            <a:latin typeface="Cambria Math" panose="02040503050406030204" pitchFamily="18" charset="0"/>
                            <a:ea typeface="PT Serif"/>
                            <a:cs typeface="PT Serif"/>
                            <a:sym typeface="PT Serif"/>
                          </a:rPr>
                          <m:t>𝑦</m:t>
                        </m:r>
                      </m:e>
                      <m:sub>
                        <m:r>
                          <a:rPr lang="en-US" sz="2400" b="0" i="1" smtClean="0">
                            <a:solidFill>
                              <a:schemeClr val="accent1">
                                <a:lumMod val="50000"/>
                              </a:schemeClr>
                            </a:solidFill>
                            <a:latin typeface="Cambria Math" panose="02040503050406030204" pitchFamily="18" charset="0"/>
                            <a:ea typeface="PT Serif"/>
                            <a:cs typeface="PT Serif"/>
                            <a:sym typeface="PT Serif"/>
                          </a:rPr>
                          <m:t>1</m:t>
                        </m:r>
                      </m:sub>
                      <m:sup>
                        <m:r>
                          <a:rPr lang="en-US" sz="2400" i="1">
                            <a:solidFill>
                              <a:schemeClr val="accent1">
                                <a:lumMod val="50000"/>
                              </a:schemeClr>
                            </a:solidFill>
                            <a:latin typeface="Cambria Math" panose="02040503050406030204" pitchFamily="18" charset="0"/>
                            <a:ea typeface="PT Serif"/>
                            <a:cs typeface="PT Serif"/>
                            <a:sym typeface="PT Serif"/>
                          </a:rPr>
                          <m:t>∗</m:t>
                        </m:r>
                      </m:sup>
                    </m:sSubSup>
                  </m:oMath>
                </a14:m>
                <a:r>
                  <a:rPr lang="en-US" sz="2400" dirty="0">
                    <a:solidFill>
                      <a:schemeClr val="accent1">
                        <a:lumMod val="50000"/>
                      </a:schemeClr>
                    </a:solidFill>
                    <a:latin typeface="PT Serif" panose="020A0603040505020204" pitchFamily="18" charset="77"/>
                    <a:ea typeface="PT Serif"/>
                    <a:cs typeface="PT Serif"/>
                    <a:sym typeface="PT Serif"/>
                  </a:rPr>
                  <a:t> may be wrong  </a:t>
                </a:r>
                <a14:m>
                  <m:oMath xmlns:m="http://schemas.openxmlformats.org/officeDocument/2006/math">
                    <m:r>
                      <a:rPr lang="en-US" sz="2400" i="1">
                        <a:solidFill>
                          <a:schemeClr val="accent1">
                            <a:lumMod val="50000"/>
                          </a:schemeClr>
                        </a:solidFill>
                        <a:latin typeface="Cambria Math" panose="02040503050406030204" pitchFamily="18" charset="0"/>
                        <a:ea typeface="Cambria Math" panose="02040503050406030204" pitchFamily="18" charset="0"/>
                        <a:cs typeface="PT Serif"/>
                        <a:sym typeface="PT Serif"/>
                      </a:rPr>
                      <m:t>⇒</m:t>
                    </m:r>
                  </m:oMath>
                </a14:m>
                <a:endParaRPr lang="en-US" sz="2400" dirty="0">
                  <a:solidFill>
                    <a:schemeClr val="accent1">
                      <a:lumMod val="50000"/>
                    </a:schemeClr>
                  </a:solidFill>
                  <a:latin typeface="PT Serif" panose="020A0603040505020204" pitchFamily="18" charset="77"/>
                  <a:ea typeface="PT Serif"/>
                  <a:cs typeface="PT Serif"/>
                  <a:sym typeface="PT Serif"/>
                </a:endParaRPr>
              </a:p>
              <a:p>
                <a:pPr lvl="0" algn="ctr"/>
                <a:r>
                  <a:rPr lang="en-US" sz="2400" dirty="0">
                    <a:latin typeface="PT Serif" panose="020A0603040505020204" pitchFamily="18" charset="77"/>
                  </a:rPr>
                  <a:t>Evaluation </a:t>
                </a:r>
                <a14:m>
                  <m:oMath xmlns:m="http://schemas.openxmlformats.org/officeDocument/2006/math">
                    <m:r>
                      <a:rPr lang="en-US" sz="2400" i="1">
                        <a:latin typeface="Cambria Math" panose="02040503050406030204" pitchFamily="18" charset="0"/>
                      </a:rPr>
                      <m:t>h</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a14:m>
                <a:r>
                  <a:rPr lang="en-US" sz="2400" dirty="0">
                    <a:solidFill>
                      <a:schemeClr val="accent1">
                        <a:lumMod val="50000"/>
                      </a:schemeClr>
                    </a:solidFill>
                    <a:latin typeface="PT Serif" panose="020A0603040505020204" pitchFamily="18" charset="77"/>
                    <a:ea typeface="PT Serif"/>
                    <a:cs typeface="PT Serif"/>
                    <a:sym typeface="PT Serif"/>
                  </a:rPr>
                  <a:t> may be wrong</a:t>
                </a:r>
                <a:endParaRPr sz="2400" dirty="0">
                  <a:solidFill>
                    <a:schemeClr val="accent1">
                      <a:lumMod val="50000"/>
                    </a:schemeClr>
                  </a:solidFill>
                  <a:latin typeface="PT Serif" panose="020A0603040505020204" pitchFamily="18" charset="77"/>
                  <a:ea typeface="PT Serif"/>
                  <a:cs typeface="PT Serif"/>
                  <a:sym typeface="PT Serif"/>
                </a:endParaRPr>
              </a:p>
            </p:txBody>
          </p:sp>
        </mc:Choice>
        <mc:Fallback xmlns="">
          <p:sp>
            <p:nvSpPr>
              <p:cNvPr id="7" name="Google Shape;518;p45">
                <a:extLst>
                  <a:ext uri="{FF2B5EF4-FFF2-40B4-BE49-F238E27FC236}">
                    <a16:creationId xmlns:a16="http://schemas.microsoft.com/office/drawing/2014/main" id="{01237EAB-D87A-1AA3-9C19-D7B9569C3378}"/>
                  </a:ext>
                </a:extLst>
              </p:cNvPr>
              <p:cNvSpPr>
                <a:spLocks noRot="1" noChangeAspect="1" noMove="1" noResize="1" noEditPoints="1" noAdjustHandles="1" noChangeArrowheads="1" noChangeShapeType="1" noTextEdit="1"/>
              </p:cNvSpPr>
              <p:nvPr/>
            </p:nvSpPr>
            <p:spPr>
              <a:xfrm>
                <a:off x="2498482" y="4454288"/>
                <a:ext cx="7049279" cy="1970261"/>
              </a:xfrm>
              <a:prstGeom prst="cloud">
                <a:avLst/>
              </a:prstGeom>
              <a:blipFill>
                <a:blip r:embed="rId4"/>
                <a:stretch>
                  <a:fillRect/>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6F715685-0C07-3E5C-6CE7-346365EB0AE7}"/>
                  </a:ext>
                </a:extLst>
              </p:cNvPr>
              <p:cNvSpPr/>
              <p:nvPr/>
            </p:nvSpPr>
            <p:spPr>
              <a:xfrm>
                <a:off x="2924102" y="1261225"/>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𝐸</m:t>
                      </m:r>
                    </m:oMath>
                  </m:oMathPara>
                </a14:m>
                <a:endParaRPr lang="en-US" sz="2600" dirty="0"/>
              </a:p>
            </p:txBody>
          </p:sp>
        </mc:Choice>
        <mc:Fallback xmlns="">
          <p:sp>
            <p:nvSpPr>
              <p:cNvPr id="8" name="Rounded Rectangle 7">
                <a:extLst>
                  <a:ext uri="{FF2B5EF4-FFF2-40B4-BE49-F238E27FC236}">
                    <a16:creationId xmlns:a16="http://schemas.microsoft.com/office/drawing/2014/main" id="{6F715685-0C07-3E5C-6CE7-346365EB0AE7}"/>
                  </a:ext>
                </a:extLst>
              </p:cNvPr>
              <p:cNvSpPr>
                <a:spLocks noRot="1" noChangeAspect="1" noMove="1" noResize="1" noEditPoints="1" noAdjustHandles="1" noChangeArrowheads="1" noChangeShapeType="1" noTextEdit="1"/>
              </p:cNvSpPr>
              <p:nvPr/>
            </p:nvSpPr>
            <p:spPr>
              <a:xfrm>
                <a:off x="2924102" y="1261225"/>
                <a:ext cx="1341685" cy="1084407"/>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D8F54DB-78BB-F64F-A93F-4172FFF3531E}"/>
                  </a:ext>
                </a:extLst>
              </p:cNvPr>
              <p:cNvSpPr txBox="1"/>
              <p:nvPr/>
            </p:nvSpPr>
            <p:spPr>
              <a:xfrm>
                <a:off x="4697453" y="1612463"/>
                <a:ext cx="666206"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𝑦</m:t>
                          </m:r>
                        </m:e>
                        <m:sup>
                          <m:r>
                            <a:rPr lang="en-US" sz="2600" b="0" i="1" smtClean="0">
                              <a:latin typeface="Cambria Math" panose="02040503050406030204" pitchFamily="18" charset="0"/>
                            </a:rPr>
                            <m:t>∗</m:t>
                          </m:r>
                        </m:sup>
                      </m:sSup>
                    </m:oMath>
                  </m:oMathPara>
                </a14:m>
                <a:endParaRPr lang="en-US" sz="2600" dirty="0"/>
              </a:p>
            </p:txBody>
          </p:sp>
        </mc:Choice>
        <mc:Fallback xmlns="">
          <p:sp>
            <p:nvSpPr>
              <p:cNvPr id="9" name="TextBox 8">
                <a:extLst>
                  <a:ext uri="{FF2B5EF4-FFF2-40B4-BE49-F238E27FC236}">
                    <a16:creationId xmlns:a16="http://schemas.microsoft.com/office/drawing/2014/main" id="{2D8F54DB-78BB-F64F-A93F-4172FFF3531E}"/>
                  </a:ext>
                </a:extLst>
              </p:cNvPr>
              <p:cNvSpPr txBox="1">
                <a:spLocks noRot="1" noChangeAspect="1" noMove="1" noResize="1" noEditPoints="1" noAdjustHandles="1" noChangeArrowheads="1" noChangeShapeType="1" noTextEdit="1"/>
              </p:cNvSpPr>
              <p:nvPr/>
            </p:nvSpPr>
            <p:spPr>
              <a:xfrm>
                <a:off x="4697453" y="1612463"/>
                <a:ext cx="666206" cy="400110"/>
              </a:xfrm>
              <a:prstGeom prst="rect">
                <a:avLst/>
              </a:prstGeom>
              <a:blipFill>
                <a:blip r:embed="rId6"/>
                <a:stretch>
                  <a:fillRect b="-2500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8C8AD8F-B8E2-05B8-492D-79CC7B6FC00B}"/>
              </a:ext>
            </a:extLst>
          </p:cNvPr>
          <p:cNvCxnSpPr>
            <a:cxnSpLocks/>
            <a:stCxn id="8" idx="3"/>
            <a:endCxn id="9" idx="1"/>
          </p:cNvCxnSpPr>
          <p:nvPr/>
        </p:nvCxnSpPr>
        <p:spPr>
          <a:xfrm>
            <a:off x="4265787" y="1803429"/>
            <a:ext cx="431666" cy="9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9429BE5-620B-8BA4-610B-9382C37A1C5C}"/>
              </a:ext>
            </a:extLst>
          </p:cNvPr>
          <p:cNvCxnSpPr>
            <a:cxnSpLocks/>
          </p:cNvCxnSpPr>
          <p:nvPr/>
        </p:nvCxnSpPr>
        <p:spPr>
          <a:xfrm>
            <a:off x="2233832" y="1586328"/>
            <a:ext cx="66620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09EAAE-5349-F7E4-36C7-7E51408059A9}"/>
                  </a:ext>
                </a:extLst>
              </p:cNvPr>
              <p:cNvSpPr txBox="1"/>
              <p:nvPr/>
            </p:nvSpPr>
            <p:spPr>
              <a:xfrm>
                <a:off x="1350805" y="1377599"/>
                <a:ext cx="87099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b="0" i="1" dirty="0">
                  <a:latin typeface="PT Serif" panose="020A0603040505020204" pitchFamily="18" charset="77"/>
                </a:endParaRPr>
              </a:p>
            </p:txBody>
          </p:sp>
        </mc:Choice>
        <mc:Fallback xmlns="">
          <p:sp>
            <p:nvSpPr>
              <p:cNvPr id="12" name="TextBox 11">
                <a:extLst>
                  <a:ext uri="{FF2B5EF4-FFF2-40B4-BE49-F238E27FC236}">
                    <a16:creationId xmlns:a16="http://schemas.microsoft.com/office/drawing/2014/main" id="{3B09EAAE-5349-F7E4-36C7-7E51408059A9}"/>
                  </a:ext>
                </a:extLst>
              </p:cNvPr>
              <p:cNvSpPr txBox="1">
                <a:spLocks noRot="1" noChangeAspect="1" noMove="1" noResize="1" noEditPoints="1" noAdjustHandles="1" noChangeArrowheads="1" noChangeShapeType="1" noTextEdit="1"/>
              </p:cNvSpPr>
              <p:nvPr/>
            </p:nvSpPr>
            <p:spPr>
              <a:xfrm>
                <a:off x="1350805" y="1377599"/>
                <a:ext cx="87099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E37B4D-67DA-D966-2579-45A9F1E60EDA}"/>
                  </a:ext>
                </a:extLst>
              </p:cNvPr>
              <p:cNvSpPr txBox="1"/>
              <p:nvPr/>
            </p:nvSpPr>
            <p:spPr>
              <a:xfrm>
                <a:off x="1178349" y="1830065"/>
                <a:ext cx="1524787"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e>
                        <m:sup>
                          <m:r>
                            <a:rPr lang="en-US" sz="2400" b="0" i="1" smtClean="0">
                              <a:latin typeface="Cambria Math" panose="02040503050406030204" pitchFamily="18" charset="0"/>
                            </a:rPr>
                            <m:t>𝑔</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up>
                      </m:sSup>
                    </m:oMath>
                  </m:oMathPara>
                </a14:m>
                <a:endParaRPr lang="en-US" sz="2400" b="0" i="1" dirty="0">
                  <a:latin typeface="PT Serif" panose="020A0603040505020204" pitchFamily="18" charset="77"/>
                </a:endParaRPr>
              </a:p>
            </p:txBody>
          </p:sp>
        </mc:Choice>
        <mc:Fallback xmlns="">
          <p:sp>
            <p:nvSpPr>
              <p:cNvPr id="13" name="TextBox 12">
                <a:extLst>
                  <a:ext uri="{FF2B5EF4-FFF2-40B4-BE49-F238E27FC236}">
                    <a16:creationId xmlns:a16="http://schemas.microsoft.com/office/drawing/2014/main" id="{CFE37B4D-67DA-D966-2579-45A9F1E60EDA}"/>
                  </a:ext>
                </a:extLst>
              </p:cNvPr>
              <p:cNvSpPr txBox="1">
                <a:spLocks noRot="1" noChangeAspect="1" noMove="1" noResize="1" noEditPoints="1" noAdjustHandles="1" noChangeArrowheads="1" noChangeShapeType="1" noTextEdit="1"/>
              </p:cNvSpPr>
              <p:nvPr/>
            </p:nvSpPr>
            <p:spPr>
              <a:xfrm>
                <a:off x="1178349" y="1830065"/>
                <a:ext cx="1524787" cy="384657"/>
              </a:xfrm>
              <a:prstGeom prst="rect">
                <a:avLst/>
              </a:prstGeom>
              <a:blipFill>
                <a:blip r:embed="rId8"/>
                <a:stretch>
                  <a:fillRect l="-3306" t="-9677" r="-4959" b="-35484"/>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A797EA3-A08A-9545-C85D-7A3DC36E4E1A}"/>
              </a:ext>
            </a:extLst>
          </p:cNvPr>
          <p:cNvCxnSpPr>
            <a:cxnSpLocks/>
          </p:cNvCxnSpPr>
          <p:nvPr/>
        </p:nvCxnSpPr>
        <p:spPr>
          <a:xfrm>
            <a:off x="2257896" y="3401070"/>
            <a:ext cx="66620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C026F67-20BE-0290-4F76-C89CF796CF13}"/>
                  </a:ext>
                </a:extLst>
              </p:cNvPr>
              <p:cNvSpPr txBox="1"/>
              <p:nvPr/>
            </p:nvSpPr>
            <p:spPr>
              <a:xfrm>
                <a:off x="1553844" y="3216404"/>
                <a:ext cx="87099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b="0" i="1" dirty="0">
                  <a:latin typeface="PT Serif" panose="020A0603040505020204" pitchFamily="18" charset="77"/>
                </a:endParaRPr>
              </a:p>
            </p:txBody>
          </p:sp>
        </mc:Choice>
        <mc:Fallback xmlns="">
          <p:sp>
            <p:nvSpPr>
              <p:cNvPr id="15" name="TextBox 14">
                <a:extLst>
                  <a:ext uri="{FF2B5EF4-FFF2-40B4-BE49-F238E27FC236}">
                    <a16:creationId xmlns:a16="http://schemas.microsoft.com/office/drawing/2014/main" id="{7C026F67-20BE-0290-4F76-C89CF796CF13}"/>
                  </a:ext>
                </a:extLst>
              </p:cNvPr>
              <p:cNvSpPr txBox="1">
                <a:spLocks noRot="1" noChangeAspect="1" noMove="1" noResize="1" noEditPoints="1" noAdjustHandles="1" noChangeArrowheads="1" noChangeShapeType="1" noTextEdit="1"/>
              </p:cNvSpPr>
              <p:nvPr/>
            </p:nvSpPr>
            <p:spPr>
              <a:xfrm>
                <a:off x="1553844" y="3216404"/>
                <a:ext cx="870995"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FE6A59D-0E26-7C3F-CBD0-E7961A951DF6}"/>
                  </a:ext>
                </a:extLst>
              </p:cNvPr>
              <p:cNvSpPr txBox="1"/>
              <p:nvPr/>
            </p:nvSpPr>
            <p:spPr>
              <a:xfrm>
                <a:off x="-22026" y="3668870"/>
                <a:ext cx="2580781" cy="352661"/>
              </a:xfrm>
              <a:prstGeom prst="rect">
                <a:avLst/>
              </a:prstGeom>
              <a:noFill/>
            </p:spPr>
            <p:txBody>
              <a:bodyPr wrap="square" lIns="0" tIns="0" rIns="0" bIns="0" rtlCol="0">
                <a:spAutoFit/>
              </a:bodyPr>
              <a:lstStyle/>
              <a:p>
                <a:r>
                  <a:rPr lang="en-US" sz="2200" b="0" i="1" dirty="0">
                    <a:latin typeface="PT Serif" panose="020A0603040505020204" pitchFamily="18" charset="77"/>
                  </a:rPr>
                  <a:t> </a:t>
                </a:r>
                <a14:m>
                  <m:oMath xmlns:m="http://schemas.openxmlformats.org/officeDocument/2006/math">
                    <m:r>
                      <a:rPr lang="en-US" sz="2200" b="0" i="1" smtClean="0">
                        <a:latin typeface="Cambria Math" panose="02040503050406030204" pitchFamily="18" charset="0"/>
                      </a:rPr>
                      <m:t>𝑥</m:t>
                    </m:r>
                    <m:r>
                      <a:rPr lang="en-US" sz="2200" b="0" i="1" smtClean="0">
                        <a:latin typeface="Cambria Math" panose="02040503050406030204" pitchFamily="18" charset="0"/>
                      </a:rPr>
                      <m:t> ,</m:t>
                    </m:r>
                    <m:r>
                      <a:rPr lang="en-US" sz="2200" b="0" i="1" smtClean="0">
                        <a:latin typeface="Cambria Math" panose="02040503050406030204" pitchFamily="18" charset="0"/>
                      </a:rPr>
                      <m:t>𝐻</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𝑧</m:t>
                            </m:r>
                          </m:e>
                        </m:d>
                      </m:e>
                      <m:sup>
                        <m:r>
                          <a:rPr lang="en-US" sz="2200" b="0" i="1" smtClean="0">
                            <a:latin typeface="Cambria Math" panose="02040503050406030204" pitchFamily="18" charset="0"/>
                          </a:rPr>
                          <m:t>𝑔</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sup>
                    </m:sSup>
                    <m:r>
                      <a:rPr lang="en-US" sz="2200" b="0" i="1" smtClean="0">
                        <a:latin typeface="Cambria Math" panose="02040503050406030204" pitchFamily="18" charset="0"/>
                      </a:rPr>
                      <m:t>⋅(1+</m:t>
                    </m:r>
                    <m:r>
                      <a:rPr lang="en-US" sz="2200" b="0" i="1" smtClean="0">
                        <a:latin typeface="Cambria Math" panose="02040503050406030204" pitchFamily="18" charset="0"/>
                      </a:rPr>
                      <m:t>𝑁</m:t>
                    </m:r>
                    <m:r>
                      <a:rPr lang="en-US" sz="2200" b="0" i="1" smtClean="0">
                        <a:latin typeface="Cambria Math" panose="02040503050406030204" pitchFamily="18" charset="0"/>
                      </a:rPr>
                      <m:t>)</m:t>
                    </m:r>
                  </m:oMath>
                </a14:m>
                <a:endParaRPr lang="en-US" sz="2200" b="0" i="1" dirty="0">
                  <a:latin typeface="PT Serif" panose="020A0603040505020204" pitchFamily="18" charset="77"/>
                </a:endParaRPr>
              </a:p>
            </p:txBody>
          </p:sp>
        </mc:Choice>
        <mc:Fallback xmlns="">
          <p:sp>
            <p:nvSpPr>
              <p:cNvPr id="16" name="TextBox 15">
                <a:extLst>
                  <a:ext uri="{FF2B5EF4-FFF2-40B4-BE49-F238E27FC236}">
                    <a16:creationId xmlns:a16="http://schemas.microsoft.com/office/drawing/2014/main" id="{7FE6A59D-0E26-7C3F-CBD0-E7961A951DF6}"/>
                  </a:ext>
                </a:extLst>
              </p:cNvPr>
              <p:cNvSpPr txBox="1">
                <a:spLocks noRot="1" noChangeAspect="1" noMove="1" noResize="1" noEditPoints="1" noAdjustHandles="1" noChangeArrowheads="1" noChangeShapeType="1" noTextEdit="1"/>
              </p:cNvSpPr>
              <p:nvPr/>
            </p:nvSpPr>
            <p:spPr>
              <a:xfrm>
                <a:off x="-22026" y="3668870"/>
                <a:ext cx="2580781" cy="352661"/>
              </a:xfrm>
              <a:prstGeom prst="rect">
                <a:avLst/>
              </a:prstGeom>
              <a:blipFill>
                <a:blip r:embed="rId10"/>
                <a:stretch>
                  <a:fillRect r="-4412" b="-3448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4414965B-30C7-C60C-E62F-EA4577A61A9A}"/>
              </a:ext>
            </a:extLst>
          </p:cNvPr>
          <p:cNvCxnSpPr>
            <a:cxnSpLocks/>
            <a:stCxn id="13" idx="3"/>
          </p:cNvCxnSpPr>
          <p:nvPr/>
        </p:nvCxnSpPr>
        <p:spPr>
          <a:xfrm>
            <a:off x="2703136" y="2022394"/>
            <a:ext cx="22096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89AAB11-5B7D-45B1-1245-D19A93CAA66A}"/>
                  </a:ext>
                </a:extLst>
              </p:cNvPr>
              <p:cNvSpPr/>
              <p:nvPr/>
            </p:nvSpPr>
            <p:spPr>
              <a:xfrm>
                <a:off x="2943766" y="3126666"/>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𝐸</m:t>
                      </m:r>
                    </m:oMath>
                  </m:oMathPara>
                </a14:m>
                <a:endParaRPr lang="en-US" sz="2600" dirty="0"/>
              </a:p>
            </p:txBody>
          </p:sp>
        </mc:Choice>
        <mc:Fallback xmlns="">
          <p:sp>
            <p:nvSpPr>
              <p:cNvPr id="18" name="Rounded Rectangle 17">
                <a:extLst>
                  <a:ext uri="{FF2B5EF4-FFF2-40B4-BE49-F238E27FC236}">
                    <a16:creationId xmlns:a16="http://schemas.microsoft.com/office/drawing/2014/main" id="{389AAB11-5B7D-45B1-1245-D19A93CAA66A}"/>
                  </a:ext>
                </a:extLst>
              </p:cNvPr>
              <p:cNvSpPr>
                <a:spLocks noRot="1" noChangeAspect="1" noMove="1" noResize="1" noEditPoints="1" noAdjustHandles="1" noChangeArrowheads="1" noChangeShapeType="1" noTextEdit="1"/>
              </p:cNvSpPr>
              <p:nvPr/>
            </p:nvSpPr>
            <p:spPr>
              <a:xfrm>
                <a:off x="2943766" y="3126666"/>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9DB4B52-332B-6005-1732-C410B9D1EBF2}"/>
              </a:ext>
            </a:extLst>
          </p:cNvPr>
          <p:cNvCxnSpPr>
            <a:cxnSpLocks/>
            <a:stCxn id="16" idx="3"/>
          </p:cNvCxnSpPr>
          <p:nvPr/>
        </p:nvCxnSpPr>
        <p:spPr>
          <a:xfrm>
            <a:off x="2558755" y="3845201"/>
            <a:ext cx="35147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C926FFA-E738-BFC1-6D1A-E5A6EDCF1495}"/>
                  </a:ext>
                </a:extLst>
              </p:cNvPr>
              <p:cNvSpPr txBox="1"/>
              <p:nvPr/>
            </p:nvSpPr>
            <p:spPr>
              <a:xfrm>
                <a:off x="4670462" y="3468814"/>
                <a:ext cx="666206"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1</m:t>
                          </m:r>
                        </m:sub>
                        <m:sup>
                          <m:r>
                            <a:rPr lang="en-US" sz="2600" b="0" i="1" smtClean="0">
                              <a:latin typeface="Cambria Math" panose="02040503050406030204" pitchFamily="18" charset="0"/>
                            </a:rPr>
                            <m:t>∗</m:t>
                          </m:r>
                        </m:sup>
                      </m:sSubSup>
                    </m:oMath>
                  </m:oMathPara>
                </a14:m>
                <a:endParaRPr lang="en-US" sz="2600" dirty="0"/>
              </a:p>
            </p:txBody>
          </p:sp>
        </mc:Choice>
        <mc:Fallback xmlns="">
          <p:sp>
            <p:nvSpPr>
              <p:cNvPr id="20" name="TextBox 19">
                <a:extLst>
                  <a:ext uri="{FF2B5EF4-FFF2-40B4-BE49-F238E27FC236}">
                    <a16:creationId xmlns:a16="http://schemas.microsoft.com/office/drawing/2014/main" id="{CC926FFA-E738-BFC1-6D1A-E5A6EDCF1495}"/>
                  </a:ext>
                </a:extLst>
              </p:cNvPr>
              <p:cNvSpPr txBox="1">
                <a:spLocks noRot="1" noChangeAspect="1" noMove="1" noResize="1" noEditPoints="1" noAdjustHandles="1" noChangeArrowheads="1" noChangeShapeType="1" noTextEdit="1"/>
              </p:cNvSpPr>
              <p:nvPr/>
            </p:nvSpPr>
            <p:spPr>
              <a:xfrm>
                <a:off x="4670462" y="3468814"/>
                <a:ext cx="666206" cy="400110"/>
              </a:xfrm>
              <a:prstGeom prst="rect">
                <a:avLst/>
              </a:prstGeom>
              <a:blipFill>
                <a:blip r:embed="rId12"/>
                <a:stretch>
                  <a:fillRect b="-25000"/>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3C40DB51-90DD-8E71-E572-6A0DA44A8311}"/>
              </a:ext>
            </a:extLst>
          </p:cNvPr>
          <p:cNvCxnSpPr>
            <a:cxnSpLocks/>
            <a:stCxn id="18" idx="3"/>
            <a:endCxn id="20" idx="1"/>
          </p:cNvCxnSpPr>
          <p:nvPr/>
        </p:nvCxnSpPr>
        <p:spPr>
          <a:xfrm flipV="1">
            <a:off x="4285451" y="3668869"/>
            <a:ext cx="38501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110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p:bldP spid="12" grpId="0"/>
      <p:bldP spid="13" grpId="0"/>
      <p:bldP spid="15" grpId="0"/>
      <p:bldP spid="16" grpId="0"/>
      <p:bldP spid="18" grpId="0" animBg="1"/>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loud Callout 15">
                <a:extLst>
                  <a:ext uri="{FF2B5EF4-FFF2-40B4-BE49-F238E27FC236}">
                    <a16:creationId xmlns:a16="http://schemas.microsoft.com/office/drawing/2014/main" id="{60746A2B-9F30-EDA5-DABE-0268B11BE8F1}"/>
                  </a:ext>
                </a:extLst>
              </p:cNvPr>
              <p:cNvSpPr/>
              <p:nvPr/>
            </p:nvSpPr>
            <p:spPr>
              <a:xfrm>
                <a:off x="6203403" y="3486570"/>
                <a:ext cx="5957455" cy="1760859"/>
              </a:xfrm>
              <a:prstGeom prst="cloudCallout">
                <a:avLst>
                  <a:gd name="adj1" fmla="val -26962"/>
                  <a:gd name="adj2" fmla="val 8001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300" dirty="0">
                    <a:latin typeface="PT Serif" panose="020A0603040505020204" pitchFamily="18" charset="77"/>
                  </a:rPr>
                  <a:t>Degree ( </a:t>
                </a:r>
                <a14:m>
                  <m:oMath xmlns:m="http://schemas.openxmlformats.org/officeDocument/2006/math">
                    <m:r>
                      <a:rPr lang="en-US" sz="2300" b="0" i="1" smtClean="0">
                        <a:latin typeface="Cambria Math" panose="02040503050406030204" pitchFamily="18" charset="0"/>
                      </a:rPr>
                      <m:t>h</m:t>
                    </m:r>
                    <m:r>
                      <a:rPr lang="en-US" sz="2300" b="0" i="1" smtClean="0">
                        <a:latin typeface="Cambria Math" panose="02040503050406030204" pitchFamily="18" charset="0"/>
                      </a:rPr>
                      <m:t> )=</m:t>
                    </m:r>
                    <m:r>
                      <a:rPr lang="en-US" sz="2300" b="0" i="1" smtClean="0">
                        <a:latin typeface="Cambria Math" panose="02040503050406030204" pitchFamily="18" charset="0"/>
                      </a:rPr>
                      <m:t>𝑓</m:t>
                    </m:r>
                  </m:oMath>
                </a14:m>
                <a:endParaRPr lang="en-US" sz="2300" b="0" dirty="0">
                  <a:latin typeface="PT Serif" panose="020A0603040505020204" pitchFamily="18" charset="77"/>
                </a:endParaRPr>
              </a:p>
              <a:p>
                <a:pPr marL="342900" indent="-342900" algn="ctr">
                  <a:buFont typeface="Arial" panose="020B0604020202020204" pitchFamily="34" charset="0"/>
                  <a:buChar char="•"/>
                </a:pPr>
                <a14:m>
                  <m:oMath xmlns:m="http://schemas.openxmlformats.org/officeDocument/2006/math">
                    <m:r>
                      <a:rPr lang="en-US" sz="2300" b="0" i="1" smtClean="0">
                        <a:latin typeface="Cambria Math" panose="02040503050406030204" pitchFamily="18" charset="0"/>
                      </a:rPr>
                      <m:t>𝐸</m:t>
                    </m:r>
                  </m:oMath>
                </a14:m>
                <a:r>
                  <a:rPr lang="en-US" sz="2300" dirty="0">
                    <a:latin typeface="PT Serif" panose="020A0603040505020204" pitchFamily="18" charset="77"/>
                  </a:rPr>
                  <a:t> is “good” </a:t>
                </a:r>
                <a14:m>
                  <m:oMath xmlns:m="http://schemas.openxmlformats.org/officeDocument/2006/math">
                    <m:r>
                      <a:rPr lang="en-US" sz="2300" i="1" smtClean="0">
                        <a:latin typeface="Cambria Math" panose="02040503050406030204" pitchFamily="18" charset="0"/>
                        <a:ea typeface="Cambria Math" panose="02040503050406030204" pitchFamily="18" charset="0"/>
                      </a:rPr>
                      <m:t>⇒</m:t>
                    </m:r>
                  </m:oMath>
                </a14:m>
                <a:endParaRPr lang="en-US" sz="2300" dirty="0">
                  <a:latin typeface="PT Serif" panose="020A0603040505020204" pitchFamily="18" charset="77"/>
                </a:endParaRPr>
              </a:p>
              <a:p>
                <a:pPr algn="ctr"/>
                <a:r>
                  <a:rPr lang="en-US" sz="2300" dirty="0">
                    <a:latin typeface="PT Serif" panose="020A0603040505020204" pitchFamily="18" charset="77"/>
                  </a:rPr>
                  <a:t> </a:t>
                </a:r>
                <a14:m>
                  <m:oMath xmlns:m="http://schemas.openxmlformats.org/officeDocument/2006/math">
                    <m:r>
                      <a:rPr lang="en-US" sz="2300" b="0" i="1" smtClean="0">
                        <a:latin typeface="Cambria Math" panose="02040503050406030204" pitchFamily="18" charset="0"/>
                      </a:rPr>
                      <m:t>≥</m:t>
                    </m:r>
                    <m:r>
                      <a:rPr lang="en-US" sz="2300" b="0" i="1" smtClean="0">
                        <a:latin typeface="Cambria Math" panose="02040503050406030204" pitchFamily="18" charset="0"/>
                      </a:rPr>
                      <m:t>𝐶</m:t>
                    </m:r>
                  </m:oMath>
                </a14:m>
                <a:r>
                  <a:rPr lang="en-US" sz="2300" dirty="0">
                    <a:latin typeface="PT Serif" panose="020A0603040505020204" pitchFamily="18" charset="77"/>
                  </a:rPr>
                  <a:t> evaluations are correct</a:t>
                </a:r>
              </a:p>
              <a:p>
                <a:pPr algn="ctr"/>
                <a:r>
                  <a:rPr lang="en-US" sz="2300" dirty="0">
                    <a:latin typeface="PT Serif" panose="020A0603040505020204" pitchFamily="18" charset="77"/>
                  </a:rPr>
                  <a:t>So, </a:t>
                </a:r>
                <a14:m>
                  <m:oMath xmlns:m="http://schemas.openxmlformats.org/officeDocument/2006/math">
                    <m:r>
                      <a:rPr lang="en-US" sz="2300" b="0" i="0" smtClean="0">
                        <a:latin typeface="Cambria Math" panose="02040503050406030204" pitchFamily="18" charset="0"/>
                      </a:rPr>
                      <m:t> </m:t>
                    </m:r>
                    <m:r>
                      <a:rPr lang="en-US" sz="2300" b="0" i="1" smtClean="0">
                        <a:latin typeface="Cambria Math" panose="02040503050406030204" pitchFamily="18" charset="0"/>
                      </a:rPr>
                      <m:t>h</m:t>
                    </m:r>
                    <m:r>
                      <a:rPr lang="en-US" sz="2300" b="0" i="1" smtClean="0">
                        <a:latin typeface="Cambria Math" panose="02040503050406030204" pitchFamily="18" charset="0"/>
                      </a:rPr>
                      <m:t>∈</m:t>
                    </m:r>
                    <m:r>
                      <a:rPr lang="en-US" sz="2300" b="0" i="1" smtClean="0">
                        <a:latin typeface="Cambria Math" panose="02040503050406030204" pitchFamily="18" charset="0"/>
                      </a:rPr>
                      <m:t>𝑃</m:t>
                    </m:r>
                  </m:oMath>
                </a14:m>
                <a:endParaRPr lang="en-US" sz="2300" dirty="0">
                  <a:latin typeface="PT Serif" panose="020A0603040505020204" pitchFamily="18" charset="77"/>
                </a:endParaRPr>
              </a:p>
            </p:txBody>
          </p:sp>
        </mc:Choice>
        <mc:Fallback xmlns="">
          <p:sp>
            <p:nvSpPr>
              <p:cNvPr id="16" name="Cloud Callout 15">
                <a:extLst>
                  <a:ext uri="{FF2B5EF4-FFF2-40B4-BE49-F238E27FC236}">
                    <a16:creationId xmlns:a16="http://schemas.microsoft.com/office/drawing/2014/main" id="{60746A2B-9F30-EDA5-DABE-0268B11BE8F1}"/>
                  </a:ext>
                </a:extLst>
              </p:cNvPr>
              <p:cNvSpPr>
                <a:spLocks noRot="1" noChangeAspect="1" noMove="1" noResize="1" noEditPoints="1" noAdjustHandles="1" noChangeArrowheads="1" noChangeShapeType="1" noTextEdit="1"/>
              </p:cNvSpPr>
              <p:nvPr/>
            </p:nvSpPr>
            <p:spPr>
              <a:xfrm>
                <a:off x="6203403" y="3486570"/>
                <a:ext cx="5957455" cy="1760859"/>
              </a:xfrm>
              <a:prstGeom prst="cloudCallout">
                <a:avLst>
                  <a:gd name="adj1" fmla="val -26962"/>
                  <a:gd name="adj2" fmla="val 80013"/>
                </a:avLst>
              </a:prstGeom>
              <a:blipFill>
                <a:blip r:embed="rId3"/>
                <a:stretch>
                  <a:fillRect/>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16432317-883E-2829-EBB5-D3E3941D7825}"/>
              </a:ext>
            </a:extLst>
          </p:cNvPr>
          <p:cNvSpPr>
            <a:spLocks noGrp="1"/>
          </p:cNvSpPr>
          <p:nvPr>
            <p:ph type="title"/>
          </p:nvPr>
        </p:nvSpPr>
        <p:spPr>
          <a:xfrm>
            <a:off x="271931" y="165194"/>
            <a:ext cx="10515600" cy="1325563"/>
          </a:xfrm>
        </p:spPr>
        <p:txBody>
          <a:bodyPr/>
          <a:lstStyle/>
          <a:p>
            <a:r>
              <a:rPr lang="en-US" dirty="0">
                <a:latin typeface="PT Serif" panose="020A0603040505020204" pitchFamily="18" charset="77"/>
              </a:rPr>
              <a:t>Tracing imperfect boxes</a:t>
            </a:r>
          </a:p>
        </p:txBody>
      </p:sp>
      <p:sp>
        <p:nvSpPr>
          <p:cNvPr id="5" name="Content Placeholder 2">
            <a:extLst>
              <a:ext uri="{FF2B5EF4-FFF2-40B4-BE49-F238E27FC236}">
                <a16:creationId xmlns:a16="http://schemas.microsoft.com/office/drawing/2014/main" id="{217382CB-05BB-CF4B-4ABB-E9EBB1F17BB0}"/>
              </a:ext>
            </a:extLst>
          </p:cNvPr>
          <p:cNvSpPr>
            <a:spLocks noGrp="1"/>
          </p:cNvSpPr>
          <p:nvPr>
            <p:ph idx="1"/>
          </p:nvPr>
        </p:nvSpPr>
        <p:spPr>
          <a:xfrm>
            <a:off x="297872" y="1253331"/>
            <a:ext cx="10515600" cy="4351338"/>
          </a:xfrm>
        </p:spPr>
        <p:txBody>
          <a:bodyPr/>
          <a:lstStyle/>
          <a:p>
            <a:pPr marL="0" indent="0">
              <a:buNone/>
            </a:pPr>
            <a:r>
              <a:rPr lang="en-US" dirty="0">
                <a:latin typeface="PT Serif" panose="020A0603040505020204" pitchFamily="18" charset="77"/>
              </a:rPr>
              <a:t>Solution: List Decoding of Reed-Solomon Codes…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CA5222C-5FD9-FC36-B233-E942AA7C08D8}"/>
                  </a:ext>
                </a:extLst>
              </p:cNvPr>
              <p:cNvSpPr txBox="1"/>
              <p:nvPr/>
            </p:nvSpPr>
            <p:spPr>
              <a:xfrm>
                <a:off x="550985" y="2011760"/>
                <a:ext cx="10239041" cy="423962"/>
              </a:xfrm>
              <a:prstGeom prst="rect">
                <a:avLst/>
              </a:prstGeom>
              <a:noFill/>
            </p:spPr>
            <p:txBody>
              <a:bodyPr wrap="square" lIns="0" tIns="0" rIns="0" bIns="0" rtlCol="0">
                <a:spAutoFit/>
              </a:bodyPr>
              <a:lstStyle/>
              <a:p>
                <a:r>
                  <a:rPr lang="en-US" sz="2400" b="0" dirty="0"/>
                  <a:t> 	</a:t>
                </a:r>
                <a14:m>
                  <m:oMath xmlns:m="http://schemas.openxmlformats.org/officeDocument/2006/math">
                    <m:r>
                      <m:rPr>
                        <m:sty m:val="p"/>
                      </m:rPr>
                      <a:rPr lang="en-US" sz="2400" b="0" i="0" smtClean="0">
                        <a:latin typeface="Cambria Math" panose="02040503050406030204" pitchFamily="18" charset="0"/>
                      </a:rPr>
                      <m:t>L</m:t>
                    </m:r>
                    <m:r>
                      <a:rPr lang="en-US" sz="2400" b="0" i="0" smtClean="0">
                        <a:latin typeface="Cambria Math" panose="02040503050406030204" pitchFamily="18" charset="0"/>
                      </a:rPr>
                      <m:t>= </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oMath>
                </a14:m>
                <a:r>
                  <a:rPr lang="en-US" sz="2400" dirty="0"/>
                  <a:t>    ,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𝑧</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sup>
                        </m:sSup>
                      </m:e>
                    </m:d>
                    <m:r>
                      <a:rPr lang="en-US" sz="2400" b="0" i="1" smtClean="0">
                        <a:latin typeface="Cambria Math" panose="02040503050406030204" pitchFamily="18" charset="0"/>
                      </a:rPr>
                      <m:t>  </m:t>
                    </m:r>
                    <m:r>
                      <a:rPr lang="en-US" sz="2400" b="0" i="0" smtClean="0">
                        <a:latin typeface="Cambria Math" panose="02040503050406030204" pitchFamily="18" charset="0"/>
                      </a:rPr>
                      <m:t> </m:t>
                    </m:r>
                  </m:oMath>
                </a14:m>
                <a:r>
                  <a:rPr lang="en-US" sz="2400" dirty="0"/>
                  <a:t>,	 </a:t>
                </a:r>
                <a14:m>
                  <m:oMath xmlns:m="http://schemas.openxmlformats.org/officeDocument/2006/math">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b="0" i="1" smtClean="0">
                                    <a:latin typeface="Cambria Math" panose="02040503050406030204" pitchFamily="18" charset="0"/>
                                  </a:rPr>
                                  <m:t>3</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d>
                              <m:dPr>
                                <m:ctrlPr>
                                  <a:rPr lang="en-US" sz="2400" i="1">
                                    <a:latin typeface="Cambria Math" panose="02040503050406030204" pitchFamily="18" charset="0"/>
                                  </a:rPr>
                                </m:ctrlPr>
                              </m:dPr>
                              <m:e>
                                <m:r>
                                  <a:rPr lang="en-US" sz="2400" b="0" i="1" smtClean="0">
                                    <a:latin typeface="Cambria Math" panose="02040503050406030204" pitchFamily="18" charset="0"/>
                                  </a:rPr>
                                  <m:t>3</m:t>
                                </m:r>
                              </m:e>
                            </m:d>
                          </m:sup>
                        </m:sSup>
                      </m:e>
                    </m:d>
                  </m:oMath>
                </a14:m>
                <a:r>
                  <a:rPr lang="en-US" sz="2400" dirty="0"/>
                  <a:t>  ,  .  .  .	,   </a:t>
                </a:r>
                <a14:m>
                  <m:oMath xmlns:m="http://schemas.openxmlformats.org/officeDocument/2006/math">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e>
                        </m:d>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𝑧</m:t>
                        </m:r>
                      </m:e>
                      <m:sup>
                        <m:r>
                          <a:rPr lang="en-US" sz="2400" b="0" i="1" smtClean="0">
                            <a:latin typeface="Cambria Math" panose="02040503050406030204" pitchFamily="18" charset="0"/>
                          </a:rPr>
                          <m:t>(</m:t>
                        </m:r>
                        <m:r>
                          <a:rPr lang="en-US" sz="2400" b="0" i="1" smtClean="0">
                            <a:latin typeface="Cambria Math" panose="02040503050406030204" pitchFamily="18" charset="0"/>
                          </a:rPr>
                          <m:t>𝑀</m:t>
                        </m:r>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i="1">
                        <a:latin typeface="Cambria Math" panose="02040503050406030204" pitchFamily="18" charset="0"/>
                      </a:rPr>
                      <m:t>)</m:t>
                    </m:r>
                  </m:oMath>
                </a14:m>
                <a:endParaRPr lang="en-US" sz="2400" dirty="0"/>
              </a:p>
            </p:txBody>
          </p:sp>
        </mc:Choice>
        <mc:Fallback xmlns="">
          <p:sp>
            <p:nvSpPr>
              <p:cNvPr id="6" name="TextBox 5">
                <a:extLst>
                  <a:ext uri="{FF2B5EF4-FFF2-40B4-BE49-F238E27FC236}">
                    <a16:creationId xmlns:a16="http://schemas.microsoft.com/office/drawing/2014/main" id="{1CA5222C-5FD9-FC36-B233-E942AA7C08D8}"/>
                  </a:ext>
                </a:extLst>
              </p:cNvPr>
              <p:cNvSpPr txBox="1">
                <a:spLocks noRot="1" noChangeAspect="1" noMove="1" noResize="1" noEditPoints="1" noAdjustHandles="1" noChangeArrowheads="1" noChangeShapeType="1" noTextEdit="1"/>
              </p:cNvSpPr>
              <p:nvPr/>
            </p:nvSpPr>
            <p:spPr>
              <a:xfrm>
                <a:off x="550985" y="2011760"/>
                <a:ext cx="10239041" cy="423962"/>
              </a:xfrm>
              <a:prstGeom prst="rect">
                <a:avLst/>
              </a:prstGeom>
              <a:blipFill>
                <a:blip r:embed="rId4"/>
                <a:stretch>
                  <a:fillRect t="-11765"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48BC8A68-2A6F-D4C8-415D-ADB86CA83A48}"/>
                  </a:ext>
                </a:extLst>
              </p:cNvPr>
              <p:cNvSpPr/>
              <p:nvPr/>
            </p:nvSpPr>
            <p:spPr>
              <a:xfrm>
                <a:off x="5165569" y="3269293"/>
                <a:ext cx="1616812" cy="112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𝐷</m:t>
                          </m:r>
                        </m:e>
                        <m:sup>
                          <m:r>
                            <a:rPr lang="en-US" sz="2600" b="0" i="1" smtClean="0">
                              <a:latin typeface="Cambria Math" panose="02040503050406030204" pitchFamily="18" charset="0"/>
                            </a:rPr>
                            <m:t>𝐿</m:t>
                          </m:r>
                        </m:sup>
                      </m:sSup>
                    </m:oMath>
                  </m:oMathPara>
                </a14:m>
                <a:endParaRPr lang="en-US" sz="2600" dirty="0"/>
              </a:p>
            </p:txBody>
          </p:sp>
        </mc:Choice>
        <mc:Fallback xmlns="">
          <p:sp>
            <p:nvSpPr>
              <p:cNvPr id="7" name="Rounded Rectangle 6">
                <a:extLst>
                  <a:ext uri="{FF2B5EF4-FFF2-40B4-BE49-F238E27FC236}">
                    <a16:creationId xmlns:a16="http://schemas.microsoft.com/office/drawing/2014/main" id="{48BC8A68-2A6F-D4C8-415D-ADB86CA83A48}"/>
                  </a:ext>
                </a:extLst>
              </p:cNvPr>
              <p:cNvSpPr>
                <a:spLocks noRot="1" noChangeAspect="1" noMove="1" noResize="1" noEditPoints="1" noAdjustHandles="1" noChangeArrowheads="1" noChangeShapeType="1" noTextEdit="1"/>
              </p:cNvSpPr>
              <p:nvPr/>
            </p:nvSpPr>
            <p:spPr>
              <a:xfrm>
                <a:off x="5165569" y="3269293"/>
                <a:ext cx="1616812" cy="1125435"/>
              </a:xfrm>
              <a:prstGeom prst="roundRect">
                <a:avLst/>
              </a:prstGeom>
              <a:blipFill>
                <a:blip r:embed="rId5"/>
                <a:stretch>
                  <a:fillRect/>
                </a:stretch>
              </a:blipFill>
            </p:spPr>
            <p:txBody>
              <a:bodyPr/>
              <a:lstStyle/>
              <a:p>
                <a:r>
                  <a:rPr lang="en-US">
                    <a:noFill/>
                  </a:rPr>
                  <a:t> </a:t>
                </a:r>
              </a:p>
            </p:txBody>
          </p:sp>
        </mc:Fallback>
      </mc:AlternateContent>
      <p:sp>
        <p:nvSpPr>
          <p:cNvPr id="8" name="Right Brace 7">
            <a:extLst>
              <a:ext uri="{FF2B5EF4-FFF2-40B4-BE49-F238E27FC236}">
                <a16:creationId xmlns:a16="http://schemas.microsoft.com/office/drawing/2014/main" id="{DAC5A2F9-FC7A-737D-9653-792436F9886B}"/>
              </a:ext>
            </a:extLst>
          </p:cNvPr>
          <p:cNvSpPr/>
          <p:nvPr/>
        </p:nvSpPr>
        <p:spPr>
          <a:xfrm rot="5400000">
            <a:off x="5758693" y="-1701610"/>
            <a:ext cx="430565" cy="919089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D89C54-E6CC-4D47-BD9D-C5957D517A63}"/>
                  </a:ext>
                </a:extLst>
              </p:cNvPr>
              <p:cNvSpPr txBox="1"/>
              <p:nvPr/>
            </p:nvSpPr>
            <p:spPr>
              <a:xfrm>
                <a:off x="3458307" y="3257570"/>
                <a:ext cx="820616" cy="120032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9" name="TextBox 8">
                <a:extLst>
                  <a:ext uri="{FF2B5EF4-FFF2-40B4-BE49-F238E27FC236}">
                    <a16:creationId xmlns:a16="http://schemas.microsoft.com/office/drawing/2014/main" id="{68D89C54-E6CC-4D47-BD9D-C5957D517A63}"/>
                  </a:ext>
                </a:extLst>
              </p:cNvPr>
              <p:cNvSpPr txBox="1">
                <a:spLocks noRot="1" noChangeAspect="1" noMove="1" noResize="1" noEditPoints="1" noAdjustHandles="1" noChangeArrowheads="1" noChangeShapeType="1" noTextEdit="1"/>
              </p:cNvSpPr>
              <p:nvPr/>
            </p:nvSpPr>
            <p:spPr>
              <a:xfrm>
                <a:off x="3458307" y="3257570"/>
                <a:ext cx="820616" cy="12003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F15147-495A-4D2F-22B6-B4040592B318}"/>
                  </a:ext>
                </a:extLst>
              </p:cNvPr>
              <p:cNvSpPr txBox="1"/>
              <p:nvPr/>
            </p:nvSpPr>
            <p:spPr>
              <a:xfrm>
                <a:off x="1319913" y="5266370"/>
                <a:ext cx="9308123" cy="116320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𝑔</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up>
                      </m:sSup>
                    </m:oMath>
                  </m:oMathPara>
                </a14:m>
                <a:endParaRPr lang="en-US" sz="2400" dirty="0">
                  <a:latin typeface="PT Serif" panose="020A0603040505020204" pitchFamily="18" charset="77"/>
                </a:endParaRPr>
              </a:p>
              <a:p>
                <a:pPr>
                  <a:lnSpc>
                    <a:spcPct val="150000"/>
                  </a:lnSpc>
                </a:pPr>
                <a:r>
                  <a:rPr lang="en-US" sz="2400" u="sng" dirty="0">
                    <a:latin typeface="PT Serif" panose="020A0603040505020204" pitchFamily="18" charset="77"/>
                  </a:rPr>
                  <a:t>All</a:t>
                </a:r>
                <a:r>
                  <a:rPr lang="en-US" sz="2400" dirty="0">
                    <a:latin typeface="PT Serif" panose="020A0603040505020204" pitchFamily="18" charset="77"/>
                  </a:rPr>
                  <a:t> degree </a:t>
                </a:r>
                <a14:m>
                  <m:oMath xmlns:m="http://schemas.openxmlformats.org/officeDocument/2006/math">
                    <m:r>
                      <a:rPr lang="en-US" sz="2400" b="0" i="1" smtClean="0">
                        <a:latin typeface="Cambria Math" panose="02040503050406030204" pitchFamily="18" charset="0"/>
                      </a:rPr>
                      <m:t>𝑓</m:t>
                    </m:r>
                  </m:oMath>
                </a14:m>
                <a:r>
                  <a:rPr lang="en-US" sz="2400" dirty="0">
                    <a:latin typeface="PT Serif" panose="020A0603040505020204" pitchFamily="18" charset="77"/>
                  </a:rPr>
                  <a:t> polynomials that agree with at least </a:t>
                </a:r>
                <a14:m>
                  <m:oMath xmlns:m="http://schemas.openxmlformats.org/officeDocument/2006/math">
                    <m:r>
                      <a:rPr lang="en-US" sz="2400" i="1">
                        <a:latin typeface="Cambria Math" panose="02040503050406030204" pitchFamily="18" charset="0"/>
                      </a:rPr>
                      <m:t>𝐶</m:t>
                    </m:r>
                  </m:oMath>
                </a14:m>
                <a:r>
                  <a:rPr lang="en-US" sz="2400" dirty="0">
                    <a:latin typeface="PT Serif" panose="020A0603040505020204" pitchFamily="18" charset="77"/>
                  </a:rPr>
                  <a:t> evaluations in </a:t>
                </a:r>
                <a14:m>
                  <m:oMath xmlns:m="http://schemas.openxmlformats.org/officeDocument/2006/math">
                    <m:r>
                      <m:rPr>
                        <m:sty m:val="p"/>
                      </m:rPr>
                      <a:rPr lang="en-US" sz="2400">
                        <a:latin typeface="Cambria Math" panose="02040503050406030204" pitchFamily="18" charset="0"/>
                      </a:rPr>
                      <m:t>L</m:t>
                    </m:r>
                  </m:oMath>
                </a14:m>
                <a:endParaRPr lang="en-US" sz="2400" dirty="0">
                  <a:latin typeface="PT Serif" panose="020A0603040505020204" pitchFamily="18" charset="77"/>
                </a:endParaRPr>
              </a:p>
            </p:txBody>
          </p:sp>
        </mc:Choice>
        <mc:Fallback xmlns="">
          <p:sp>
            <p:nvSpPr>
              <p:cNvPr id="10" name="TextBox 9">
                <a:extLst>
                  <a:ext uri="{FF2B5EF4-FFF2-40B4-BE49-F238E27FC236}">
                    <a16:creationId xmlns:a16="http://schemas.microsoft.com/office/drawing/2014/main" id="{72F15147-495A-4D2F-22B6-B4040592B318}"/>
                  </a:ext>
                </a:extLst>
              </p:cNvPr>
              <p:cNvSpPr txBox="1">
                <a:spLocks noRot="1" noChangeAspect="1" noMove="1" noResize="1" noEditPoints="1" noAdjustHandles="1" noChangeArrowheads="1" noChangeShapeType="1" noTextEdit="1"/>
              </p:cNvSpPr>
              <p:nvPr/>
            </p:nvSpPr>
            <p:spPr>
              <a:xfrm>
                <a:off x="1319913" y="5266370"/>
                <a:ext cx="9308123" cy="1163204"/>
              </a:xfrm>
              <a:prstGeom prst="rect">
                <a:avLst/>
              </a:prstGeom>
              <a:blipFill>
                <a:blip r:embed="rId7"/>
                <a:stretch>
                  <a:fillRect l="-1091" b="-9677"/>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59C6C38B-60A7-DD31-9C56-D9A54BE0D0F6}"/>
              </a:ext>
            </a:extLst>
          </p:cNvPr>
          <p:cNvCxnSpPr/>
          <p:nvPr/>
        </p:nvCxnSpPr>
        <p:spPr>
          <a:xfrm>
            <a:off x="4278923" y="3587262"/>
            <a:ext cx="8866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AE0C32E-6C2E-9BB7-98B7-7B4E1EEE102E}"/>
              </a:ext>
            </a:extLst>
          </p:cNvPr>
          <p:cNvCxnSpPr/>
          <p:nvPr/>
        </p:nvCxnSpPr>
        <p:spPr>
          <a:xfrm>
            <a:off x="4278923" y="4114800"/>
            <a:ext cx="8866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8B437BD-7D71-8A81-9D67-9F692677E58E}"/>
              </a:ext>
            </a:extLst>
          </p:cNvPr>
          <p:cNvCxnSpPr>
            <a:stCxn id="7" idx="2"/>
            <a:endCxn id="10" idx="0"/>
          </p:cNvCxnSpPr>
          <p:nvPr/>
        </p:nvCxnSpPr>
        <p:spPr>
          <a:xfrm>
            <a:off x="5973975" y="4394728"/>
            <a:ext cx="0" cy="871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Google Shape;518;p45">
                <a:extLst>
                  <a:ext uri="{FF2B5EF4-FFF2-40B4-BE49-F238E27FC236}">
                    <a16:creationId xmlns:a16="http://schemas.microsoft.com/office/drawing/2014/main" id="{F1197A19-652A-3AD8-3DC6-70C1B45C12FA}"/>
                  </a:ext>
                </a:extLst>
              </p:cNvPr>
              <p:cNvSpPr/>
              <p:nvPr/>
            </p:nvSpPr>
            <p:spPr>
              <a:xfrm>
                <a:off x="1601882" y="3602276"/>
                <a:ext cx="8464919" cy="1495691"/>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400" dirty="0">
                    <a:latin typeface="PT Serif" panose="020A0603040505020204" pitchFamily="18" charset="77"/>
                  </a:rPr>
                  <a:t>No known list decoding algorithm for polynomials over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𝑁</m:t>
                        </m:r>
                      </m:sub>
                    </m:sSub>
                  </m:oMath>
                </a14:m>
                <a:endParaRPr sz="2400" dirty="0">
                  <a:solidFill>
                    <a:schemeClr val="accent1">
                      <a:lumMod val="50000"/>
                    </a:schemeClr>
                  </a:solidFill>
                  <a:latin typeface="PT Serif" panose="020A0603040505020204" pitchFamily="18" charset="77"/>
                  <a:ea typeface="PT Serif"/>
                  <a:cs typeface="PT Serif"/>
                  <a:sym typeface="PT Serif"/>
                </a:endParaRPr>
              </a:p>
            </p:txBody>
          </p:sp>
        </mc:Choice>
        <mc:Fallback xmlns="">
          <p:sp>
            <p:nvSpPr>
              <p:cNvPr id="14" name="Google Shape;518;p45">
                <a:extLst>
                  <a:ext uri="{FF2B5EF4-FFF2-40B4-BE49-F238E27FC236}">
                    <a16:creationId xmlns:a16="http://schemas.microsoft.com/office/drawing/2014/main" id="{F1197A19-652A-3AD8-3DC6-70C1B45C12FA}"/>
                  </a:ext>
                </a:extLst>
              </p:cNvPr>
              <p:cNvSpPr>
                <a:spLocks noRot="1" noChangeAspect="1" noMove="1" noResize="1" noEditPoints="1" noAdjustHandles="1" noChangeArrowheads="1" noChangeShapeType="1" noTextEdit="1"/>
              </p:cNvSpPr>
              <p:nvPr/>
            </p:nvSpPr>
            <p:spPr>
              <a:xfrm>
                <a:off x="1601882" y="3602276"/>
                <a:ext cx="8464919" cy="1495691"/>
              </a:xfrm>
              <a:prstGeom prst="cloud">
                <a:avLst/>
              </a:prstGeom>
              <a:blipFill>
                <a:blip r:embed="rId8"/>
                <a:stretch>
                  <a:fillRect/>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p:pic>
        <p:nvPicPr>
          <p:cNvPr id="15" name="Google Shape;1009;p67">
            <a:extLst>
              <a:ext uri="{FF2B5EF4-FFF2-40B4-BE49-F238E27FC236}">
                <a16:creationId xmlns:a16="http://schemas.microsoft.com/office/drawing/2014/main" id="{0967C260-8C42-0448-3DCE-B2E3B6738B2E}"/>
              </a:ext>
            </a:extLst>
          </p:cNvPr>
          <p:cNvPicPr preferRelativeResize="0"/>
          <p:nvPr/>
        </p:nvPicPr>
        <p:blipFill>
          <a:blip r:embed="rId9">
            <a:alphaModFix/>
          </a:blip>
          <a:stretch>
            <a:fillRect/>
          </a:stretch>
        </p:blipFill>
        <p:spPr>
          <a:xfrm>
            <a:off x="10374351" y="3750359"/>
            <a:ext cx="746671" cy="781890"/>
          </a:xfrm>
          <a:prstGeom prst="rect">
            <a:avLst/>
          </a:prstGeom>
          <a:noFill/>
          <a:ln>
            <a:noFill/>
          </a:ln>
        </p:spPr>
      </p:pic>
    </p:spTree>
    <p:extLst>
      <p:ext uri="{BB962C8B-B14F-4D97-AF65-F5344CB8AC3E}">
        <p14:creationId xmlns:p14="http://schemas.microsoft.com/office/powerpoint/2010/main" val="51493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build="p"/>
      <p:bldP spid="6" grpId="0"/>
      <p:bldP spid="7" grpId="0" animBg="1"/>
      <p:bldP spid="8" grpId="0" animBg="1"/>
      <p:bldP spid="9" grpId="0"/>
      <p:bldP spid="10" grpId="0"/>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206029D-6280-7068-044C-E3DCB24C5B89}"/>
              </a:ext>
            </a:extLst>
          </p:cNvPr>
          <p:cNvCxnSpPr>
            <a:cxnSpLocks/>
          </p:cNvCxnSpPr>
          <p:nvPr/>
        </p:nvCxnSpPr>
        <p:spPr>
          <a:xfrm flipV="1">
            <a:off x="1572133" y="2185552"/>
            <a:ext cx="4056185" cy="1746739"/>
          </a:xfrm>
          <a:prstGeom prst="line">
            <a:avLst/>
          </a:prstGeom>
          <a:ln w="22225"/>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5960ABA-BC1C-CBE7-9F3E-995455E86353}"/>
              </a:ext>
            </a:extLst>
          </p:cNvPr>
          <p:cNvCxnSpPr>
            <a:cxnSpLocks/>
          </p:cNvCxnSpPr>
          <p:nvPr/>
        </p:nvCxnSpPr>
        <p:spPr>
          <a:xfrm>
            <a:off x="1806594" y="3129260"/>
            <a:ext cx="1524000" cy="2268415"/>
          </a:xfrm>
          <a:prstGeom prst="line">
            <a:avLst/>
          </a:prstGeom>
          <a:ln w="22225">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363E0C7-917A-4B5C-0567-656EEFEAE9C1}"/>
              </a:ext>
            </a:extLst>
          </p:cNvPr>
          <p:cNvCxnSpPr>
            <a:cxnSpLocks/>
          </p:cNvCxnSpPr>
          <p:nvPr/>
        </p:nvCxnSpPr>
        <p:spPr>
          <a:xfrm flipV="1">
            <a:off x="2650656" y="2361398"/>
            <a:ext cx="1688123" cy="2943531"/>
          </a:xfrm>
          <a:prstGeom prst="line">
            <a:avLst/>
          </a:prstGeom>
          <a:ln w="22225">
            <a:solidFill>
              <a:schemeClr val="accent6"/>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30D7AB0-8B5D-9935-1CE0-E96629F4015B}"/>
                  </a:ext>
                </a:extLst>
              </p:cNvPr>
              <p:cNvSpPr>
                <a:spLocks noGrp="1"/>
              </p:cNvSpPr>
              <p:nvPr>
                <p:ph idx="1"/>
              </p:nvPr>
            </p:nvSpPr>
            <p:spPr>
              <a:xfrm>
                <a:off x="297872" y="1253331"/>
                <a:ext cx="6627179" cy="3857416"/>
              </a:xfrm>
            </p:spPr>
            <p:txBody>
              <a:bodyPr/>
              <a:lstStyle/>
              <a:p>
                <a:pPr marL="0" indent="0">
                  <a:buNone/>
                </a:pPr>
                <a:r>
                  <a:rPr lang="en-US" dirty="0">
                    <a:latin typeface="PT Serif" panose="020A0603040505020204" pitchFamily="18" charset="77"/>
                  </a:rPr>
                  <a:t>e.g.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𝑀</m:t>
                    </m:r>
                    <m:r>
                      <a:rPr lang="en-US" b="0" i="1" smtClean="0">
                        <a:latin typeface="Cambria Math" panose="02040503050406030204" pitchFamily="18" charset="0"/>
                      </a:rPr>
                      <m:t>=3  ,  </m:t>
                    </m:r>
                    <m:r>
                      <a:rPr lang="en-US" b="0" i="1" smtClean="0">
                        <a:latin typeface="Cambria Math" panose="02040503050406030204" pitchFamily="18" charset="0"/>
                      </a:rPr>
                      <m:t>𝑓</m:t>
                    </m:r>
                    <m:r>
                      <a:rPr lang="en-US" b="0" i="1" smtClean="0">
                        <a:latin typeface="Cambria Math" panose="02040503050406030204" pitchFamily="18" charset="0"/>
                      </a:rPr>
                      <m:t>=1  ,  </m:t>
                    </m:r>
                    <m:r>
                      <a:rPr lang="en-US" b="0" i="1" smtClean="0">
                        <a:latin typeface="Cambria Math" panose="02040503050406030204" pitchFamily="18" charset="0"/>
                      </a:rPr>
                      <m:t>𝐶</m:t>
                    </m:r>
                    <m:r>
                      <a:rPr lang="en-US" b="0" i="1" smtClean="0">
                        <a:latin typeface="Cambria Math" panose="02040503050406030204" pitchFamily="18" charset="0"/>
                      </a:rPr>
                      <m:t>=2 :</m:t>
                    </m:r>
                  </m:oMath>
                </a14:m>
                <a:endParaRPr lang="en-US" dirty="0">
                  <a:latin typeface="PT Serif" panose="020A0603040505020204" pitchFamily="18" charset="77"/>
                </a:endParaRPr>
              </a:p>
            </p:txBody>
          </p:sp>
        </mc:Choice>
        <mc:Fallback xmlns="">
          <p:sp>
            <p:nvSpPr>
              <p:cNvPr id="7" name="Content Placeholder 2">
                <a:extLst>
                  <a:ext uri="{FF2B5EF4-FFF2-40B4-BE49-F238E27FC236}">
                    <a16:creationId xmlns:a16="http://schemas.microsoft.com/office/drawing/2014/main" id="{930D7AB0-8B5D-9935-1CE0-E96629F4015B}"/>
                  </a:ext>
                </a:extLst>
              </p:cNvPr>
              <p:cNvSpPr>
                <a:spLocks noGrp="1" noRot="1" noChangeAspect="1" noMove="1" noResize="1" noEditPoints="1" noAdjustHandles="1" noChangeArrowheads="1" noChangeShapeType="1" noTextEdit="1"/>
              </p:cNvSpPr>
              <p:nvPr>
                <p:ph idx="1"/>
              </p:nvPr>
            </p:nvSpPr>
            <p:spPr>
              <a:xfrm>
                <a:off x="297872" y="1253331"/>
                <a:ext cx="6627179" cy="3857416"/>
              </a:xfrm>
              <a:blipFill>
                <a:blip r:embed="rId3"/>
                <a:stretch>
                  <a:fillRect l="-1912" t="-2623"/>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74147E9-20C2-BE73-71E8-89287F6FA889}"/>
              </a:ext>
            </a:extLst>
          </p:cNvPr>
          <p:cNvCxnSpPr/>
          <p:nvPr/>
        </p:nvCxnSpPr>
        <p:spPr>
          <a:xfrm flipV="1">
            <a:off x="886101" y="2091768"/>
            <a:ext cx="0" cy="3446584"/>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1050A9E-8A41-9D96-5891-BEDDA29630FA}"/>
              </a:ext>
            </a:extLst>
          </p:cNvPr>
          <p:cNvCxnSpPr>
            <a:cxnSpLocks/>
          </p:cNvCxnSpPr>
          <p:nvPr/>
        </p:nvCxnSpPr>
        <p:spPr>
          <a:xfrm>
            <a:off x="346838" y="4401214"/>
            <a:ext cx="4994031"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37902DBF-ACAA-4499-1490-C66C3B32BD41}"/>
              </a:ext>
            </a:extLst>
          </p:cNvPr>
          <p:cNvSpPr/>
          <p:nvPr/>
        </p:nvSpPr>
        <p:spPr>
          <a:xfrm>
            <a:off x="2111395" y="3627492"/>
            <a:ext cx="109728" cy="1055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D162D04-725E-EE68-7512-BBFB20F081BD}"/>
              </a:ext>
            </a:extLst>
          </p:cNvPr>
          <p:cNvSpPr/>
          <p:nvPr/>
        </p:nvSpPr>
        <p:spPr>
          <a:xfrm>
            <a:off x="2880859" y="4762502"/>
            <a:ext cx="109728" cy="1055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0D9CD5-9325-1BD6-A81C-F5A9E8F4E7B5}"/>
              </a:ext>
            </a:extLst>
          </p:cNvPr>
          <p:cNvSpPr/>
          <p:nvPr/>
        </p:nvSpPr>
        <p:spPr>
          <a:xfrm>
            <a:off x="3989225" y="2823930"/>
            <a:ext cx="109728" cy="1055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4C094D-BD82-6428-8373-77726C355CD3}"/>
                  </a:ext>
                </a:extLst>
              </p:cNvPr>
              <p:cNvSpPr txBox="1"/>
              <p:nvPr/>
            </p:nvSpPr>
            <p:spPr>
              <a:xfrm>
                <a:off x="5651761" y="1899439"/>
                <a:ext cx="583878"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(1)</m:t>
                          </m:r>
                        </m:sup>
                      </m:sSup>
                    </m:oMath>
                  </m:oMathPara>
                </a14:m>
                <a:endParaRPr lang="en-US" sz="2400" dirty="0"/>
              </a:p>
            </p:txBody>
          </p:sp>
        </mc:Choice>
        <mc:Fallback xmlns="">
          <p:sp>
            <p:nvSpPr>
              <p:cNvPr id="13" name="TextBox 12">
                <a:extLst>
                  <a:ext uri="{FF2B5EF4-FFF2-40B4-BE49-F238E27FC236}">
                    <a16:creationId xmlns:a16="http://schemas.microsoft.com/office/drawing/2014/main" id="{F34C094D-BD82-6428-8373-77726C355CD3}"/>
                  </a:ext>
                </a:extLst>
              </p:cNvPr>
              <p:cNvSpPr txBox="1">
                <a:spLocks noRot="1" noChangeAspect="1" noMove="1" noResize="1" noEditPoints="1" noAdjustHandles="1" noChangeArrowheads="1" noChangeShapeType="1" noTextEdit="1"/>
              </p:cNvSpPr>
              <p:nvPr/>
            </p:nvSpPr>
            <p:spPr>
              <a:xfrm>
                <a:off x="5651761" y="1899439"/>
                <a:ext cx="583878" cy="384657"/>
              </a:xfrm>
              <a:prstGeom prst="rect">
                <a:avLst/>
              </a:prstGeom>
              <a:blipFill>
                <a:blip r:embed="rId4"/>
                <a:stretch>
                  <a:fillRect l="-10417" t="-6452" r="-8333"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53DF4F5-2DDB-FFEF-53EA-711FE93126A6}"/>
                  </a:ext>
                </a:extLst>
              </p:cNvPr>
              <p:cNvSpPr txBox="1"/>
              <p:nvPr/>
            </p:nvSpPr>
            <p:spPr>
              <a:xfrm>
                <a:off x="3208640" y="5346023"/>
                <a:ext cx="583878"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(2)</m:t>
                          </m:r>
                        </m:sup>
                      </m:sSup>
                    </m:oMath>
                  </m:oMathPara>
                </a14:m>
                <a:endParaRPr lang="en-US" sz="2400" dirty="0"/>
              </a:p>
            </p:txBody>
          </p:sp>
        </mc:Choice>
        <mc:Fallback xmlns="">
          <p:sp>
            <p:nvSpPr>
              <p:cNvPr id="14" name="TextBox 13">
                <a:extLst>
                  <a:ext uri="{FF2B5EF4-FFF2-40B4-BE49-F238E27FC236}">
                    <a16:creationId xmlns:a16="http://schemas.microsoft.com/office/drawing/2014/main" id="{A53DF4F5-2DDB-FFEF-53EA-711FE93126A6}"/>
                  </a:ext>
                </a:extLst>
              </p:cNvPr>
              <p:cNvSpPr txBox="1">
                <a:spLocks noRot="1" noChangeAspect="1" noMove="1" noResize="1" noEditPoints="1" noAdjustHandles="1" noChangeArrowheads="1" noChangeShapeType="1" noTextEdit="1"/>
              </p:cNvSpPr>
              <p:nvPr/>
            </p:nvSpPr>
            <p:spPr>
              <a:xfrm>
                <a:off x="3208640" y="5346023"/>
                <a:ext cx="583878" cy="384657"/>
              </a:xfrm>
              <a:prstGeom prst="rect">
                <a:avLst/>
              </a:prstGeom>
              <a:blipFill>
                <a:blip r:embed="rId5"/>
                <a:stretch>
                  <a:fillRect l="-10638" t="-6250" r="-10638"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1250DAF-1C93-1558-A5A3-6E1E0F5CE9BB}"/>
                  </a:ext>
                </a:extLst>
              </p:cNvPr>
              <p:cNvSpPr txBox="1"/>
              <p:nvPr/>
            </p:nvSpPr>
            <p:spPr>
              <a:xfrm>
                <a:off x="4107731" y="1976741"/>
                <a:ext cx="583878"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(3)</m:t>
                          </m:r>
                        </m:sup>
                      </m:sSup>
                    </m:oMath>
                  </m:oMathPara>
                </a14:m>
                <a:endParaRPr lang="en-US" sz="2400" dirty="0"/>
              </a:p>
            </p:txBody>
          </p:sp>
        </mc:Choice>
        <mc:Fallback xmlns="">
          <p:sp>
            <p:nvSpPr>
              <p:cNvPr id="15" name="TextBox 14">
                <a:extLst>
                  <a:ext uri="{FF2B5EF4-FFF2-40B4-BE49-F238E27FC236}">
                    <a16:creationId xmlns:a16="http://schemas.microsoft.com/office/drawing/2014/main" id="{71250DAF-1C93-1558-A5A3-6E1E0F5CE9BB}"/>
                  </a:ext>
                </a:extLst>
              </p:cNvPr>
              <p:cNvSpPr txBox="1">
                <a:spLocks noRot="1" noChangeAspect="1" noMove="1" noResize="1" noEditPoints="1" noAdjustHandles="1" noChangeArrowheads="1" noChangeShapeType="1" noTextEdit="1"/>
              </p:cNvSpPr>
              <p:nvPr/>
            </p:nvSpPr>
            <p:spPr>
              <a:xfrm>
                <a:off x="4107731" y="1976741"/>
                <a:ext cx="583878" cy="384657"/>
              </a:xfrm>
              <a:prstGeom prst="rect">
                <a:avLst/>
              </a:prstGeom>
              <a:blipFill>
                <a:blip r:embed="rId6"/>
                <a:stretch>
                  <a:fillRect l="-12766" t="-6452" r="-10638"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5448F9D-559B-DFE8-F6C5-B79B3F8AC849}"/>
                  </a:ext>
                </a:extLst>
              </p:cNvPr>
              <p:cNvSpPr txBox="1"/>
              <p:nvPr/>
            </p:nvSpPr>
            <p:spPr>
              <a:xfrm>
                <a:off x="1257772" y="5965956"/>
                <a:ext cx="3465629"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 </m:t>
                          </m:r>
                          <m:r>
                            <a:rPr lang="en-US" sz="2800" b="0" i="1" smtClean="0">
                              <a:latin typeface="Cambria Math" panose="02040503050406030204" pitchFamily="18" charset="0"/>
                            </a:rPr>
                            <m:t>𝑔</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 ,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(3)</m:t>
                          </m:r>
                        </m:sup>
                      </m:sSup>
                      <m:r>
                        <a:rPr lang="en-US" sz="2800" b="0" i="1" smtClean="0">
                          <a:latin typeface="Cambria Math" panose="02040503050406030204" pitchFamily="18" charset="0"/>
                        </a:rPr>
                        <m:t> }</m:t>
                      </m:r>
                    </m:oMath>
                  </m:oMathPara>
                </a14:m>
                <a:endParaRPr lang="en-US" sz="2800" dirty="0"/>
              </a:p>
            </p:txBody>
          </p:sp>
        </mc:Choice>
        <mc:Fallback xmlns="">
          <p:sp>
            <p:nvSpPr>
              <p:cNvPr id="16" name="TextBox 15">
                <a:extLst>
                  <a:ext uri="{FF2B5EF4-FFF2-40B4-BE49-F238E27FC236}">
                    <a16:creationId xmlns:a16="http://schemas.microsoft.com/office/drawing/2014/main" id="{95448F9D-559B-DFE8-F6C5-B79B3F8AC849}"/>
                  </a:ext>
                </a:extLst>
              </p:cNvPr>
              <p:cNvSpPr txBox="1">
                <a:spLocks noRot="1" noChangeAspect="1" noMove="1" noResize="1" noEditPoints="1" noAdjustHandles="1" noChangeArrowheads="1" noChangeShapeType="1" noTextEdit="1"/>
              </p:cNvSpPr>
              <p:nvPr/>
            </p:nvSpPr>
            <p:spPr>
              <a:xfrm>
                <a:off x="1257772" y="5965956"/>
                <a:ext cx="3465629" cy="449290"/>
              </a:xfrm>
              <a:prstGeom prst="rect">
                <a:avLst/>
              </a:prstGeom>
              <a:blipFill>
                <a:blip r:embed="rId7"/>
                <a:stretch>
                  <a:fillRect l="-1825" t="-2778" r="-3650" b="-38889"/>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D2496640-2498-C903-886F-DCBB27F4C587}"/>
              </a:ext>
            </a:extLst>
          </p:cNvPr>
          <p:cNvSpPr>
            <a:spLocks noGrp="1"/>
          </p:cNvSpPr>
          <p:nvPr>
            <p:ph type="title"/>
          </p:nvPr>
        </p:nvSpPr>
        <p:spPr>
          <a:xfrm>
            <a:off x="271930" y="165194"/>
            <a:ext cx="11493345" cy="1325563"/>
          </a:xfrm>
        </p:spPr>
        <p:txBody>
          <a:bodyPr/>
          <a:lstStyle/>
          <a:p>
            <a:r>
              <a:rPr lang="en-US" dirty="0">
                <a:latin typeface="PT Serif" panose="020A0603040505020204" pitchFamily="18" charset="77"/>
              </a:rPr>
              <a:t>Tracing imperfect boxes: List Decoding</a:t>
            </a:r>
          </a:p>
        </p:txBody>
      </p:sp>
      <mc:AlternateContent xmlns:mc="http://schemas.openxmlformats.org/markup-compatibility/2006" xmlns:a14="http://schemas.microsoft.com/office/drawing/2010/main">
        <mc:Choice Requires="a14">
          <p:sp>
            <p:nvSpPr>
              <p:cNvPr id="19" name="Cloud Callout 18">
                <a:extLst>
                  <a:ext uri="{FF2B5EF4-FFF2-40B4-BE49-F238E27FC236}">
                    <a16:creationId xmlns:a16="http://schemas.microsoft.com/office/drawing/2014/main" id="{7637B3B6-CEBB-9B42-3B3C-D0E240B0BB44}"/>
                  </a:ext>
                </a:extLst>
              </p:cNvPr>
              <p:cNvSpPr/>
              <p:nvPr/>
            </p:nvSpPr>
            <p:spPr>
              <a:xfrm>
                <a:off x="4801110" y="2314896"/>
                <a:ext cx="7162031" cy="1760859"/>
              </a:xfrm>
              <a:prstGeom prst="cloudCallout">
                <a:avLst>
                  <a:gd name="adj1" fmla="val -59987"/>
                  <a:gd name="adj2" fmla="val 3639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For each point </a:t>
                </a:r>
                <a14:m>
                  <m:oMath xmlns:m="http://schemas.openxmlformats.org/officeDocument/2006/math">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r>
                      <a:rPr lang="en-US" sz="2400" b="0" i="1" smtClean="0">
                        <a:latin typeface="Cambria Math" panose="02040503050406030204" pitchFamily="18" charset="0"/>
                      </a:rPr>
                      <m:t>)</m:t>
                    </m:r>
                  </m:oMath>
                </a14:m>
                <a:r>
                  <a:rPr lang="en-US" sz="2400" dirty="0">
                    <a:latin typeface="PT Serif" panose="020A0603040505020204" pitchFamily="18" charset="77"/>
                  </a:rPr>
                  <a:t> ,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oMath>
                </a14:m>
                <a:r>
                  <a:rPr lang="en-US" sz="2400" dirty="0">
                    <a:latin typeface="PT Serif" panose="020A0603040505020204" pitchFamily="18" charset="77"/>
                  </a:rPr>
                  <a:t> for some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𝑃</m:t>
                    </m:r>
                  </m:oMath>
                </a14:m>
                <a:endParaRPr lang="en-US" sz="2400" dirty="0">
                  <a:latin typeface="PT Serif" panose="020A0603040505020204" pitchFamily="18" charset="77"/>
                </a:endParaRPr>
              </a:p>
            </p:txBody>
          </p:sp>
        </mc:Choice>
        <mc:Fallback xmlns="">
          <p:sp>
            <p:nvSpPr>
              <p:cNvPr id="19" name="Cloud Callout 18">
                <a:extLst>
                  <a:ext uri="{FF2B5EF4-FFF2-40B4-BE49-F238E27FC236}">
                    <a16:creationId xmlns:a16="http://schemas.microsoft.com/office/drawing/2014/main" id="{7637B3B6-CEBB-9B42-3B3C-D0E240B0BB44}"/>
                  </a:ext>
                </a:extLst>
              </p:cNvPr>
              <p:cNvSpPr>
                <a:spLocks noRot="1" noChangeAspect="1" noMove="1" noResize="1" noEditPoints="1" noAdjustHandles="1" noChangeArrowheads="1" noChangeShapeType="1" noTextEdit="1"/>
              </p:cNvSpPr>
              <p:nvPr/>
            </p:nvSpPr>
            <p:spPr>
              <a:xfrm>
                <a:off x="4801110" y="2314896"/>
                <a:ext cx="7162031" cy="1760859"/>
              </a:xfrm>
              <a:prstGeom prst="cloudCallout">
                <a:avLst>
                  <a:gd name="adj1" fmla="val -59987"/>
                  <a:gd name="adj2" fmla="val 36392"/>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A4AE416-9A0A-30B6-4850-7DF9EBF17145}"/>
                  </a:ext>
                </a:extLst>
              </p:cNvPr>
              <p:cNvSpPr txBox="1"/>
              <p:nvPr/>
            </p:nvSpPr>
            <p:spPr>
              <a:xfrm>
                <a:off x="976462" y="3414931"/>
                <a:ext cx="1037976" cy="320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 ,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(1)</m:t>
                          </m:r>
                        </m:sup>
                      </m:sSup>
                    </m:oMath>
                  </m:oMathPara>
                </a14:m>
                <a:endParaRPr lang="en-US" sz="2000" dirty="0"/>
              </a:p>
            </p:txBody>
          </p:sp>
        </mc:Choice>
        <mc:Fallback xmlns="">
          <p:sp>
            <p:nvSpPr>
              <p:cNvPr id="20" name="TextBox 19">
                <a:extLst>
                  <a:ext uri="{FF2B5EF4-FFF2-40B4-BE49-F238E27FC236}">
                    <a16:creationId xmlns:a16="http://schemas.microsoft.com/office/drawing/2014/main" id="{2A4AE416-9A0A-30B6-4850-7DF9EBF17145}"/>
                  </a:ext>
                </a:extLst>
              </p:cNvPr>
              <p:cNvSpPr txBox="1">
                <a:spLocks noRot="1" noChangeAspect="1" noMove="1" noResize="1" noEditPoints="1" noAdjustHandles="1" noChangeArrowheads="1" noChangeShapeType="1" noTextEdit="1"/>
              </p:cNvSpPr>
              <p:nvPr/>
            </p:nvSpPr>
            <p:spPr>
              <a:xfrm>
                <a:off x="976462" y="3414931"/>
                <a:ext cx="1037976" cy="320601"/>
              </a:xfrm>
              <a:prstGeom prst="rect">
                <a:avLst/>
              </a:prstGeom>
              <a:blipFill>
                <a:blip r:embed="rId9"/>
                <a:stretch>
                  <a:fillRect l="-3614" t="-3704" r="-481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3862A56-1F9E-9181-E73A-4E39C5068C4A}"/>
                  </a:ext>
                </a:extLst>
              </p:cNvPr>
              <p:cNvSpPr txBox="1"/>
              <p:nvPr/>
            </p:nvSpPr>
            <p:spPr>
              <a:xfrm>
                <a:off x="1778838" y="4678529"/>
                <a:ext cx="1037976" cy="320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(2)</m:t>
                          </m:r>
                        </m:sup>
                      </m:sSup>
                    </m:oMath>
                  </m:oMathPara>
                </a14:m>
                <a:endParaRPr lang="en-US" sz="2000" dirty="0"/>
              </a:p>
            </p:txBody>
          </p:sp>
        </mc:Choice>
        <mc:Fallback xmlns="">
          <p:sp>
            <p:nvSpPr>
              <p:cNvPr id="21" name="TextBox 20">
                <a:extLst>
                  <a:ext uri="{FF2B5EF4-FFF2-40B4-BE49-F238E27FC236}">
                    <a16:creationId xmlns:a16="http://schemas.microsoft.com/office/drawing/2014/main" id="{83862A56-1F9E-9181-E73A-4E39C5068C4A}"/>
                  </a:ext>
                </a:extLst>
              </p:cNvPr>
              <p:cNvSpPr txBox="1">
                <a:spLocks noRot="1" noChangeAspect="1" noMove="1" noResize="1" noEditPoints="1" noAdjustHandles="1" noChangeArrowheads="1" noChangeShapeType="1" noTextEdit="1"/>
              </p:cNvSpPr>
              <p:nvPr/>
            </p:nvSpPr>
            <p:spPr>
              <a:xfrm>
                <a:off x="1778838" y="4678529"/>
                <a:ext cx="1037976" cy="320601"/>
              </a:xfrm>
              <a:prstGeom prst="rect">
                <a:avLst/>
              </a:prstGeom>
              <a:blipFill>
                <a:blip r:embed="rId10"/>
                <a:stretch>
                  <a:fillRect l="-3659" t="-3846" r="-4878"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FCA318-CBAE-7943-BBE2-013692248B1D}"/>
                  </a:ext>
                </a:extLst>
              </p:cNvPr>
              <p:cNvSpPr txBox="1"/>
              <p:nvPr/>
            </p:nvSpPr>
            <p:spPr>
              <a:xfrm>
                <a:off x="3006113" y="2607672"/>
                <a:ext cx="1037976" cy="320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 ,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(3)</m:t>
                          </m:r>
                        </m:sup>
                      </m:sSup>
                    </m:oMath>
                  </m:oMathPara>
                </a14:m>
                <a:endParaRPr lang="en-US" sz="2000" dirty="0"/>
              </a:p>
            </p:txBody>
          </p:sp>
        </mc:Choice>
        <mc:Fallback xmlns="">
          <p:sp>
            <p:nvSpPr>
              <p:cNvPr id="22" name="TextBox 21">
                <a:extLst>
                  <a:ext uri="{FF2B5EF4-FFF2-40B4-BE49-F238E27FC236}">
                    <a16:creationId xmlns:a16="http://schemas.microsoft.com/office/drawing/2014/main" id="{88FCA318-CBAE-7943-BBE2-013692248B1D}"/>
                  </a:ext>
                </a:extLst>
              </p:cNvPr>
              <p:cNvSpPr txBox="1">
                <a:spLocks noRot="1" noChangeAspect="1" noMove="1" noResize="1" noEditPoints="1" noAdjustHandles="1" noChangeArrowheads="1" noChangeShapeType="1" noTextEdit="1"/>
              </p:cNvSpPr>
              <p:nvPr/>
            </p:nvSpPr>
            <p:spPr>
              <a:xfrm>
                <a:off x="3006113" y="2607672"/>
                <a:ext cx="1037976" cy="320601"/>
              </a:xfrm>
              <a:prstGeom prst="rect">
                <a:avLst/>
              </a:prstGeom>
              <a:blipFill>
                <a:blip r:embed="rId11"/>
                <a:stretch>
                  <a:fillRect l="-3614" t="-3846" r="-4819"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4107374-A468-C5AB-53AA-A2B7597B3B0B}"/>
                  </a:ext>
                </a:extLst>
              </p:cNvPr>
              <p:cNvSpPr txBox="1"/>
              <p:nvPr/>
            </p:nvSpPr>
            <p:spPr>
              <a:xfrm>
                <a:off x="6261361" y="4401663"/>
                <a:ext cx="4596384" cy="996461"/>
              </a:xfrm>
              <a:prstGeom prst="rect">
                <a:avLst/>
              </a:prstGeom>
              <a:noFill/>
            </p:spPr>
            <p:txBody>
              <a:bodyPr wrap="square" rtlCol="0">
                <a:spAutoFit/>
              </a:bodyPr>
              <a:lstStyle/>
              <a:p>
                <a:pPr algn="ctr"/>
                <a:r>
                  <a:rPr lang="en-US" sz="2200" b="0" dirty="0"/>
                  <a:t>⟹ </a:t>
                </a:r>
                <a14:m>
                  <m:oMath xmlns:m="http://schemas.openxmlformats.org/officeDocument/2006/math">
                    <m:r>
                      <a:rPr lang="en-US" sz="2200" b="0" i="0" smtClean="0">
                        <a:latin typeface="Cambria Math" panose="02040503050406030204" pitchFamily="18" charset="0"/>
                      </a:rPr>
                      <m:t> </m:t>
                    </m:r>
                    <m:r>
                      <a:rPr lang="en-US" sz="2200" b="0" i="1" smtClean="0">
                        <a:latin typeface="Cambria Math" panose="02040503050406030204" pitchFamily="18" charset="0"/>
                      </a:rPr>
                      <m:t>𝑄</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𝑧</m:t>
                        </m:r>
                      </m:e>
                    </m:d>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r>
                          <a:rPr lang="en-US" sz="2200" b="0" i="1" smtClean="0">
                            <a:latin typeface="Cambria Math" panose="02040503050406030204" pitchFamily="18" charset="0"/>
                          </a:rPr>
                          <m:t>𝑦</m:t>
                        </m:r>
                        <m:r>
                          <a:rPr lang="en-US" sz="2200" b="0" i="1" smtClean="0">
                            <a:latin typeface="Cambria Math" panose="02040503050406030204" pitchFamily="18" charset="0"/>
                          </a:rPr>
                          <m:t>]</m:t>
                        </m:r>
                      </m:sub>
                      <m:sup/>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𝑧</m:t>
                            </m:r>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𝑔</m:t>
                                </m:r>
                              </m:e>
                              <m:sup>
                                <m:r>
                                  <a:rPr lang="en-US" sz="2200" b="0" i="1" smtClean="0">
                                    <a:latin typeface="Cambria Math" panose="02040503050406030204" pitchFamily="18" charset="0"/>
                                  </a:rPr>
                                  <m:t>(</m:t>
                                </m:r>
                                <m:r>
                                  <a:rPr lang="en-US" sz="2200" b="0" i="1" smtClean="0">
                                    <a:latin typeface="Cambria Math" panose="02040503050406030204" pitchFamily="18" charset="0"/>
                                  </a:rPr>
                                  <m:t>𝑗</m:t>
                                </m:r>
                                <m:r>
                                  <a:rPr lang="en-US" sz="2200" b="0" i="1" smtClean="0">
                                    <a:latin typeface="Cambria Math" panose="02040503050406030204" pitchFamily="18" charset="0"/>
                                  </a:rPr>
                                  <m:t>)</m:t>
                                </m:r>
                              </m:sup>
                            </m:sSup>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e>
                        </m:d>
                      </m:e>
                    </m:nary>
                  </m:oMath>
                </a14:m>
                <a:endParaRPr lang="en-US" sz="2200" b="0" dirty="0">
                  <a:latin typeface="PT Serif" panose="020A0603040505020204" pitchFamily="18" charset="77"/>
                </a:endParaRPr>
              </a:p>
              <a:p>
                <a:pPr algn="ctr"/>
                <a:r>
                  <a:rPr lang="en-US" sz="2200" dirty="0">
                    <a:latin typeface="PT Serif" panose="020A0603040505020204" pitchFamily="18" charset="77"/>
                  </a:rPr>
                  <a:t>is </a:t>
                </a:r>
                <a14:m>
                  <m:oMath xmlns:m="http://schemas.openxmlformats.org/officeDocument/2006/math">
                    <m:r>
                      <a:rPr lang="en-US" sz="2200" b="0" i="1" smtClean="0">
                        <a:latin typeface="Cambria Math" panose="02040503050406030204" pitchFamily="18" charset="0"/>
                      </a:rPr>
                      <m:t>0</m:t>
                    </m:r>
                  </m:oMath>
                </a14:m>
                <a:r>
                  <a:rPr lang="en-US" sz="2200" dirty="0">
                    <a:latin typeface="PT Serif" panose="020A0603040505020204" pitchFamily="18" charset="77"/>
                  </a:rPr>
                  <a:t> at all points </a:t>
                </a:r>
                <a14:m>
                  <m:oMath xmlns:m="http://schemas.openxmlformats.org/officeDocument/2006/math">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p>
                        <m:r>
                          <a:rPr lang="en-US" sz="2200" i="1">
                            <a:latin typeface="Cambria Math" panose="02040503050406030204" pitchFamily="18" charset="0"/>
                          </a:rPr>
                          <m:t> , </m:t>
                        </m:r>
                        <m:sSup>
                          <m:sSupPr>
                            <m:ctrlPr>
                              <a:rPr lang="en-US" sz="2200" i="1">
                                <a:latin typeface="Cambria Math" panose="02040503050406030204" pitchFamily="18" charset="0"/>
                              </a:rPr>
                            </m:ctrlPr>
                          </m:sSupPr>
                          <m:e>
                            <m:r>
                              <a:rPr lang="en-US" sz="2200" i="1">
                                <a:latin typeface="Cambria Math" panose="02040503050406030204" pitchFamily="18" charset="0"/>
                              </a:rPr>
                              <m:t>𝑧</m:t>
                            </m:r>
                          </m:e>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p>
                      </m:e>
                    </m:d>
                  </m:oMath>
                </a14:m>
                <a:endParaRPr lang="en-US" sz="2200" dirty="0">
                  <a:latin typeface="PT Serif" panose="020A0603040505020204" pitchFamily="18" charset="77"/>
                </a:endParaRPr>
              </a:p>
            </p:txBody>
          </p:sp>
        </mc:Choice>
        <mc:Fallback xmlns="">
          <p:sp>
            <p:nvSpPr>
              <p:cNvPr id="23" name="TextBox 22">
                <a:extLst>
                  <a:ext uri="{FF2B5EF4-FFF2-40B4-BE49-F238E27FC236}">
                    <a16:creationId xmlns:a16="http://schemas.microsoft.com/office/drawing/2014/main" id="{74107374-A468-C5AB-53AA-A2B7597B3B0B}"/>
                  </a:ext>
                </a:extLst>
              </p:cNvPr>
              <p:cNvSpPr txBox="1">
                <a:spLocks noRot="1" noChangeAspect="1" noMove="1" noResize="1" noEditPoints="1" noAdjustHandles="1" noChangeArrowheads="1" noChangeShapeType="1" noTextEdit="1"/>
              </p:cNvSpPr>
              <p:nvPr/>
            </p:nvSpPr>
            <p:spPr>
              <a:xfrm>
                <a:off x="6261361" y="4401663"/>
                <a:ext cx="4596384" cy="996461"/>
              </a:xfrm>
              <a:prstGeom prst="rect">
                <a:avLst/>
              </a:prstGeom>
              <a:blipFill>
                <a:blip r:embed="rId12"/>
                <a:stretch>
                  <a:fillRect t="-42500" b="-33750"/>
                </a:stretch>
              </a:blipFill>
            </p:spPr>
            <p:txBody>
              <a:bodyPr/>
              <a:lstStyle/>
              <a:p>
                <a:r>
                  <a:rPr lang="en-US">
                    <a:noFill/>
                  </a:rPr>
                  <a:t> </a:t>
                </a:r>
              </a:p>
            </p:txBody>
          </p:sp>
        </mc:Fallback>
      </mc:AlternateContent>
    </p:spTree>
    <p:extLst>
      <p:ext uri="{BB962C8B-B14F-4D97-AF65-F5344CB8AC3E}">
        <p14:creationId xmlns:p14="http://schemas.microsoft.com/office/powerpoint/2010/main" val="313439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0" grpId="0" animBg="1"/>
      <p:bldP spid="11" grpId="0" animBg="1"/>
      <p:bldP spid="12" grpId="0" animBg="1"/>
      <p:bldP spid="13" grpId="0"/>
      <p:bldP spid="14" grpId="0"/>
      <p:bldP spid="15" grpId="0"/>
      <p:bldP spid="16" grpId="0"/>
      <p:bldP spid="19" grpId="0" animBg="1"/>
      <p:bldP spid="19" grpId="1" animBg="1"/>
      <p:bldP spid="20" grpId="0"/>
      <p:bldP spid="21" grpId="0"/>
      <p:bldP spid="22"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013296-1567-8475-8706-5AC61BAB5567}"/>
              </a:ext>
            </a:extLst>
          </p:cNvPr>
          <p:cNvSpPr>
            <a:spLocks noGrp="1"/>
          </p:cNvSpPr>
          <p:nvPr>
            <p:ph type="title"/>
          </p:nvPr>
        </p:nvSpPr>
        <p:spPr>
          <a:xfrm>
            <a:off x="271931" y="165194"/>
            <a:ext cx="10515600" cy="1325563"/>
          </a:xfrm>
        </p:spPr>
        <p:txBody>
          <a:bodyPr/>
          <a:lstStyle/>
          <a:p>
            <a:r>
              <a:rPr lang="en-US" dirty="0">
                <a:latin typeface="PT Serif" panose="020A0603040505020204" pitchFamily="18" charset="77"/>
              </a:rPr>
              <a:t>Tracing imperfect boxes: List Decoding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13440D-D31D-13A0-DFE4-ABDD57945A60}"/>
                  </a:ext>
                </a:extLst>
              </p:cNvPr>
              <p:cNvSpPr txBox="1"/>
              <p:nvPr/>
            </p:nvSpPr>
            <p:spPr>
              <a:xfrm>
                <a:off x="685097" y="1490757"/>
                <a:ext cx="10239041" cy="423962"/>
              </a:xfrm>
              <a:prstGeom prst="rect">
                <a:avLst/>
              </a:prstGeom>
              <a:noFill/>
            </p:spPr>
            <p:txBody>
              <a:bodyPr wrap="square" lIns="0" tIns="0" rIns="0" bIns="0" rtlCol="0">
                <a:spAutoFit/>
              </a:bodyPr>
              <a:lstStyle/>
              <a:p>
                <a:r>
                  <a:rPr lang="en-US" sz="2400" b="0" dirty="0"/>
                  <a:t> 	</a:t>
                </a:r>
                <a14:m>
                  <m:oMath xmlns:m="http://schemas.openxmlformats.org/officeDocument/2006/math">
                    <m:r>
                      <m:rPr>
                        <m:sty m:val="p"/>
                      </m:rPr>
                      <a:rPr lang="en-US" sz="2400" b="0" i="0" smtClean="0">
                        <a:latin typeface="Cambria Math" panose="02040503050406030204" pitchFamily="18" charset="0"/>
                      </a:rPr>
                      <m:t>L</m:t>
                    </m:r>
                    <m:r>
                      <a:rPr lang="en-US" sz="2400" b="0" i="0" smtClean="0">
                        <a:latin typeface="Cambria Math" panose="02040503050406030204" pitchFamily="18" charset="0"/>
                      </a:rPr>
                      <m:t>= </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oMath>
                </a14:m>
                <a:r>
                  <a:rPr lang="en-US" sz="2400" dirty="0"/>
                  <a:t>    ,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𝑧</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sup>
                        </m:sSup>
                      </m:e>
                    </m:d>
                    <m:r>
                      <a:rPr lang="en-US" sz="2400" b="0" i="1" smtClean="0">
                        <a:latin typeface="Cambria Math" panose="02040503050406030204" pitchFamily="18" charset="0"/>
                      </a:rPr>
                      <m:t>  </m:t>
                    </m:r>
                    <m:r>
                      <a:rPr lang="en-US" sz="2400" b="0" i="0" smtClean="0">
                        <a:latin typeface="Cambria Math" panose="02040503050406030204" pitchFamily="18" charset="0"/>
                      </a:rPr>
                      <m:t> </m:t>
                    </m:r>
                  </m:oMath>
                </a14:m>
                <a:r>
                  <a:rPr lang="en-US" sz="2400" dirty="0"/>
                  <a:t>,	 </a:t>
                </a:r>
                <a14:m>
                  <m:oMath xmlns:m="http://schemas.openxmlformats.org/officeDocument/2006/math">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b="0" i="1" smtClean="0">
                                    <a:latin typeface="Cambria Math" panose="02040503050406030204" pitchFamily="18" charset="0"/>
                                  </a:rPr>
                                  <m:t>3</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d>
                              <m:dPr>
                                <m:ctrlPr>
                                  <a:rPr lang="en-US" sz="2400" i="1">
                                    <a:latin typeface="Cambria Math" panose="02040503050406030204" pitchFamily="18" charset="0"/>
                                  </a:rPr>
                                </m:ctrlPr>
                              </m:dPr>
                              <m:e>
                                <m:r>
                                  <a:rPr lang="en-US" sz="2400" b="0" i="1" smtClean="0">
                                    <a:latin typeface="Cambria Math" panose="02040503050406030204" pitchFamily="18" charset="0"/>
                                  </a:rPr>
                                  <m:t>3</m:t>
                                </m:r>
                              </m:e>
                            </m:d>
                          </m:sup>
                        </m:sSup>
                      </m:e>
                    </m:d>
                  </m:oMath>
                </a14:m>
                <a:r>
                  <a:rPr lang="en-US" sz="2400" dirty="0"/>
                  <a:t>  ,  .  .  .	,   </a:t>
                </a:r>
                <a14:m>
                  <m:oMath xmlns:m="http://schemas.openxmlformats.org/officeDocument/2006/math">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e>
                        </m:d>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𝑧</m:t>
                        </m:r>
                      </m:e>
                      <m:sup>
                        <m:r>
                          <a:rPr lang="en-US" sz="2400" b="0" i="1" smtClean="0">
                            <a:latin typeface="Cambria Math" panose="02040503050406030204" pitchFamily="18" charset="0"/>
                          </a:rPr>
                          <m:t>(</m:t>
                        </m:r>
                        <m:r>
                          <a:rPr lang="en-US" sz="2400" b="0" i="1" smtClean="0">
                            <a:latin typeface="Cambria Math" panose="02040503050406030204" pitchFamily="18" charset="0"/>
                          </a:rPr>
                          <m:t>𝑀</m:t>
                        </m:r>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i="1">
                        <a:latin typeface="Cambria Math" panose="02040503050406030204" pitchFamily="18" charset="0"/>
                      </a:rPr>
                      <m:t>)</m:t>
                    </m:r>
                  </m:oMath>
                </a14:m>
                <a:endParaRPr lang="en-US" sz="2400" dirty="0"/>
              </a:p>
            </p:txBody>
          </p:sp>
        </mc:Choice>
        <mc:Fallback xmlns="">
          <p:sp>
            <p:nvSpPr>
              <p:cNvPr id="6" name="TextBox 5">
                <a:extLst>
                  <a:ext uri="{FF2B5EF4-FFF2-40B4-BE49-F238E27FC236}">
                    <a16:creationId xmlns:a16="http://schemas.microsoft.com/office/drawing/2014/main" id="{2D13440D-D31D-13A0-DFE4-ABDD57945A60}"/>
                  </a:ext>
                </a:extLst>
              </p:cNvPr>
              <p:cNvSpPr txBox="1">
                <a:spLocks noRot="1" noChangeAspect="1" noMove="1" noResize="1" noEditPoints="1" noAdjustHandles="1" noChangeArrowheads="1" noChangeShapeType="1" noTextEdit="1"/>
              </p:cNvSpPr>
              <p:nvPr/>
            </p:nvSpPr>
            <p:spPr>
              <a:xfrm>
                <a:off x="685097" y="1490757"/>
                <a:ext cx="10239041" cy="423962"/>
              </a:xfrm>
              <a:prstGeom prst="rect">
                <a:avLst/>
              </a:prstGeom>
              <a:blipFill>
                <a:blip r:embed="rId3"/>
                <a:stretch>
                  <a:fillRect t="-14706"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F59F32-0F81-C896-52F5-2B69E7B2F2B7}"/>
                  </a:ext>
                </a:extLst>
              </p:cNvPr>
              <p:cNvSpPr txBox="1"/>
              <p:nvPr/>
            </p:nvSpPr>
            <p:spPr>
              <a:xfrm>
                <a:off x="271930" y="2340862"/>
                <a:ext cx="11688422" cy="1781129"/>
              </a:xfrm>
              <a:prstGeom prst="rect">
                <a:avLst/>
              </a:prstGeom>
              <a:noFill/>
            </p:spPr>
            <p:txBody>
              <a:bodyPr wrap="square" rtlCol="0">
                <a:spAutoFit/>
              </a:bodyPr>
              <a:lstStyle/>
              <a:p>
                <a:pPr>
                  <a:lnSpc>
                    <a:spcPct val="150000"/>
                  </a:lnSpc>
                </a:pPr>
                <a:r>
                  <a:rPr lang="en-US" sz="2400" dirty="0">
                    <a:latin typeface="PT Serif" panose="020A0603040505020204" pitchFamily="18" charset="77"/>
                  </a:rPr>
                  <a:t>1. Compute low-degree polynomial </a:t>
                </a:r>
                <a14:m>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𝑁</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𝑍</m:t>
                    </m:r>
                    <m:r>
                      <a:rPr lang="en-US" sz="2400" b="0" i="1" smtClean="0">
                        <a:latin typeface="Cambria Math" panose="02040503050406030204" pitchFamily="18" charset="0"/>
                        <a:ea typeface="Cambria Math" panose="02040503050406030204" pitchFamily="18" charset="0"/>
                      </a:rPr>
                      <m:t>]</m:t>
                    </m:r>
                  </m:oMath>
                </a14:m>
                <a:r>
                  <a:rPr lang="en-US" sz="2400" dirty="0">
                    <a:latin typeface="PT Serif" panose="020A0603040505020204" pitchFamily="18" charset="77"/>
                  </a:rPr>
                  <a:t> </a:t>
                </a:r>
                <a:r>
                  <a:rPr lang="en-US" sz="2400" dirty="0" err="1">
                    <a:latin typeface="PT Serif" panose="020A0603040505020204" pitchFamily="18" charset="77"/>
                  </a:rPr>
                  <a:t>s.t.</a:t>
                </a:r>
                <a:r>
                  <a:rPr lang="en-US" sz="2400" dirty="0">
                    <a:latin typeface="PT Serif" panose="020A0603040505020204" pitchFamily="18" charset="77"/>
                  </a:rPr>
                  <a:t> </a:t>
                </a:r>
              </a:p>
              <a:p>
                <a:pPr marL="742950" lvl="1" indent="-285750">
                  <a:lnSpc>
                    <a:spcPct val="150000"/>
                  </a:lnSpc>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e>
                    </m:d>
                    <m:r>
                      <a:rPr lang="en-US" sz="2400" b="0" i="1" smtClean="0">
                        <a:latin typeface="Cambria Math" panose="02040503050406030204" pitchFamily="18" charset="0"/>
                      </a:rPr>
                      <m:t>=0 ∀ </m:t>
                    </m:r>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𝑀</m:t>
                    </m:r>
                    <m:r>
                      <a:rPr lang="en-US" sz="2400" b="0" i="1" smtClean="0">
                        <a:latin typeface="Cambria Math" panose="02040503050406030204" pitchFamily="18" charset="0"/>
                      </a:rPr>
                      <m:t>]</m:t>
                    </m:r>
                  </m:oMath>
                </a14:m>
                <a:r>
                  <a:rPr lang="en-US" sz="2400" dirty="0">
                    <a:latin typeface="PT Serif" panose="020A0603040505020204" pitchFamily="18" charset="77"/>
                  </a:rPr>
                  <a:t> 		</a:t>
                </a:r>
                <a:r>
                  <a:rPr lang="en-US" sz="2000" dirty="0">
                    <a:solidFill>
                      <a:schemeClr val="bg2">
                        <a:lumMod val="25000"/>
                      </a:schemeClr>
                    </a:solidFill>
                    <a:latin typeface="PT Serif" panose="020A0603040505020204" pitchFamily="18" charset="77"/>
                  </a:rPr>
                  <a:t>// </a:t>
                </a:r>
                <a14:m>
                  <m:oMath xmlns:m="http://schemas.openxmlformats.org/officeDocument/2006/math">
                    <m:r>
                      <a:rPr lang="en-US" sz="2000" b="0" i="1" smtClean="0">
                        <a:solidFill>
                          <a:schemeClr val="bg2">
                            <a:lumMod val="25000"/>
                          </a:schemeClr>
                        </a:solidFill>
                        <a:latin typeface="Cambria Math" panose="02040503050406030204" pitchFamily="18" charset="0"/>
                      </a:rPr>
                      <m:t>∀ </m:t>
                    </m:r>
                    <m:sSup>
                      <m:sSupPr>
                        <m:ctrlPr>
                          <a:rPr lang="en-US" sz="2000" b="0" i="1" smtClean="0">
                            <a:solidFill>
                              <a:schemeClr val="bg2">
                                <a:lumMod val="25000"/>
                              </a:schemeClr>
                            </a:solidFill>
                            <a:latin typeface="Cambria Math" panose="02040503050406030204" pitchFamily="18" charset="0"/>
                          </a:rPr>
                        </m:ctrlPr>
                      </m:sSupPr>
                      <m:e>
                        <m:r>
                          <a:rPr lang="en-US" sz="2000" b="0" i="1" smtClean="0">
                            <a:solidFill>
                              <a:schemeClr val="bg2">
                                <a:lumMod val="25000"/>
                              </a:schemeClr>
                            </a:solidFill>
                            <a:latin typeface="Cambria Math" panose="02040503050406030204" pitchFamily="18" charset="0"/>
                          </a:rPr>
                          <m:t>𝑔</m:t>
                        </m:r>
                      </m:e>
                      <m:sup>
                        <m:r>
                          <a:rPr lang="en-US" sz="2000" b="0" i="1" smtClean="0">
                            <a:solidFill>
                              <a:schemeClr val="bg2">
                                <a:lumMod val="25000"/>
                              </a:schemeClr>
                            </a:solidFill>
                            <a:latin typeface="Cambria Math" panose="02040503050406030204" pitchFamily="18" charset="0"/>
                          </a:rPr>
                          <m:t>(</m:t>
                        </m:r>
                        <m:r>
                          <a:rPr lang="en-US" sz="2000" b="0" i="1" smtClean="0">
                            <a:solidFill>
                              <a:schemeClr val="bg2">
                                <a:lumMod val="25000"/>
                              </a:schemeClr>
                            </a:solidFill>
                            <a:latin typeface="Cambria Math" panose="02040503050406030204" pitchFamily="18" charset="0"/>
                          </a:rPr>
                          <m:t>𝑗</m:t>
                        </m:r>
                        <m:r>
                          <a:rPr lang="en-US" sz="2000" b="0" i="1" smtClean="0">
                            <a:solidFill>
                              <a:schemeClr val="bg2">
                                <a:lumMod val="25000"/>
                              </a:schemeClr>
                            </a:solidFill>
                            <a:latin typeface="Cambria Math" panose="02040503050406030204" pitchFamily="18" charset="0"/>
                          </a:rPr>
                          <m:t>)</m:t>
                        </m:r>
                      </m:sup>
                    </m:sSup>
                    <m:r>
                      <a:rPr lang="en-US" sz="2000" b="0" i="1" smtClean="0">
                        <a:solidFill>
                          <a:schemeClr val="bg2">
                            <a:lumMod val="25000"/>
                          </a:schemeClr>
                        </a:solidFill>
                        <a:latin typeface="Cambria Math" panose="02040503050406030204" pitchFamily="18" charset="0"/>
                      </a:rPr>
                      <m:t>∈</m:t>
                    </m:r>
                    <m:r>
                      <a:rPr lang="en-US" sz="2000" b="0" i="1" smtClean="0">
                        <a:solidFill>
                          <a:schemeClr val="bg2">
                            <a:lumMod val="25000"/>
                          </a:schemeClr>
                        </a:solidFill>
                        <a:latin typeface="Cambria Math" panose="02040503050406030204" pitchFamily="18" charset="0"/>
                      </a:rPr>
                      <m:t>𝑃</m:t>
                    </m:r>
                  </m:oMath>
                </a14:m>
                <a:r>
                  <a:rPr lang="en-US" sz="2000" dirty="0">
                    <a:solidFill>
                      <a:schemeClr val="bg2">
                        <a:lumMod val="25000"/>
                      </a:schemeClr>
                    </a:solidFill>
                    <a:latin typeface="PT Serif" panose="020A0603040505020204" pitchFamily="18" charset="77"/>
                  </a:rPr>
                  <a:t>, </a:t>
                </a:r>
                <a14:m>
                  <m:oMath xmlns:m="http://schemas.openxmlformats.org/officeDocument/2006/math">
                    <m:r>
                      <a:rPr lang="en-US" sz="2000" b="0" i="1" smtClean="0">
                        <a:solidFill>
                          <a:schemeClr val="bg2">
                            <a:lumMod val="25000"/>
                          </a:schemeClr>
                        </a:solidFill>
                        <a:latin typeface="Cambria Math" panose="02040503050406030204" pitchFamily="18" charset="0"/>
                      </a:rPr>
                      <m:t>(</m:t>
                    </m:r>
                    <m:r>
                      <a:rPr lang="en-US" sz="2000" b="0" i="1" smtClean="0">
                        <a:solidFill>
                          <a:schemeClr val="bg2">
                            <a:lumMod val="25000"/>
                          </a:schemeClr>
                        </a:solidFill>
                        <a:latin typeface="Cambria Math" panose="02040503050406030204" pitchFamily="18" charset="0"/>
                      </a:rPr>
                      <m:t>𝑧</m:t>
                    </m:r>
                    <m:r>
                      <a:rPr lang="en-US" sz="2000" b="0" i="1" smtClean="0">
                        <a:solidFill>
                          <a:schemeClr val="bg2">
                            <a:lumMod val="25000"/>
                          </a:schemeClr>
                        </a:solidFill>
                        <a:latin typeface="Cambria Math" panose="02040503050406030204" pitchFamily="18" charset="0"/>
                      </a:rPr>
                      <m:t> −</m:t>
                    </m:r>
                    <m:sSup>
                      <m:sSupPr>
                        <m:ctrlPr>
                          <a:rPr lang="en-US" sz="2000" b="0" i="1" smtClean="0">
                            <a:solidFill>
                              <a:schemeClr val="bg2">
                                <a:lumMod val="25000"/>
                              </a:schemeClr>
                            </a:solidFill>
                            <a:latin typeface="Cambria Math" panose="02040503050406030204" pitchFamily="18" charset="0"/>
                          </a:rPr>
                        </m:ctrlPr>
                      </m:sSupPr>
                      <m:e>
                        <m:r>
                          <a:rPr lang="en-US" sz="2000" b="0" i="1" smtClean="0">
                            <a:solidFill>
                              <a:schemeClr val="bg2">
                                <a:lumMod val="25000"/>
                              </a:schemeClr>
                            </a:solidFill>
                            <a:latin typeface="Cambria Math" panose="02040503050406030204" pitchFamily="18" charset="0"/>
                          </a:rPr>
                          <m:t>𝑔</m:t>
                        </m:r>
                      </m:e>
                      <m:sup>
                        <m:r>
                          <a:rPr lang="en-US" sz="2000" b="0" i="1" smtClean="0">
                            <a:solidFill>
                              <a:schemeClr val="bg2">
                                <a:lumMod val="25000"/>
                              </a:schemeClr>
                            </a:solidFill>
                            <a:latin typeface="Cambria Math" panose="02040503050406030204" pitchFamily="18" charset="0"/>
                          </a:rPr>
                          <m:t>(</m:t>
                        </m:r>
                        <m:r>
                          <a:rPr lang="en-US" sz="2000" b="0" i="1" smtClean="0">
                            <a:solidFill>
                              <a:schemeClr val="bg2">
                                <a:lumMod val="25000"/>
                              </a:schemeClr>
                            </a:solidFill>
                            <a:latin typeface="Cambria Math" panose="02040503050406030204" pitchFamily="18" charset="0"/>
                          </a:rPr>
                          <m:t>𝑗</m:t>
                        </m:r>
                        <m:r>
                          <a:rPr lang="en-US" sz="2000" b="0" i="1" smtClean="0">
                            <a:solidFill>
                              <a:schemeClr val="bg2">
                                <a:lumMod val="25000"/>
                              </a:schemeClr>
                            </a:solidFill>
                            <a:latin typeface="Cambria Math" panose="02040503050406030204" pitchFamily="18" charset="0"/>
                          </a:rPr>
                          <m:t>)</m:t>
                        </m:r>
                      </m:sup>
                    </m:sSup>
                    <m:r>
                      <a:rPr lang="en-US" sz="2000" b="0" i="1" smtClean="0">
                        <a:solidFill>
                          <a:schemeClr val="bg2">
                            <a:lumMod val="25000"/>
                          </a:schemeClr>
                        </a:solidFill>
                        <a:latin typeface="Cambria Math" panose="02040503050406030204" pitchFamily="18" charset="0"/>
                      </a:rPr>
                      <m:t>(</m:t>
                    </m:r>
                    <m:r>
                      <a:rPr lang="en-US" sz="2000" b="0" i="1" smtClean="0">
                        <a:solidFill>
                          <a:schemeClr val="bg2">
                            <a:lumMod val="25000"/>
                          </a:schemeClr>
                        </a:solidFill>
                        <a:latin typeface="Cambria Math" panose="02040503050406030204" pitchFamily="18" charset="0"/>
                      </a:rPr>
                      <m:t>𝑥</m:t>
                    </m:r>
                    <m:r>
                      <a:rPr lang="en-US" sz="2000" b="0" i="1" smtClean="0">
                        <a:solidFill>
                          <a:schemeClr val="bg2">
                            <a:lumMod val="25000"/>
                          </a:schemeClr>
                        </a:solidFill>
                        <a:latin typeface="Cambria Math" panose="02040503050406030204" pitchFamily="18" charset="0"/>
                      </a:rPr>
                      <m:t>))</m:t>
                    </m:r>
                  </m:oMath>
                </a14:m>
                <a:r>
                  <a:rPr lang="en-US" sz="2000" dirty="0">
                    <a:solidFill>
                      <a:schemeClr val="bg2">
                        <a:lumMod val="25000"/>
                      </a:schemeClr>
                    </a:solidFill>
                    <a:latin typeface="PT Serif" panose="020A0603040505020204" pitchFamily="18" charset="77"/>
                  </a:rPr>
                  <a:t> divides </a:t>
                </a:r>
                <a14:m>
                  <m:oMath xmlns:m="http://schemas.openxmlformats.org/officeDocument/2006/math">
                    <m:r>
                      <a:rPr lang="en-US" sz="2000" b="0" i="1" smtClean="0">
                        <a:solidFill>
                          <a:schemeClr val="bg2">
                            <a:lumMod val="25000"/>
                          </a:schemeClr>
                        </a:solidFill>
                        <a:latin typeface="Cambria Math" panose="02040503050406030204" pitchFamily="18" charset="0"/>
                      </a:rPr>
                      <m:t>𝑄</m:t>
                    </m:r>
                    <m:r>
                      <a:rPr lang="en-US" sz="2000" b="0" i="1" smtClean="0">
                        <a:solidFill>
                          <a:schemeClr val="bg2">
                            <a:lumMod val="25000"/>
                          </a:schemeClr>
                        </a:solidFill>
                        <a:latin typeface="Cambria Math" panose="02040503050406030204" pitchFamily="18" charset="0"/>
                      </a:rPr>
                      <m:t>(</m:t>
                    </m:r>
                    <m:r>
                      <a:rPr lang="en-US" sz="2000" b="0" i="1" smtClean="0">
                        <a:solidFill>
                          <a:schemeClr val="bg2">
                            <a:lumMod val="25000"/>
                          </a:schemeClr>
                        </a:solidFill>
                        <a:latin typeface="Cambria Math" panose="02040503050406030204" pitchFamily="18" charset="0"/>
                      </a:rPr>
                      <m:t>𝑥</m:t>
                    </m:r>
                    <m:r>
                      <a:rPr lang="en-US" sz="2000" b="0" i="1" smtClean="0">
                        <a:solidFill>
                          <a:schemeClr val="bg2">
                            <a:lumMod val="25000"/>
                          </a:schemeClr>
                        </a:solidFill>
                        <a:latin typeface="Cambria Math" panose="02040503050406030204" pitchFamily="18" charset="0"/>
                      </a:rPr>
                      <m:t>,</m:t>
                    </m:r>
                    <m:r>
                      <a:rPr lang="en-US" sz="2000" b="0" i="1" smtClean="0">
                        <a:solidFill>
                          <a:schemeClr val="bg2">
                            <a:lumMod val="25000"/>
                          </a:schemeClr>
                        </a:solidFill>
                        <a:latin typeface="Cambria Math" panose="02040503050406030204" pitchFamily="18" charset="0"/>
                      </a:rPr>
                      <m:t>𝑧</m:t>
                    </m:r>
                    <m:r>
                      <a:rPr lang="en-US" sz="2000" b="0" i="1" smtClean="0">
                        <a:solidFill>
                          <a:schemeClr val="bg2">
                            <a:lumMod val="25000"/>
                          </a:schemeClr>
                        </a:solidFill>
                        <a:latin typeface="Cambria Math" panose="02040503050406030204" pitchFamily="18" charset="0"/>
                      </a:rPr>
                      <m:t>)</m:t>
                    </m:r>
                  </m:oMath>
                </a14:m>
                <a:endParaRPr lang="en-US" sz="2000" dirty="0">
                  <a:latin typeface="PT Serif" panose="020A0603040505020204" pitchFamily="18" charset="77"/>
                </a:endParaRPr>
              </a:p>
              <a:p>
                <a:pPr>
                  <a:lnSpc>
                    <a:spcPct val="150000"/>
                  </a:lnSpc>
                </a:pPr>
                <a:r>
                  <a:rPr lang="en-US" sz="2400" dirty="0">
                    <a:latin typeface="PT Serif" panose="020A0603040505020204" pitchFamily="18" charset="77"/>
                  </a:rPr>
                  <a:t>2. Find all factors of </a:t>
                </a:r>
                <a14:m>
                  <m:oMath xmlns:m="http://schemas.openxmlformats.org/officeDocument/2006/math">
                    <m:r>
                      <a:rPr lang="en-US" sz="2400" b="0" i="1" smtClean="0">
                        <a:latin typeface="Cambria Math" panose="02040503050406030204" pitchFamily="18" charset="0"/>
                      </a:rPr>
                      <m:t>𝑄</m:t>
                    </m:r>
                  </m:oMath>
                </a14:m>
                <a:r>
                  <a:rPr lang="en-US" sz="2400" dirty="0">
                    <a:latin typeface="PT Serif" panose="020A0603040505020204" pitchFamily="18" charset="77"/>
                  </a:rPr>
                  <a:t> of the form </a:t>
                </a: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US" sz="2400" dirty="0">
                    <a:latin typeface="PT Serif" panose="020A0603040505020204" pitchFamily="18" charset="77"/>
                  </a:rPr>
                  <a:t> to get </a:t>
                </a:r>
                <a14:m>
                  <m:oMath xmlns:m="http://schemas.openxmlformats.org/officeDocument/2006/math">
                    <m:r>
                      <a:rPr lang="en-US" sz="2400" b="0" i="1" smtClean="0">
                        <a:latin typeface="Cambria Math" panose="02040503050406030204" pitchFamily="18" charset="0"/>
                      </a:rPr>
                      <m:t>𝑃</m:t>
                    </m:r>
                  </m:oMath>
                </a14:m>
                <a:endParaRPr lang="en-US" sz="2400" dirty="0">
                  <a:latin typeface="PT Serif" panose="020A0603040505020204" pitchFamily="18" charset="77"/>
                </a:endParaRPr>
              </a:p>
            </p:txBody>
          </p:sp>
        </mc:Choice>
        <mc:Fallback xmlns="">
          <p:sp>
            <p:nvSpPr>
              <p:cNvPr id="7" name="TextBox 6">
                <a:extLst>
                  <a:ext uri="{FF2B5EF4-FFF2-40B4-BE49-F238E27FC236}">
                    <a16:creationId xmlns:a16="http://schemas.microsoft.com/office/drawing/2014/main" id="{56F59F32-0F81-C896-52F5-2B69E7B2F2B7}"/>
                  </a:ext>
                </a:extLst>
              </p:cNvPr>
              <p:cNvSpPr txBox="1">
                <a:spLocks noRot="1" noChangeAspect="1" noMove="1" noResize="1" noEditPoints="1" noAdjustHandles="1" noChangeArrowheads="1" noChangeShapeType="1" noTextEdit="1"/>
              </p:cNvSpPr>
              <p:nvPr/>
            </p:nvSpPr>
            <p:spPr>
              <a:xfrm>
                <a:off x="271930" y="2340862"/>
                <a:ext cx="11688422" cy="1781129"/>
              </a:xfrm>
              <a:prstGeom prst="rect">
                <a:avLst/>
              </a:prstGeom>
              <a:blipFill>
                <a:blip r:embed="rId4"/>
                <a:stretch>
                  <a:fillRect l="-869" b="-7092"/>
                </a:stretch>
              </a:blipFill>
            </p:spPr>
            <p:txBody>
              <a:bodyPr/>
              <a:lstStyle/>
              <a:p>
                <a:r>
                  <a:rPr lang="en-US">
                    <a:noFill/>
                  </a:rPr>
                  <a:t> </a:t>
                </a:r>
              </a:p>
            </p:txBody>
          </p:sp>
        </mc:Fallback>
      </mc:AlternateContent>
      <p:pic>
        <p:nvPicPr>
          <p:cNvPr id="8" name="Picture 7" descr="A green thumb up symbol&#10;&#10;Description automatically generated">
            <a:extLst>
              <a:ext uri="{FF2B5EF4-FFF2-40B4-BE49-F238E27FC236}">
                <a16:creationId xmlns:a16="http://schemas.microsoft.com/office/drawing/2014/main" id="{A510239D-D7B3-5161-41AE-7004243CBC0A}"/>
              </a:ext>
            </a:extLst>
          </p:cNvPr>
          <p:cNvPicPr>
            <a:picLocks noChangeAspect="1"/>
          </p:cNvPicPr>
          <p:nvPr/>
        </p:nvPicPr>
        <p:blipFill>
          <a:blip r:embed="rId5"/>
          <a:stretch>
            <a:fillRect/>
          </a:stretch>
        </p:blipFill>
        <p:spPr>
          <a:xfrm>
            <a:off x="10421671" y="2549824"/>
            <a:ext cx="731720" cy="681602"/>
          </a:xfrm>
          <a:prstGeom prst="rect">
            <a:avLst/>
          </a:prstGeom>
        </p:spPr>
      </p:pic>
      <p:pic>
        <p:nvPicPr>
          <p:cNvPr id="10" name="Picture 9" descr="A red question mark&#10;&#10;Description automatically generated">
            <a:extLst>
              <a:ext uri="{FF2B5EF4-FFF2-40B4-BE49-F238E27FC236}">
                <a16:creationId xmlns:a16="http://schemas.microsoft.com/office/drawing/2014/main" id="{1D766F47-3343-2E1C-4BBF-EF9AF441741F}"/>
              </a:ext>
            </a:extLst>
          </p:cNvPr>
          <p:cNvPicPr>
            <a:picLocks noChangeAspect="1"/>
          </p:cNvPicPr>
          <p:nvPr/>
        </p:nvPicPr>
        <p:blipFill>
          <a:blip r:embed="rId6"/>
          <a:stretch>
            <a:fillRect/>
          </a:stretch>
        </p:blipFill>
        <p:spPr>
          <a:xfrm>
            <a:off x="10518647" y="3429000"/>
            <a:ext cx="537767" cy="802428"/>
          </a:xfrm>
          <a:prstGeom prst="rect">
            <a:avLst/>
          </a:prstGeom>
        </p:spPr>
      </p:pic>
    </p:spTree>
    <p:extLst>
      <p:ext uri="{BB962C8B-B14F-4D97-AF65-F5344CB8AC3E}">
        <p14:creationId xmlns:p14="http://schemas.microsoft.com/office/powerpoint/2010/main" val="202470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D9CC97-8E95-D80F-BB07-F5927C5014F9}"/>
                  </a:ext>
                </a:extLst>
              </p:cNvPr>
              <p:cNvSpPr>
                <a:spLocks noGrp="1"/>
              </p:cNvSpPr>
              <p:nvPr>
                <p:ph idx="1"/>
              </p:nvPr>
            </p:nvSpPr>
            <p:spPr/>
            <p:txBody>
              <a:bodyPr/>
              <a:lstStyle/>
              <a:p>
                <a:pPr marL="0" indent="0">
                  <a:buNone/>
                </a:pPr>
                <a:r>
                  <a:rPr lang="en-US" dirty="0">
                    <a:latin typeface="PT Serif" panose="020A0603040505020204" pitchFamily="18" charset="77"/>
                  </a:rPr>
                  <a:t>Recall,</a:t>
                </a:r>
              </a:p>
              <a:p>
                <a:pPr marL="0" indent="0">
                  <a:buNone/>
                </a:pPr>
                <a:r>
                  <a:rPr lang="en-US" b="0"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𝒥</m:t>
                        </m:r>
                      </m:sub>
                      <m:sup/>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e>
                    </m:nary>
                  </m:oMath>
                </a14:m>
                <a:r>
                  <a:rPr lang="en-US" dirty="0">
                    <a:latin typeface="PT Serif" panose="020A0603040505020204" pitchFamily="18" charset="77"/>
                  </a:rPr>
                  <a:t> </a:t>
                </a:r>
              </a:p>
              <a:p>
                <a:pPr marL="0" indent="0">
                  <a:buNone/>
                </a:pPr>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latin typeface="PT Serif" panose="020A0603040505020204" pitchFamily="18" charset="77"/>
                </a:endParaRPr>
              </a:p>
              <a:p>
                <a:pPr marL="0" indent="0">
                  <a:buNone/>
                </a:pPr>
                <a:r>
                  <a:rPr lang="en-US" dirty="0">
                    <a:latin typeface="PT Serif" panose="020A0603040505020204" pitchFamily="18" charset="77"/>
                  </a:rPr>
                  <a:t>For each corrupt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𝒥</m:t>
                    </m:r>
                  </m:oMath>
                </a14:m>
                <a:r>
                  <a:rPr lang="en-US" dirty="0">
                    <a:latin typeface="PT Serif" panose="020A0603040505020204" pitchFamily="18" charset="77"/>
                  </a:rPr>
                  <a:t>,</a:t>
                </a:r>
              </a:p>
              <a:p>
                <a:pPr marL="0" indent="0">
                  <a:buNone/>
                </a:pPr>
                <a:r>
                  <a:rPr lang="en-US" b="0"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=0</m:t>
                    </m:r>
                  </m:oMath>
                </a14:m>
                <a:endParaRPr lang="en-US" b="0" dirty="0">
                  <a:latin typeface="PT Serif" panose="020A0603040505020204" pitchFamily="18" charset="77"/>
                </a:endParaRPr>
              </a:p>
              <a:p>
                <a:pPr marL="0" indent="0">
                  <a:buNone/>
                </a:pPr>
                <a:r>
                  <a:rPr lang="en-US" dirty="0">
                    <a:latin typeface="PT Serif" panose="020A0603040505020204" pitchFamily="18" charset="77"/>
                  </a:rPr>
                  <a:t>Consider</a:t>
                </a:r>
              </a:p>
              <a:p>
                <a:pPr marL="0" indent="0">
                  <a:buNone/>
                </a:pPr>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 −0</m:t>
                        </m:r>
                      </m:e>
                    </m:d>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2CD9CC97-8E95-D80F-BB07-F5927C5014F9}"/>
                  </a:ext>
                </a:extLst>
              </p:cNvPr>
              <p:cNvSpPr>
                <a:spLocks noGrp="1" noRot="1" noChangeAspect="1" noMove="1" noResize="1" noEditPoints="1" noAdjustHandles="1" noChangeArrowheads="1" noChangeShapeType="1" noTextEdit="1"/>
              </p:cNvSpPr>
              <p:nvPr>
                <p:ph idx="1"/>
              </p:nvPr>
            </p:nvSpPr>
            <p:spPr>
              <a:blipFill>
                <a:blip r:embed="rId3"/>
                <a:stretch>
                  <a:fillRect l="-1206" t="-4665"/>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DD4BA4C-EBCC-76C7-D83E-78AF78B51A93}"/>
              </a:ext>
            </a:extLst>
          </p:cNvPr>
          <p:cNvSpPr>
            <a:spLocks noGrp="1"/>
          </p:cNvSpPr>
          <p:nvPr>
            <p:ph type="title"/>
          </p:nvPr>
        </p:nvSpPr>
        <p:spPr>
          <a:xfrm>
            <a:off x="271931" y="165194"/>
            <a:ext cx="10515600" cy="1325563"/>
          </a:xfrm>
        </p:spPr>
        <p:txBody>
          <a:bodyPr/>
          <a:lstStyle/>
          <a:p>
            <a:r>
              <a:rPr lang="en-US" dirty="0">
                <a:latin typeface="PT Serif" panose="020A0603040505020204" pitchFamily="18" charset="77"/>
              </a:rPr>
              <a:t>Tracing imperfect boxes: The solution</a:t>
            </a:r>
          </a:p>
        </p:txBody>
      </p:sp>
      <mc:AlternateContent xmlns:mc="http://schemas.openxmlformats.org/markup-compatibility/2006">
        <mc:Choice xmlns:a14="http://schemas.microsoft.com/office/drawing/2010/main" Requires="a14">
          <p:sp>
            <p:nvSpPr>
              <p:cNvPr id="5" name="Cloud Callout 4">
                <a:extLst>
                  <a:ext uri="{FF2B5EF4-FFF2-40B4-BE49-F238E27FC236}">
                    <a16:creationId xmlns:a16="http://schemas.microsoft.com/office/drawing/2014/main" id="{23E389A0-194B-585F-495C-16F65C6AEA68}"/>
                  </a:ext>
                </a:extLst>
              </p:cNvPr>
              <p:cNvSpPr/>
              <p:nvPr/>
            </p:nvSpPr>
            <p:spPr>
              <a:xfrm>
                <a:off x="6096000" y="1030880"/>
                <a:ext cx="5968426" cy="1860599"/>
              </a:xfrm>
              <a:prstGeom prst="cloudCallout">
                <a:avLst>
                  <a:gd name="adj1" fmla="val -38419"/>
                  <a:gd name="adj2" fmla="val 5299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300" dirty="0">
                    <a:latin typeface="PT Serif" panose="020A0603040505020204" pitchFamily="18" charset="77"/>
                  </a:rPr>
                  <a:t>Degree ( </a:t>
                </a:r>
                <a14:m>
                  <m:oMath xmlns:m="http://schemas.openxmlformats.org/officeDocument/2006/math">
                    <m:r>
                      <a:rPr lang="en-US" sz="2300" b="0" i="1" smtClean="0">
                        <a:latin typeface="Cambria Math" panose="02040503050406030204" pitchFamily="18" charset="0"/>
                      </a:rPr>
                      <m:t>h</m:t>
                    </m:r>
                    <m:r>
                      <a:rPr lang="en-US" sz="2300" b="0" i="1" smtClean="0">
                        <a:latin typeface="Cambria Math" panose="02040503050406030204" pitchFamily="18" charset="0"/>
                      </a:rPr>
                      <m:t> )=</m:t>
                    </m:r>
                    <m:r>
                      <a:rPr lang="en-US" sz="2300" b="0" i="1" smtClean="0">
                        <a:latin typeface="Cambria Math" panose="02040503050406030204" pitchFamily="18" charset="0"/>
                      </a:rPr>
                      <m:t>𝑓</m:t>
                    </m:r>
                  </m:oMath>
                </a14:m>
                <a:endParaRPr lang="en-US" sz="2300" b="0" dirty="0">
                  <a:latin typeface="PT Serif" panose="020A0603040505020204" pitchFamily="18" charset="77"/>
                </a:endParaRPr>
              </a:p>
              <a:p>
                <a:pPr marL="342900" indent="-342900" algn="ctr">
                  <a:buFont typeface="Arial" panose="020B0604020202020204" pitchFamily="34" charset="0"/>
                  <a:buChar char="•"/>
                </a:pPr>
                <a14:m>
                  <m:oMath xmlns:m="http://schemas.openxmlformats.org/officeDocument/2006/math">
                    <m:r>
                      <a:rPr lang="en-US" sz="2300" b="0" i="1" smtClean="0">
                        <a:latin typeface="Cambria Math" panose="02040503050406030204" pitchFamily="18" charset="0"/>
                      </a:rPr>
                      <m:t>𝐸</m:t>
                    </m:r>
                  </m:oMath>
                </a14:m>
                <a:r>
                  <a:rPr lang="en-US" sz="2300" dirty="0">
                    <a:latin typeface="PT Serif" panose="020A0603040505020204" pitchFamily="18" charset="77"/>
                  </a:rPr>
                  <a:t> is “good” </a:t>
                </a:r>
                <a14:m>
                  <m:oMath xmlns:m="http://schemas.openxmlformats.org/officeDocument/2006/math">
                    <m:r>
                      <a:rPr lang="en-US" sz="2300" i="1" smtClean="0">
                        <a:latin typeface="Cambria Math" panose="02040503050406030204" pitchFamily="18" charset="0"/>
                        <a:ea typeface="Cambria Math" panose="02040503050406030204" pitchFamily="18" charset="0"/>
                      </a:rPr>
                      <m:t>⇒</m:t>
                    </m:r>
                  </m:oMath>
                </a14:m>
                <a:endParaRPr lang="en-US" sz="2300" dirty="0">
                  <a:latin typeface="PT Serif" panose="020A0603040505020204" pitchFamily="18" charset="77"/>
                </a:endParaRPr>
              </a:p>
              <a:p>
                <a:pPr algn="ctr"/>
                <a:r>
                  <a:rPr lang="en-US" sz="2300" dirty="0">
                    <a:latin typeface="PT Serif" panose="020A0603040505020204" pitchFamily="18" charset="77"/>
                  </a:rPr>
                  <a:t> </a:t>
                </a:r>
                <a14:m>
                  <m:oMath xmlns:m="http://schemas.openxmlformats.org/officeDocument/2006/math">
                    <m:r>
                      <a:rPr lang="en-US" sz="2300" b="0" i="1" smtClean="0">
                        <a:latin typeface="Cambria Math" panose="02040503050406030204" pitchFamily="18" charset="0"/>
                      </a:rPr>
                      <m:t>≥</m:t>
                    </m:r>
                    <m:r>
                      <a:rPr lang="en-US" sz="2300" b="0" i="1" smtClean="0">
                        <a:latin typeface="Cambria Math" panose="02040503050406030204" pitchFamily="18" charset="0"/>
                      </a:rPr>
                      <m:t>𝐶</m:t>
                    </m:r>
                  </m:oMath>
                </a14:m>
                <a:r>
                  <a:rPr lang="en-US" sz="2300" dirty="0">
                    <a:latin typeface="PT Serif" panose="020A0603040505020204" pitchFamily="18" charset="77"/>
                  </a:rPr>
                  <a:t> evaluations are correct</a:t>
                </a:r>
              </a:p>
              <a:p>
                <a:pPr algn="ctr"/>
                <a:r>
                  <a:rPr lang="en-US" sz="2300" dirty="0">
                    <a:latin typeface="PT Serif" panose="020A0603040505020204" pitchFamily="18" charset="77"/>
                  </a:rPr>
                  <a:t>So, </a:t>
                </a:r>
                <a14:m>
                  <m:oMath xmlns:m="http://schemas.openxmlformats.org/officeDocument/2006/math">
                    <m:r>
                      <a:rPr lang="en-US" sz="2300" b="0" i="0" smtClean="0">
                        <a:latin typeface="Cambria Math" panose="02040503050406030204" pitchFamily="18" charset="0"/>
                      </a:rPr>
                      <m:t> </m:t>
                    </m:r>
                    <m:r>
                      <a:rPr lang="en-US" sz="2300" b="0" i="1" smtClean="0">
                        <a:latin typeface="Cambria Math" panose="02040503050406030204" pitchFamily="18" charset="0"/>
                      </a:rPr>
                      <m:t>h</m:t>
                    </m:r>
                    <m:r>
                      <a:rPr lang="en-US" sz="2300" b="0" i="1" smtClean="0">
                        <a:latin typeface="Cambria Math" panose="02040503050406030204" pitchFamily="18" charset="0"/>
                      </a:rPr>
                      <m:t>∈</m:t>
                    </m:r>
                    <m:r>
                      <a:rPr lang="en-US" sz="2300" b="0" i="1" smtClean="0">
                        <a:latin typeface="Cambria Math" panose="02040503050406030204" pitchFamily="18" charset="0"/>
                      </a:rPr>
                      <m:t>𝑃</m:t>
                    </m:r>
                  </m:oMath>
                </a14:m>
                <a:endParaRPr lang="en-US" sz="2300" dirty="0">
                  <a:latin typeface="PT Serif" panose="020A0603040505020204" pitchFamily="18" charset="77"/>
                </a:endParaRPr>
              </a:p>
            </p:txBody>
          </p:sp>
        </mc:Choice>
        <mc:Fallback>
          <p:sp>
            <p:nvSpPr>
              <p:cNvPr id="5" name="Cloud Callout 4">
                <a:extLst>
                  <a:ext uri="{FF2B5EF4-FFF2-40B4-BE49-F238E27FC236}">
                    <a16:creationId xmlns:a16="http://schemas.microsoft.com/office/drawing/2014/main" id="{23E389A0-194B-585F-495C-16F65C6AEA68}"/>
                  </a:ext>
                </a:extLst>
              </p:cNvPr>
              <p:cNvSpPr>
                <a:spLocks noRot="1" noChangeAspect="1" noMove="1" noResize="1" noEditPoints="1" noAdjustHandles="1" noChangeArrowheads="1" noChangeShapeType="1" noTextEdit="1"/>
              </p:cNvSpPr>
              <p:nvPr/>
            </p:nvSpPr>
            <p:spPr>
              <a:xfrm>
                <a:off x="6096000" y="1030880"/>
                <a:ext cx="5968426" cy="1860599"/>
              </a:xfrm>
              <a:prstGeom prst="cloudCallout">
                <a:avLst>
                  <a:gd name="adj1" fmla="val -38419"/>
                  <a:gd name="adj2" fmla="val 52995"/>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6363C5D2-576C-3E8E-813D-299F0990BA52}"/>
                  </a:ext>
                </a:extLst>
              </p:cNvPr>
              <p:cNvSpPr/>
              <p:nvPr/>
            </p:nvSpPr>
            <p:spPr>
              <a:xfrm>
                <a:off x="3111787" y="5592780"/>
                <a:ext cx="5968426" cy="1034875"/>
              </a:xfrm>
              <a:prstGeom prst="wedgeRoundRectCallout">
                <a:avLst>
                  <a:gd name="adj1" fmla="val -48422"/>
                  <a:gd name="adj2" fmla="val -81573"/>
                  <a:gd name="adj3" fmla="val 16667"/>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spcBef>
                    <a:spcPts val="300"/>
                  </a:spcBef>
                  <a:spcAft>
                    <a:spcPts val="300"/>
                  </a:spcAft>
                </a:pPr>
                <a14:m>
                  <m:oMath xmlns:m="http://schemas.openxmlformats.org/officeDocument/2006/math">
                    <m:r>
                      <a:rPr lang="en-US" sz="2300" b="0" i="1" smtClean="0">
                        <a:solidFill>
                          <a:schemeClr val="tx1"/>
                        </a:solidFill>
                        <a:latin typeface="Cambria Math" panose="02040503050406030204" pitchFamily="18" charset="0"/>
                      </a:rPr>
                      <m:t>𝑄</m:t>
                    </m:r>
                    <m:d>
                      <m:dPr>
                        <m:ctrlPr>
                          <a:rPr lang="en-US" sz="2300" b="0" i="1" smtClean="0">
                            <a:solidFill>
                              <a:schemeClr val="tx1"/>
                            </a:solidFill>
                            <a:latin typeface="Cambria Math" panose="02040503050406030204" pitchFamily="18" charset="0"/>
                          </a:rPr>
                        </m:ctrlPr>
                      </m:dPr>
                      <m:e>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𝑥</m:t>
                            </m:r>
                          </m:e>
                          <m:sub>
                            <m:r>
                              <a:rPr lang="en-US" sz="2300" b="0" i="1" smtClean="0">
                                <a:solidFill>
                                  <a:schemeClr val="tx1"/>
                                </a:solidFill>
                                <a:latin typeface="Cambria Math" panose="02040503050406030204" pitchFamily="18" charset="0"/>
                              </a:rPr>
                              <m:t>𝑖</m:t>
                            </m:r>
                          </m:sub>
                        </m:sSub>
                        <m:r>
                          <a:rPr lang="en-US" sz="2300" b="0" i="1" smtClean="0">
                            <a:solidFill>
                              <a:schemeClr val="tx1"/>
                            </a:solidFill>
                            <a:latin typeface="Cambria Math" panose="02040503050406030204" pitchFamily="18" charset="0"/>
                          </a:rPr>
                          <m:t>, 0</m:t>
                        </m:r>
                      </m:e>
                    </m:d>
                    <m:r>
                      <a:rPr lang="en-US" sz="2300" b="0" i="1" smtClean="0">
                        <a:solidFill>
                          <a:schemeClr val="tx1"/>
                        </a:solidFill>
                        <a:latin typeface="Cambria Math" panose="02040503050406030204" pitchFamily="18" charset="0"/>
                      </a:rPr>
                      <m:t>=0</m:t>
                    </m:r>
                  </m:oMath>
                </a14:m>
                <a:r>
                  <a:rPr lang="en-US" sz="2300" dirty="0">
                    <a:solidFill>
                      <a:schemeClr val="tx1"/>
                    </a:solidFill>
                    <a:latin typeface="PT Serif" panose="020A0603040505020204" pitchFamily="18" charset="77"/>
                  </a:rPr>
                  <a:t>  for all corrupt parties </a:t>
                </a:r>
                <a14:m>
                  <m:oMath xmlns:m="http://schemas.openxmlformats.org/officeDocument/2006/math">
                    <m:r>
                      <a:rPr lang="en-US" sz="2300" b="0" i="1" smtClean="0">
                        <a:solidFill>
                          <a:schemeClr val="tx1"/>
                        </a:solidFill>
                        <a:latin typeface="Cambria Math" panose="02040503050406030204" pitchFamily="18" charset="0"/>
                      </a:rPr>
                      <m:t>𝑖</m:t>
                    </m:r>
                  </m:oMath>
                </a14:m>
                <a:endParaRPr lang="en-US" sz="2300" b="0" dirty="0">
                  <a:solidFill>
                    <a:schemeClr val="tx1"/>
                  </a:solidFill>
                  <a:latin typeface="PT Serif" panose="020A0603040505020204" pitchFamily="18" charset="77"/>
                </a:endParaRPr>
              </a:p>
            </p:txBody>
          </p:sp>
        </mc:Choice>
        <mc:Fallback xmlns="">
          <p:sp>
            <p:nvSpPr>
              <p:cNvPr id="6" name="Rounded Rectangular Callout 5">
                <a:extLst>
                  <a:ext uri="{FF2B5EF4-FFF2-40B4-BE49-F238E27FC236}">
                    <a16:creationId xmlns:a16="http://schemas.microsoft.com/office/drawing/2014/main" id="{6363C5D2-576C-3E8E-813D-299F0990BA52}"/>
                  </a:ext>
                </a:extLst>
              </p:cNvPr>
              <p:cNvSpPr>
                <a:spLocks noRot="1" noChangeAspect="1" noMove="1" noResize="1" noEditPoints="1" noAdjustHandles="1" noChangeArrowheads="1" noChangeShapeType="1" noTextEdit="1"/>
              </p:cNvSpPr>
              <p:nvPr/>
            </p:nvSpPr>
            <p:spPr>
              <a:xfrm>
                <a:off x="3111787" y="5592780"/>
                <a:ext cx="5968426" cy="1034875"/>
              </a:xfrm>
              <a:prstGeom prst="wedgeRoundRectCallout">
                <a:avLst>
                  <a:gd name="adj1" fmla="val -48422"/>
                  <a:gd name="adj2" fmla="val -81573"/>
                  <a:gd name="adj3" fmla="val 16667"/>
                </a:avLst>
              </a:prstGeom>
              <a:blipFill>
                <a:blip r:embed="rId5"/>
                <a:stretch>
                  <a:fillRect/>
                </a:stretch>
              </a:blipFill>
              <a:ln>
                <a:solidFill>
                  <a:schemeClr val="accent1">
                    <a:lumMod val="75000"/>
                  </a:schemeClr>
                </a:solidFill>
              </a:ln>
            </p:spPr>
            <p:txBody>
              <a:bodyPr/>
              <a:lstStyle/>
              <a:p>
                <a:r>
                  <a:rPr lang="en-US">
                    <a:noFill/>
                  </a:rPr>
                  <a:t> </a:t>
                </a:r>
              </a:p>
            </p:txBody>
          </p:sp>
        </mc:Fallback>
      </mc:AlternateContent>
      <p:pic>
        <p:nvPicPr>
          <p:cNvPr id="7" name="Google Shape;1025;p68">
            <a:extLst>
              <a:ext uri="{FF2B5EF4-FFF2-40B4-BE49-F238E27FC236}">
                <a16:creationId xmlns:a16="http://schemas.microsoft.com/office/drawing/2014/main" id="{19E96C06-7AEF-4BCA-EDAF-5CDA79C5D47A}"/>
              </a:ext>
            </a:extLst>
          </p:cNvPr>
          <p:cNvPicPr preferRelativeResize="0"/>
          <p:nvPr/>
        </p:nvPicPr>
        <p:blipFill>
          <a:blip r:embed="rId6">
            <a:alphaModFix/>
          </a:blip>
          <a:stretch>
            <a:fillRect/>
          </a:stretch>
        </p:blipFill>
        <p:spPr>
          <a:xfrm>
            <a:off x="9304428" y="5776731"/>
            <a:ext cx="828167" cy="666972"/>
          </a:xfrm>
          <a:prstGeom prst="rect">
            <a:avLst/>
          </a:prstGeom>
          <a:noFill/>
          <a:ln>
            <a:noFill/>
          </a:ln>
        </p:spPr>
      </p:pic>
    </p:spTree>
    <p:extLst>
      <p:ext uri="{BB962C8B-B14F-4D97-AF65-F5344CB8AC3E}">
        <p14:creationId xmlns:p14="http://schemas.microsoft.com/office/powerpoint/2010/main" val="417735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9784D-6676-136F-08A0-6957D42D2579}"/>
                  </a:ext>
                </a:extLst>
              </p:cNvPr>
              <p:cNvSpPr>
                <a:spLocks noGrp="1"/>
              </p:cNvSpPr>
              <p:nvPr>
                <p:ph idx="1"/>
              </p:nvPr>
            </p:nvSpPr>
            <p:spPr>
              <a:xfrm>
                <a:off x="271931" y="1490757"/>
                <a:ext cx="10515600" cy="4351338"/>
              </a:xfrm>
            </p:spPr>
            <p:txBody>
              <a:bodyPr>
                <a:normAutofit/>
              </a:bodyPr>
              <a:lstStyle/>
              <a:p>
                <a:pPr marL="0" indent="0">
                  <a:lnSpc>
                    <a:spcPct val="175000"/>
                  </a:lnSpc>
                  <a:buNone/>
                </a:pPr>
                <a:r>
                  <a:rPr lang="en-US" sz="2400" dirty="0">
                    <a:latin typeface="PT Serif" panose="020A0603040505020204" pitchFamily="18" charset="77"/>
                  </a:rPr>
                  <a:t> </a:t>
                </a:r>
                <a14:m>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Trace</m:t>
                        </m:r>
                      </m:e>
                      <m:sup>
                        <m:r>
                          <m:rPr>
                            <m:sty m:val="p"/>
                          </m:rPr>
                          <a:rPr lang="en-US" sz="2400" b="0" i="0" smtClean="0">
                            <a:latin typeface="Cambria Math" panose="02040503050406030204" pitchFamily="18" charset="0"/>
                          </a:rPr>
                          <m:t>E</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𝑡𝑘</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sub>
                        </m:sSub>
                        <m:r>
                          <a:rPr lang="en-US" sz="2400" b="0" i="0" smtClean="0">
                            <a:latin typeface="Cambria Math" panose="02040503050406030204" pitchFamily="18" charset="0"/>
                          </a:rPr>
                          <m:t>  </m:t>
                        </m:r>
                      </m:e>
                    </m:d>
                    <m:r>
                      <a:rPr lang="en-US" sz="2400" b="0" i="1" smtClean="0">
                        <a:latin typeface="Cambria Math" panose="02040503050406030204" pitchFamily="18" charset="0"/>
                      </a:rPr>
                      <m:t> </m:t>
                    </m:r>
                    <m:r>
                      <a:rPr lang="en-US" sz="2400" b="0" i="0" smtClean="0">
                        <a:latin typeface="Cambria Math" panose="02040503050406030204" pitchFamily="18" charset="0"/>
                      </a:rPr>
                      <m:t>:</m:t>
                    </m:r>
                  </m:oMath>
                </a14:m>
                <a:endParaRPr lang="en-US" sz="2400" dirty="0">
                  <a:latin typeface="PT Serif" panose="020A0603040505020204" pitchFamily="18" charset="77"/>
                </a:endParaRPr>
              </a:p>
              <a:p>
                <a:pPr>
                  <a:lnSpc>
                    <a:spcPct val="175000"/>
                  </a:lnSpc>
                </a:pPr>
                <a:r>
                  <a:rPr lang="en-US" sz="2400" dirty="0">
                    <a:latin typeface="PT Serif" panose="020A0603040505020204" pitchFamily="18" charset="77"/>
                  </a:rPr>
                  <a:t>Get evaluation of </a:t>
                </a:r>
                <a14:m>
                  <m:oMath xmlns:m="http://schemas.openxmlformats.org/officeDocument/2006/math">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oMath>
                </a14:m>
                <a:r>
                  <a:rPr lang="en-US" sz="2400" dirty="0">
                    <a:latin typeface="PT Serif" panose="020A0603040505020204" pitchFamily="18" charset="77"/>
                  </a:rPr>
                  <a:t> at </a:t>
                </a:r>
                <a14:m>
                  <m:oMath xmlns:m="http://schemas.openxmlformats.org/officeDocument/2006/math">
                    <m:r>
                      <a:rPr lang="en-US" sz="2400" b="0" i="1" smtClean="0">
                        <a:solidFill>
                          <a:schemeClr val="accent4"/>
                        </a:solidFill>
                        <a:latin typeface="Cambria Math" panose="02040503050406030204" pitchFamily="18" charset="0"/>
                      </a:rPr>
                      <m:t>𝑀</m:t>
                    </m:r>
                  </m:oMath>
                </a14:m>
                <a:r>
                  <a:rPr lang="en-US" sz="2400" dirty="0">
                    <a:latin typeface="PT Serif" panose="020A0603040505020204" pitchFamily="18" charset="77"/>
                  </a:rPr>
                  <a:t> different values of </a:t>
                </a:r>
                <a14:m>
                  <m:oMath xmlns:m="http://schemas.openxmlformats.org/officeDocument/2006/math">
                    <m:r>
                      <a:rPr lang="en-US" sz="2400" b="0" i="1" smtClean="0">
                        <a:latin typeface="Cambria Math" panose="02040503050406030204" pitchFamily="18" charset="0"/>
                      </a:rPr>
                      <m:t>𝑥</m:t>
                    </m:r>
                  </m:oMath>
                </a14:m>
                <a:endParaRPr lang="en-US" sz="2400" dirty="0">
                  <a:latin typeface="PT Serif" panose="020A0603040505020204" pitchFamily="18" charset="77"/>
                </a:endParaRPr>
              </a:p>
              <a:p>
                <a:endParaRPr lang="en-US" sz="2400" dirty="0">
                  <a:latin typeface="PT Serif" panose="020A0603040505020204" pitchFamily="18" charset="77"/>
                </a:endParaRPr>
              </a:p>
              <a:p>
                <a:pPr marL="285750" indent="-285750">
                  <a:lnSpc>
                    <a:spcPct val="150000"/>
                  </a:lnSpc>
                  <a:buFont typeface="Arial" panose="020B0604020202020204" pitchFamily="34" charset="0"/>
                  <a:buChar char="•"/>
                </a:pPr>
                <a:r>
                  <a:rPr lang="en-US" sz="2400" dirty="0">
                    <a:latin typeface="PT Serif" panose="020A0603040505020204" pitchFamily="18" charset="77"/>
                  </a:rPr>
                  <a:t>Compute polynomial </a:t>
                </a:r>
                <a14:m>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𝑁</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𝑍</m:t>
                    </m:r>
                    <m:r>
                      <a:rPr lang="en-US" sz="2400" b="0" i="1" smtClean="0">
                        <a:latin typeface="Cambria Math" panose="02040503050406030204" pitchFamily="18" charset="0"/>
                        <a:ea typeface="Cambria Math" panose="02040503050406030204" pitchFamily="18" charset="0"/>
                      </a:rPr>
                      <m:t>]</m:t>
                    </m:r>
                  </m:oMath>
                </a14:m>
                <a:r>
                  <a:rPr lang="en-US" sz="2400" dirty="0">
                    <a:latin typeface="PT Serif" panose="020A0603040505020204" pitchFamily="18" charset="77"/>
                  </a:rPr>
                  <a:t>  s</a:t>
                </a:r>
                <a:r>
                  <a:rPr lang="en-US" sz="2400" dirty="0" err="1">
                    <a:latin typeface="PT Serif" panose="020A0603040505020204" pitchFamily="18" charset="77"/>
                  </a:rPr>
                  <a:t>.t.</a:t>
                </a:r>
                <a:r>
                  <a:rPr lang="en-US" sz="2400"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e>
                    </m:d>
                    <m:r>
                      <a:rPr lang="en-US" sz="2400" b="0" i="1" smtClean="0">
                        <a:latin typeface="Cambria Math" panose="02040503050406030204" pitchFamily="18" charset="0"/>
                      </a:rPr>
                      <m:t>=0 ∀ </m:t>
                    </m:r>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𝑀</m:t>
                    </m:r>
                    <m:r>
                      <a:rPr lang="en-US" sz="2400" b="0" i="1" smtClean="0">
                        <a:latin typeface="Cambria Math" panose="02040503050406030204" pitchFamily="18" charset="0"/>
                      </a:rPr>
                      <m:t>]</m:t>
                    </m:r>
                  </m:oMath>
                </a14:m>
                <a:endParaRPr lang="en-US" sz="2400" dirty="0">
                  <a:latin typeface="PT Serif" panose="020A0603040505020204" pitchFamily="18" charset="77"/>
                </a:endParaRPr>
              </a:p>
              <a:p>
                <a:pPr marL="285750" indent="-285750">
                  <a:lnSpc>
                    <a:spcPct val="150000"/>
                  </a:lnSpc>
                </a:pPr>
                <a:r>
                  <a:rPr lang="en-US" sz="2400" dirty="0">
                    <a:latin typeface="PT Serif" panose="020A0603040505020204" pitchFamily="18" charset="77"/>
                  </a:rPr>
                  <a:t>For each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latin typeface="PT Serif" panose="020A0603040505020204" pitchFamily="18" charset="77"/>
                  </a:rPr>
                  <a:t> , if </a:t>
                </a:r>
                <a14:m>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 0</m:t>
                        </m:r>
                      </m:e>
                    </m:d>
                    <m:r>
                      <a:rPr lang="en-US" sz="2400" b="0" i="1" smtClean="0">
                        <a:latin typeface="Cambria Math" panose="02040503050406030204" pitchFamily="18" charset="0"/>
                      </a:rPr>
                      <m:t>=0</m:t>
                    </m:r>
                  </m:oMath>
                </a14:m>
                <a:r>
                  <a:rPr lang="en-US" sz="2400" dirty="0">
                    <a:latin typeface="PT Serif" panose="020A0603040505020204" pitchFamily="18" charset="77"/>
                  </a:rPr>
                  <a:t>, then set  </a:t>
                </a:r>
                <a14:m>
                  <m:oMath xmlns:m="http://schemas.openxmlformats.org/officeDocument/2006/math">
                    <m:acc>
                      <m:accPr>
                        <m:chr m:val="̂"/>
                        <m:ctrlPr>
                          <a:rPr lang="en-US" sz="2400" i="1" dirty="0"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𝒥</m:t>
                        </m:r>
                      </m:e>
                    </m:acc>
                    <m:r>
                      <a:rPr lang="en-US" sz="2400" b="0" i="1" smtClean="0">
                        <a:latin typeface="Cambria Math" panose="02040503050406030204" pitchFamily="18" charset="0"/>
                        <a:ea typeface="Cambria Math" panose="02040503050406030204" pitchFamily="18" charset="0"/>
                      </a:rPr>
                      <m:t> ←</m:t>
                    </m:r>
                    <m:acc>
                      <m:accPr>
                        <m:chr m:val="̂"/>
                        <m:ctrlPr>
                          <a:rPr lang="en-US" sz="2400" i="1" dirty="0"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𝒥</m:t>
                        </m:r>
                      </m:e>
                    </m:acc>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 }</m:t>
                    </m:r>
                  </m:oMath>
                </a14:m>
                <a:endParaRPr lang="en-US" sz="24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0989784D-6676-136F-08A0-6957D42D2579}"/>
                  </a:ext>
                </a:extLst>
              </p:cNvPr>
              <p:cNvSpPr>
                <a:spLocks noGrp="1" noRot="1" noChangeAspect="1" noMove="1" noResize="1" noEditPoints="1" noAdjustHandles="1" noChangeArrowheads="1" noChangeShapeType="1" noTextEdit="1"/>
              </p:cNvSpPr>
              <p:nvPr>
                <p:ph idx="1"/>
              </p:nvPr>
            </p:nvSpPr>
            <p:spPr>
              <a:xfrm>
                <a:off x="271931" y="1490757"/>
                <a:ext cx="10515600" cy="4351338"/>
              </a:xfrm>
              <a:blipFill>
                <a:blip r:embed="rId3"/>
                <a:stretch>
                  <a:fillRect l="-84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ADDA5935-48B9-4CF6-979B-2A53C6351C77}"/>
              </a:ext>
            </a:extLst>
          </p:cNvPr>
          <p:cNvSpPr>
            <a:spLocks noGrp="1"/>
          </p:cNvSpPr>
          <p:nvPr>
            <p:ph type="title"/>
          </p:nvPr>
        </p:nvSpPr>
        <p:spPr>
          <a:xfrm>
            <a:off x="271931" y="165194"/>
            <a:ext cx="10515600" cy="1325563"/>
          </a:xfrm>
        </p:spPr>
        <p:txBody>
          <a:bodyPr/>
          <a:lstStyle/>
          <a:p>
            <a:r>
              <a:rPr lang="en-US" dirty="0">
                <a:latin typeface="PT Serif" panose="020A0603040505020204" pitchFamily="18" charset="77"/>
              </a:rPr>
              <a:t>Tracing imperfect boxes: The solution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1749CB-8CD4-013C-E8C0-57CA4DB13AAF}"/>
                  </a:ext>
                </a:extLst>
              </p:cNvPr>
              <p:cNvSpPr txBox="1"/>
              <p:nvPr/>
            </p:nvSpPr>
            <p:spPr>
              <a:xfrm>
                <a:off x="757047" y="3101108"/>
                <a:ext cx="10239041" cy="423962"/>
              </a:xfrm>
              <a:prstGeom prst="rect">
                <a:avLst/>
              </a:prstGeom>
              <a:noFill/>
            </p:spPr>
            <p:txBody>
              <a:bodyPr wrap="square" lIns="0" tIns="0" rIns="0" bIns="0" rtlCol="0">
                <a:spAutoFit/>
              </a:bodyPr>
              <a:lstStyle/>
              <a:p>
                <a:r>
                  <a:rPr lang="en-US" sz="2400" b="0" dirty="0"/>
                  <a:t> 	</a:t>
                </a:r>
                <a14:m>
                  <m:oMath xmlns:m="http://schemas.openxmlformats.org/officeDocument/2006/math">
                    <m:r>
                      <m:rPr>
                        <m:sty m:val="p"/>
                      </m:rPr>
                      <a:rPr lang="en-US" sz="2400" b="0" i="0" smtClean="0">
                        <a:latin typeface="Cambria Math" panose="02040503050406030204" pitchFamily="18" charset="0"/>
                      </a:rPr>
                      <m:t>L</m:t>
                    </m:r>
                    <m:r>
                      <a:rPr lang="en-US" sz="2400" b="0" i="0" smtClean="0">
                        <a:latin typeface="Cambria Math" panose="02040503050406030204" pitchFamily="18" charset="0"/>
                      </a:rPr>
                      <m:t>= </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oMath>
                </a14:m>
                <a:r>
                  <a:rPr lang="en-US" sz="2400" dirty="0"/>
                  <a:t>    ,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𝑧</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sup>
                        </m:sSup>
                      </m:e>
                    </m:d>
                    <m:r>
                      <a:rPr lang="en-US" sz="2400" b="0" i="1" smtClean="0">
                        <a:latin typeface="Cambria Math" panose="02040503050406030204" pitchFamily="18" charset="0"/>
                      </a:rPr>
                      <m:t>  </m:t>
                    </m:r>
                    <m:r>
                      <a:rPr lang="en-US" sz="2400" b="0" i="0" smtClean="0">
                        <a:latin typeface="Cambria Math" panose="02040503050406030204" pitchFamily="18" charset="0"/>
                      </a:rPr>
                      <m:t> </m:t>
                    </m:r>
                  </m:oMath>
                </a14:m>
                <a:r>
                  <a:rPr lang="en-US" sz="2400" dirty="0"/>
                  <a:t>,	 </a:t>
                </a:r>
                <a14:m>
                  <m:oMath xmlns:m="http://schemas.openxmlformats.org/officeDocument/2006/math">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b="0" i="1" smtClean="0">
                                    <a:latin typeface="Cambria Math" panose="02040503050406030204" pitchFamily="18" charset="0"/>
                                  </a:rPr>
                                  <m:t>3</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d>
                              <m:dPr>
                                <m:ctrlPr>
                                  <a:rPr lang="en-US" sz="2400" i="1">
                                    <a:latin typeface="Cambria Math" panose="02040503050406030204" pitchFamily="18" charset="0"/>
                                  </a:rPr>
                                </m:ctrlPr>
                              </m:dPr>
                              <m:e>
                                <m:r>
                                  <a:rPr lang="en-US" sz="2400" b="0" i="1" smtClean="0">
                                    <a:latin typeface="Cambria Math" panose="02040503050406030204" pitchFamily="18" charset="0"/>
                                  </a:rPr>
                                  <m:t>3</m:t>
                                </m:r>
                              </m:e>
                            </m:d>
                          </m:sup>
                        </m:sSup>
                      </m:e>
                    </m:d>
                  </m:oMath>
                </a14:m>
                <a:r>
                  <a:rPr lang="en-US" sz="2400" dirty="0"/>
                  <a:t>  ,  .  .  .	,   </a:t>
                </a:r>
                <a14:m>
                  <m:oMath xmlns:m="http://schemas.openxmlformats.org/officeDocument/2006/math">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e>
                        </m:d>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rPr>
                          <m:t>𝑧</m:t>
                        </m:r>
                      </m:e>
                      <m:sup>
                        <m:r>
                          <a:rPr lang="en-US" sz="2400" b="0" i="1" smtClean="0">
                            <a:latin typeface="Cambria Math" panose="02040503050406030204" pitchFamily="18" charset="0"/>
                          </a:rPr>
                          <m:t>(</m:t>
                        </m:r>
                        <m:r>
                          <a:rPr lang="en-US" sz="2400" b="0" i="1" smtClean="0">
                            <a:latin typeface="Cambria Math" panose="02040503050406030204" pitchFamily="18" charset="0"/>
                          </a:rPr>
                          <m:t>𝑀</m:t>
                        </m:r>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i="1">
                        <a:latin typeface="Cambria Math" panose="02040503050406030204" pitchFamily="18" charset="0"/>
                      </a:rPr>
                      <m:t>)</m:t>
                    </m:r>
                  </m:oMath>
                </a14:m>
                <a:endParaRPr lang="en-US" sz="2400" dirty="0"/>
              </a:p>
            </p:txBody>
          </p:sp>
        </mc:Choice>
        <mc:Fallback xmlns="">
          <p:sp>
            <p:nvSpPr>
              <p:cNvPr id="5" name="TextBox 4">
                <a:extLst>
                  <a:ext uri="{FF2B5EF4-FFF2-40B4-BE49-F238E27FC236}">
                    <a16:creationId xmlns:a16="http://schemas.microsoft.com/office/drawing/2014/main" id="{9B1749CB-8CD4-013C-E8C0-57CA4DB13AAF}"/>
                  </a:ext>
                </a:extLst>
              </p:cNvPr>
              <p:cNvSpPr txBox="1">
                <a:spLocks noRot="1" noChangeAspect="1" noMove="1" noResize="1" noEditPoints="1" noAdjustHandles="1" noChangeArrowheads="1" noChangeShapeType="1" noTextEdit="1"/>
              </p:cNvSpPr>
              <p:nvPr/>
            </p:nvSpPr>
            <p:spPr>
              <a:xfrm>
                <a:off x="757047" y="3101108"/>
                <a:ext cx="10239041" cy="423962"/>
              </a:xfrm>
              <a:prstGeom prst="rect">
                <a:avLst/>
              </a:prstGeom>
              <a:blipFill>
                <a:blip r:embed="rId4"/>
                <a:stretch>
                  <a:fillRect t="-14706" b="-38235"/>
                </a:stretch>
              </a:blipFill>
            </p:spPr>
            <p:txBody>
              <a:bodyPr/>
              <a:lstStyle/>
              <a:p>
                <a:r>
                  <a:rPr lang="en-US">
                    <a:noFill/>
                  </a:rPr>
                  <a:t> </a:t>
                </a:r>
              </a:p>
            </p:txBody>
          </p:sp>
        </mc:Fallback>
      </mc:AlternateContent>
    </p:spTree>
    <p:extLst>
      <p:ext uri="{BB962C8B-B14F-4D97-AF65-F5344CB8AC3E}">
        <p14:creationId xmlns:p14="http://schemas.microsoft.com/office/powerpoint/2010/main" val="7139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F23B5-38B2-C5EF-0125-53AFAF148B6A}"/>
              </a:ext>
            </a:extLst>
          </p:cNvPr>
          <p:cNvSpPr>
            <a:spLocks noGrp="1"/>
          </p:cNvSpPr>
          <p:nvPr>
            <p:ph type="title"/>
          </p:nvPr>
        </p:nvSpPr>
        <p:spPr>
          <a:xfrm>
            <a:off x="261258" y="201839"/>
            <a:ext cx="11394122" cy="1325563"/>
          </a:xfrm>
        </p:spPr>
        <p:txBody>
          <a:bodyPr>
            <a:normAutofit/>
          </a:bodyPr>
          <a:lstStyle/>
          <a:p>
            <a:r>
              <a:rPr lang="en-US" dirty="0">
                <a:latin typeface="PT Serif" panose="020A0603040505020204" pitchFamily="18" charset="77"/>
              </a:rPr>
              <a:t>Generating proofs in Tracing</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F159FB-7F27-4974-45F5-9CB4D69738F3}"/>
                  </a:ext>
                </a:extLst>
              </p:cNvPr>
              <p:cNvSpPr txBox="1"/>
              <p:nvPr/>
            </p:nvSpPr>
            <p:spPr>
              <a:xfrm>
                <a:off x="6634786" y="2691970"/>
                <a:ext cx="32182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 − </m:t>
                                  </m:r>
                                  <m:r>
                                    <a:rPr lang="en-US" sz="2400" b="0" i="1" smtClean="0">
                                      <a:latin typeface="Cambria Math" panose="02040503050406030204" pitchFamily="18" charset="0"/>
                                    </a:rPr>
                                    <m:t>𝑦</m:t>
                                  </m:r>
                                </m:e>
                                <m:sup>
                                  <m:r>
                                    <a:rPr lang="en-US" sz="2400" b="0" i="1" smtClean="0">
                                      <a:latin typeface="Cambria Math" panose="02040503050406030204" pitchFamily="18" charset="0"/>
                                    </a:rPr>
                                    <m:t>∗</m:t>
                                  </m:r>
                                </m:sup>
                              </m:sSup>
                            </m:e>
                          </m:d>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r>
                        <a:rPr lang="en-US" sz="240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56F159FB-7F27-4974-45F5-9CB4D69738F3}"/>
                  </a:ext>
                </a:extLst>
              </p:cNvPr>
              <p:cNvSpPr txBox="1">
                <a:spLocks noRot="1" noChangeAspect="1" noMove="1" noResize="1" noEditPoints="1" noAdjustHandles="1" noChangeArrowheads="1" noChangeShapeType="1" noTextEdit="1"/>
              </p:cNvSpPr>
              <p:nvPr/>
            </p:nvSpPr>
            <p:spPr>
              <a:xfrm>
                <a:off x="6634786" y="2691970"/>
                <a:ext cx="3218214" cy="461665"/>
              </a:xfrm>
              <a:prstGeom prst="rect">
                <a:avLst/>
              </a:prstGeom>
              <a:blipFill>
                <a:blip r:embed="rId3"/>
                <a:stretch>
                  <a:fillRect b="-1891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12D4A234-4605-B901-9770-FDAAFCFA4C01}"/>
              </a:ext>
            </a:extLst>
          </p:cNvPr>
          <p:cNvCxnSpPr>
            <a:cxnSpLocks/>
            <a:stCxn id="8" idx="3"/>
          </p:cNvCxnSpPr>
          <p:nvPr/>
        </p:nvCxnSpPr>
        <p:spPr>
          <a:xfrm>
            <a:off x="5801543" y="2211764"/>
            <a:ext cx="1280230" cy="323970"/>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5C49F026-F0E6-E541-803F-D54179B14B8F}"/>
              </a:ext>
            </a:extLst>
          </p:cNvPr>
          <p:cNvCxnSpPr>
            <a:cxnSpLocks/>
            <a:stCxn id="19" idx="3"/>
          </p:cNvCxnSpPr>
          <p:nvPr/>
        </p:nvCxnSpPr>
        <p:spPr>
          <a:xfrm flipV="1">
            <a:off x="5774552" y="3339101"/>
            <a:ext cx="1307221" cy="729014"/>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C7928FC3-BFE2-05D0-7EC1-DB00C7B6B54A}"/>
                  </a:ext>
                </a:extLst>
              </p:cNvPr>
              <p:cNvSpPr/>
              <p:nvPr/>
            </p:nvSpPr>
            <p:spPr>
              <a:xfrm>
                <a:off x="3361986" y="166047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𝐸</m:t>
                      </m:r>
                    </m:oMath>
                  </m:oMathPara>
                </a14:m>
                <a:endParaRPr lang="en-US" sz="2600" dirty="0"/>
              </a:p>
            </p:txBody>
          </p:sp>
        </mc:Choice>
        <mc:Fallback xmlns="">
          <p:sp>
            <p:nvSpPr>
              <p:cNvPr id="7" name="Rounded Rectangle 6">
                <a:extLst>
                  <a:ext uri="{FF2B5EF4-FFF2-40B4-BE49-F238E27FC236}">
                    <a16:creationId xmlns:a16="http://schemas.microsoft.com/office/drawing/2014/main" id="{C7928FC3-BFE2-05D0-7EC1-DB00C7B6B54A}"/>
                  </a:ext>
                </a:extLst>
              </p:cNvPr>
              <p:cNvSpPr>
                <a:spLocks noRot="1" noChangeAspect="1" noMove="1" noResize="1" noEditPoints="1" noAdjustHandles="1" noChangeArrowheads="1" noChangeShapeType="1" noTextEdit="1"/>
              </p:cNvSpPr>
              <p:nvPr/>
            </p:nvSpPr>
            <p:spPr>
              <a:xfrm>
                <a:off x="3361986" y="1660471"/>
                <a:ext cx="1341685" cy="1084407"/>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9F07A9-A025-F92B-8B21-1744A58367B1}"/>
                  </a:ext>
                </a:extLst>
              </p:cNvPr>
              <p:cNvSpPr txBox="1"/>
              <p:nvPr/>
            </p:nvSpPr>
            <p:spPr>
              <a:xfrm>
                <a:off x="5135337" y="2011709"/>
                <a:ext cx="666206"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𝑦</m:t>
                          </m:r>
                        </m:e>
                        <m:sup>
                          <m:r>
                            <a:rPr lang="en-US" sz="2600" b="0" i="1" smtClean="0">
                              <a:latin typeface="Cambria Math" panose="02040503050406030204" pitchFamily="18" charset="0"/>
                            </a:rPr>
                            <m:t>∗</m:t>
                          </m:r>
                        </m:sup>
                      </m:sSup>
                    </m:oMath>
                  </m:oMathPara>
                </a14:m>
                <a:endParaRPr lang="en-US" sz="2600" dirty="0"/>
              </a:p>
            </p:txBody>
          </p:sp>
        </mc:Choice>
        <mc:Fallback xmlns="">
          <p:sp>
            <p:nvSpPr>
              <p:cNvPr id="8" name="TextBox 7">
                <a:extLst>
                  <a:ext uri="{FF2B5EF4-FFF2-40B4-BE49-F238E27FC236}">
                    <a16:creationId xmlns:a16="http://schemas.microsoft.com/office/drawing/2014/main" id="{C79F07A9-A025-F92B-8B21-1744A58367B1}"/>
                  </a:ext>
                </a:extLst>
              </p:cNvPr>
              <p:cNvSpPr txBox="1">
                <a:spLocks noRot="1" noChangeAspect="1" noMove="1" noResize="1" noEditPoints="1" noAdjustHandles="1" noChangeArrowheads="1" noChangeShapeType="1" noTextEdit="1"/>
              </p:cNvSpPr>
              <p:nvPr/>
            </p:nvSpPr>
            <p:spPr>
              <a:xfrm>
                <a:off x="5135337" y="2011709"/>
                <a:ext cx="666206" cy="400110"/>
              </a:xfrm>
              <a:prstGeom prst="rect">
                <a:avLst/>
              </a:prstGeom>
              <a:blipFill>
                <a:blip r:embed="rId5"/>
                <a:stretch>
                  <a:fillRect b="-21212"/>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815FC62-BD96-F19D-8867-998F11F11F3D}"/>
              </a:ext>
            </a:extLst>
          </p:cNvPr>
          <p:cNvCxnSpPr>
            <a:cxnSpLocks/>
            <a:stCxn id="7" idx="3"/>
            <a:endCxn id="8" idx="1"/>
          </p:cNvCxnSpPr>
          <p:nvPr/>
        </p:nvCxnSpPr>
        <p:spPr>
          <a:xfrm>
            <a:off x="4703671" y="2202675"/>
            <a:ext cx="431666" cy="9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C40E236-9997-291F-ED8A-B1E50EE0A7AF}"/>
              </a:ext>
            </a:extLst>
          </p:cNvPr>
          <p:cNvCxnSpPr>
            <a:cxnSpLocks/>
          </p:cNvCxnSpPr>
          <p:nvPr/>
        </p:nvCxnSpPr>
        <p:spPr>
          <a:xfrm>
            <a:off x="2671716" y="1985574"/>
            <a:ext cx="66620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775975-6D46-C596-D1EA-3136A0CF7908}"/>
                  </a:ext>
                </a:extLst>
              </p:cNvPr>
              <p:cNvSpPr txBox="1"/>
              <p:nvPr/>
            </p:nvSpPr>
            <p:spPr>
              <a:xfrm>
                <a:off x="1788689" y="1776845"/>
                <a:ext cx="87099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b="0" i="1" dirty="0">
                  <a:latin typeface="PT Serif" panose="020A0603040505020204" pitchFamily="18" charset="77"/>
                </a:endParaRPr>
              </a:p>
            </p:txBody>
          </p:sp>
        </mc:Choice>
        <mc:Fallback xmlns="">
          <p:sp>
            <p:nvSpPr>
              <p:cNvPr id="11" name="TextBox 10">
                <a:extLst>
                  <a:ext uri="{FF2B5EF4-FFF2-40B4-BE49-F238E27FC236}">
                    <a16:creationId xmlns:a16="http://schemas.microsoft.com/office/drawing/2014/main" id="{36775975-6D46-C596-D1EA-3136A0CF7908}"/>
                  </a:ext>
                </a:extLst>
              </p:cNvPr>
              <p:cNvSpPr txBox="1">
                <a:spLocks noRot="1" noChangeAspect="1" noMove="1" noResize="1" noEditPoints="1" noAdjustHandles="1" noChangeArrowheads="1" noChangeShapeType="1" noTextEdit="1"/>
              </p:cNvSpPr>
              <p:nvPr/>
            </p:nvSpPr>
            <p:spPr>
              <a:xfrm>
                <a:off x="1788689" y="1776845"/>
                <a:ext cx="87099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633942-3C7A-6A2E-75D2-3C12ED9A3324}"/>
                  </a:ext>
                </a:extLst>
              </p:cNvPr>
              <p:cNvSpPr txBox="1"/>
              <p:nvPr/>
            </p:nvSpPr>
            <p:spPr>
              <a:xfrm>
                <a:off x="1616233" y="2229311"/>
                <a:ext cx="1524787"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e>
                        <m:sup>
                          <m:r>
                            <a:rPr lang="en-US" sz="2400" b="0" i="1" smtClean="0">
                              <a:latin typeface="Cambria Math" panose="02040503050406030204" pitchFamily="18" charset="0"/>
                            </a:rPr>
                            <m:t>𝑔</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up>
                      </m:sSup>
                    </m:oMath>
                  </m:oMathPara>
                </a14:m>
                <a:endParaRPr lang="en-US" sz="2400" b="0" i="1" dirty="0">
                  <a:latin typeface="PT Serif" panose="020A0603040505020204" pitchFamily="18" charset="77"/>
                </a:endParaRPr>
              </a:p>
            </p:txBody>
          </p:sp>
        </mc:Choice>
        <mc:Fallback xmlns="">
          <p:sp>
            <p:nvSpPr>
              <p:cNvPr id="12" name="TextBox 11">
                <a:extLst>
                  <a:ext uri="{FF2B5EF4-FFF2-40B4-BE49-F238E27FC236}">
                    <a16:creationId xmlns:a16="http://schemas.microsoft.com/office/drawing/2014/main" id="{F4633942-3C7A-6A2E-75D2-3C12ED9A3324}"/>
                  </a:ext>
                </a:extLst>
              </p:cNvPr>
              <p:cNvSpPr txBox="1">
                <a:spLocks noRot="1" noChangeAspect="1" noMove="1" noResize="1" noEditPoints="1" noAdjustHandles="1" noChangeArrowheads="1" noChangeShapeType="1" noTextEdit="1"/>
              </p:cNvSpPr>
              <p:nvPr/>
            </p:nvSpPr>
            <p:spPr>
              <a:xfrm>
                <a:off x="1616233" y="2229311"/>
                <a:ext cx="1524787" cy="384657"/>
              </a:xfrm>
              <a:prstGeom prst="rect">
                <a:avLst/>
              </a:prstGeom>
              <a:blipFill>
                <a:blip r:embed="rId7"/>
                <a:stretch>
                  <a:fillRect l="-3306" t="-6452" r="-4959" b="-3548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BA4330B-80B0-5C6B-555D-6E7F424204E5}"/>
              </a:ext>
            </a:extLst>
          </p:cNvPr>
          <p:cNvCxnSpPr>
            <a:cxnSpLocks/>
          </p:cNvCxnSpPr>
          <p:nvPr/>
        </p:nvCxnSpPr>
        <p:spPr>
          <a:xfrm>
            <a:off x="2695780" y="3800316"/>
            <a:ext cx="66620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DE3C03-A033-85CE-6C87-9199B2158D10}"/>
                  </a:ext>
                </a:extLst>
              </p:cNvPr>
              <p:cNvSpPr txBox="1"/>
              <p:nvPr/>
            </p:nvSpPr>
            <p:spPr>
              <a:xfrm>
                <a:off x="1991728" y="3615650"/>
                <a:ext cx="87099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b="0" i="1" dirty="0">
                  <a:latin typeface="PT Serif" panose="020A0603040505020204" pitchFamily="18" charset="77"/>
                </a:endParaRPr>
              </a:p>
            </p:txBody>
          </p:sp>
        </mc:Choice>
        <mc:Fallback xmlns="">
          <p:sp>
            <p:nvSpPr>
              <p:cNvPr id="14" name="TextBox 13">
                <a:extLst>
                  <a:ext uri="{FF2B5EF4-FFF2-40B4-BE49-F238E27FC236}">
                    <a16:creationId xmlns:a16="http://schemas.microsoft.com/office/drawing/2014/main" id="{25DE3C03-A033-85CE-6C87-9199B2158D10}"/>
                  </a:ext>
                </a:extLst>
              </p:cNvPr>
              <p:cNvSpPr txBox="1">
                <a:spLocks noRot="1" noChangeAspect="1" noMove="1" noResize="1" noEditPoints="1" noAdjustHandles="1" noChangeArrowheads="1" noChangeShapeType="1" noTextEdit="1"/>
              </p:cNvSpPr>
              <p:nvPr/>
            </p:nvSpPr>
            <p:spPr>
              <a:xfrm>
                <a:off x="1991728" y="3615650"/>
                <a:ext cx="87099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777F63-2A7E-D639-8E56-D4ABFAF62992}"/>
                  </a:ext>
                </a:extLst>
              </p:cNvPr>
              <p:cNvSpPr txBox="1"/>
              <p:nvPr/>
            </p:nvSpPr>
            <p:spPr>
              <a:xfrm>
                <a:off x="415858" y="4068116"/>
                <a:ext cx="2580781" cy="352661"/>
              </a:xfrm>
              <a:prstGeom prst="rect">
                <a:avLst/>
              </a:prstGeom>
              <a:noFill/>
            </p:spPr>
            <p:txBody>
              <a:bodyPr wrap="square" lIns="0" tIns="0" rIns="0" bIns="0" rtlCol="0">
                <a:spAutoFit/>
              </a:bodyPr>
              <a:lstStyle/>
              <a:p>
                <a:r>
                  <a:rPr lang="en-US" sz="2200" b="0" i="1" dirty="0">
                    <a:latin typeface="PT Serif" panose="020A0603040505020204" pitchFamily="18" charset="77"/>
                  </a:rPr>
                  <a:t> </a:t>
                </a:r>
                <a14:m>
                  <m:oMath xmlns:m="http://schemas.openxmlformats.org/officeDocument/2006/math">
                    <m:r>
                      <a:rPr lang="en-US" sz="2200" b="0" i="1" smtClean="0">
                        <a:latin typeface="Cambria Math" panose="02040503050406030204" pitchFamily="18" charset="0"/>
                      </a:rPr>
                      <m:t>𝑥</m:t>
                    </m:r>
                    <m:r>
                      <a:rPr lang="en-US" sz="2200" b="0" i="1" smtClean="0">
                        <a:latin typeface="Cambria Math" panose="02040503050406030204" pitchFamily="18" charset="0"/>
                      </a:rPr>
                      <m:t> ,</m:t>
                    </m:r>
                    <m:r>
                      <a:rPr lang="en-US" sz="2200" b="0" i="1" smtClean="0">
                        <a:latin typeface="Cambria Math" panose="02040503050406030204" pitchFamily="18" charset="0"/>
                      </a:rPr>
                      <m:t>𝐻</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𝑧</m:t>
                            </m:r>
                          </m:e>
                        </m:d>
                      </m:e>
                      <m:sup>
                        <m:r>
                          <a:rPr lang="en-US" sz="2200" b="0" i="1" smtClean="0">
                            <a:latin typeface="Cambria Math" panose="02040503050406030204" pitchFamily="18" charset="0"/>
                          </a:rPr>
                          <m:t>𝑔</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sup>
                    </m:sSup>
                    <m:r>
                      <a:rPr lang="en-US" sz="2200" b="0" i="1" smtClean="0">
                        <a:latin typeface="Cambria Math" panose="02040503050406030204" pitchFamily="18" charset="0"/>
                      </a:rPr>
                      <m:t>⋅(1+</m:t>
                    </m:r>
                    <m:r>
                      <a:rPr lang="en-US" sz="2200" b="0" i="1" smtClean="0">
                        <a:latin typeface="Cambria Math" panose="02040503050406030204" pitchFamily="18" charset="0"/>
                      </a:rPr>
                      <m:t>𝑁</m:t>
                    </m:r>
                    <m:r>
                      <a:rPr lang="en-US" sz="2200" b="0" i="1" smtClean="0">
                        <a:latin typeface="Cambria Math" panose="02040503050406030204" pitchFamily="18" charset="0"/>
                      </a:rPr>
                      <m:t>)</m:t>
                    </m:r>
                  </m:oMath>
                </a14:m>
                <a:endParaRPr lang="en-US" sz="2200" b="0" i="1" dirty="0">
                  <a:latin typeface="PT Serif" panose="020A0603040505020204" pitchFamily="18" charset="77"/>
                </a:endParaRPr>
              </a:p>
            </p:txBody>
          </p:sp>
        </mc:Choice>
        <mc:Fallback xmlns="">
          <p:sp>
            <p:nvSpPr>
              <p:cNvPr id="15" name="TextBox 14">
                <a:extLst>
                  <a:ext uri="{FF2B5EF4-FFF2-40B4-BE49-F238E27FC236}">
                    <a16:creationId xmlns:a16="http://schemas.microsoft.com/office/drawing/2014/main" id="{91777F63-2A7E-D639-8E56-D4ABFAF62992}"/>
                  </a:ext>
                </a:extLst>
              </p:cNvPr>
              <p:cNvSpPr txBox="1">
                <a:spLocks noRot="1" noChangeAspect="1" noMove="1" noResize="1" noEditPoints="1" noAdjustHandles="1" noChangeArrowheads="1" noChangeShapeType="1" noTextEdit="1"/>
              </p:cNvSpPr>
              <p:nvPr/>
            </p:nvSpPr>
            <p:spPr>
              <a:xfrm>
                <a:off x="415858" y="4068116"/>
                <a:ext cx="2580781" cy="352661"/>
              </a:xfrm>
              <a:prstGeom prst="rect">
                <a:avLst/>
              </a:prstGeom>
              <a:blipFill>
                <a:blip r:embed="rId9"/>
                <a:stretch>
                  <a:fillRect t="-3571" r="-4390" b="-39286"/>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6C4A55A-0A6F-FE27-FF11-F4D6CB2E1FFB}"/>
              </a:ext>
            </a:extLst>
          </p:cNvPr>
          <p:cNvCxnSpPr>
            <a:cxnSpLocks/>
            <a:stCxn id="12" idx="3"/>
          </p:cNvCxnSpPr>
          <p:nvPr/>
        </p:nvCxnSpPr>
        <p:spPr>
          <a:xfrm>
            <a:off x="3141020" y="2421640"/>
            <a:ext cx="22096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10843451-DD81-62EA-0A35-E6443195FBD3}"/>
                  </a:ext>
                </a:extLst>
              </p:cNvPr>
              <p:cNvSpPr/>
              <p:nvPr/>
            </p:nvSpPr>
            <p:spPr>
              <a:xfrm>
                <a:off x="3381650" y="3525912"/>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𝐸</m:t>
                      </m:r>
                    </m:oMath>
                  </m:oMathPara>
                </a14:m>
                <a:endParaRPr lang="en-US" sz="2600" dirty="0"/>
              </a:p>
            </p:txBody>
          </p:sp>
        </mc:Choice>
        <mc:Fallback xmlns="">
          <p:sp>
            <p:nvSpPr>
              <p:cNvPr id="17" name="Rounded Rectangle 16">
                <a:extLst>
                  <a:ext uri="{FF2B5EF4-FFF2-40B4-BE49-F238E27FC236}">
                    <a16:creationId xmlns:a16="http://schemas.microsoft.com/office/drawing/2014/main" id="{10843451-DD81-62EA-0A35-E6443195FBD3}"/>
                  </a:ext>
                </a:extLst>
              </p:cNvPr>
              <p:cNvSpPr>
                <a:spLocks noRot="1" noChangeAspect="1" noMove="1" noResize="1" noEditPoints="1" noAdjustHandles="1" noChangeArrowheads="1" noChangeShapeType="1" noTextEdit="1"/>
              </p:cNvSpPr>
              <p:nvPr/>
            </p:nvSpPr>
            <p:spPr>
              <a:xfrm>
                <a:off x="3381650" y="3525912"/>
                <a:ext cx="1341685" cy="1084407"/>
              </a:xfrm>
              <a:prstGeom prst="roundRect">
                <a:avLst/>
              </a:prstGeom>
              <a:blipFill>
                <a:blip r:embed="rId10"/>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E7ADABA-1AA0-7951-CC6B-1D72F727EFDA}"/>
              </a:ext>
            </a:extLst>
          </p:cNvPr>
          <p:cNvCxnSpPr>
            <a:cxnSpLocks/>
            <a:stCxn id="15" idx="3"/>
          </p:cNvCxnSpPr>
          <p:nvPr/>
        </p:nvCxnSpPr>
        <p:spPr>
          <a:xfrm>
            <a:off x="2996639" y="4244447"/>
            <a:ext cx="35147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37E587B-6BD2-5140-FB90-C732A3F121BD}"/>
                  </a:ext>
                </a:extLst>
              </p:cNvPr>
              <p:cNvSpPr txBox="1"/>
              <p:nvPr/>
            </p:nvSpPr>
            <p:spPr>
              <a:xfrm>
                <a:off x="5108346" y="3868060"/>
                <a:ext cx="666206"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1</m:t>
                          </m:r>
                        </m:sub>
                        <m:sup>
                          <m:r>
                            <a:rPr lang="en-US" sz="2600" b="0" i="1" smtClean="0">
                              <a:latin typeface="Cambria Math" panose="02040503050406030204" pitchFamily="18" charset="0"/>
                            </a:rPr>
                            <m:t>∗</m:t>
                          </m:r>
                        </m:sup>
                      </m:sSubSup>
                    </m:oMath>
                  </m:oMathPara>
                </a14:m>
                <a:endParaRPr lang="en-US" sz="2600" dirty="0"/>
              </a:p>
            </p:txBody>
          </p:sp>
        </mc:Choice>
        <mc:Fallback xmlns="">
          <p:sp>
            <p:nvSpPr>
              <p:cNvPr id="19" name="TextBox 18">
                <a:extLst>
                  <a:ext uri="{FF2B5EF4-FFF2-40B4-BE49-F238E27FC236}">
                    <a16:creationId xmlns:a16="http://schemas.microsoft.com/office/drawing/2014/main" id="{437E587B-6BD2-5140-FB90-C732A3F121BD}"/>
                  </a:ext>
                </a:extLst>
              </p:cNvPr>
              <p:cNvSpPr txBox="1">
                <a:spLocks noRot="1" noChangeAspect="1" noMove="1" noResize="1" noEditPoints="1" noAdjustHandles="1" noChangeArrowheads="1" noChangeShapeType="1" noTextEdit="1"/>
              </p:cNvSpPr>
              <p:nvPr/>
            </p:nvSpPr>
            <p:spPr>
              <a:xfrm>
                <a:off x="5108346" y="3868060"/>
                <a:ext cx="666206" cy="400110"/>
              </a:xfrm>
              <a:prstGeom prst="rect">
                <a:avLst/>
              </a:prstGeom>
              <a:blipFill>
                <a:blip r:embed="rId11"/>
                <a:stretch>
                  <a:fillRect b="-2500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6FCC4AED-51D7-6E32-798C-5E667FC42AE2}"/>
              </a:ext>
            </a:extLst>
          </p:cNvPr>
          <p:cNvCxnSpPr>
            <a:cxnSpLocks/>
            <a:stCxn id="17" idx="3"/>
            <a:endCxn id="19" idx="1"/>
          </p:cNvCxnSpPr>
          <p:nvPr/>
        </p:nvCxnSpPr>
        <p:spPr>
          <a:xfrm flipV="1">
            <a:off x="4723335" y="4068115"/>
            <a:ext cx="38501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Cloud Callout 23">
            <a:extLst>
              <a:ext uri="{FF2B5EF4-FFF2-40B4-BE49-F238E27FC236}">
                <a16:creationId xmlns:a16="http://schemas.microsoft.com/office/drawing/2014/main" id="{E70E3E2E-4338-1C82-A46F-8155CA6AD5D5}"/>
              </a:ext>
            </a:extLst>
          </p:cNvPr>
          <p:cNvSpPr/>
          <p:nvPr/>
        </p:nvSpPr>
        <p:spPr>
          <a:xfrm>
            <a:off x="3251502" y="4970830"/>
            <a:ext cx="8700091" cy="1550432"/>
          </a:xfrm>
          <a:prstGeom prst="cloudCallout">
            <a:avLst>
              <a:gd name="adj1" fmla="val -60524"/>
              <a:gd name="adj2" fmla="val -66266"/>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solidFill>
                <a:latin typeface="PT Serif" panose="020A0603040505020204" pitchFamily="18" charset="77"/>
              </a:rPr>
              <a:t>Tracer needs to produce valid proof for this invalid evaluation share…</a:t>
            </a:r>
          </a:p>
        </p:txBody>
      </p:sp>
    </p:spTree>
    <p:extLst>
      <p:ext uri="{BB962C8B-B14F-4D97-AF65-F5344CB8AC3E}">
        <p14:creationId xmlns:p14="http://schemas.microsoft.com/office/powerpoint/2010/main" val="7323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p:bldP spid="11" grpId="0"/>
      <p:bldP spid="12" grpId="0"/>
      <p:bldP spid="14" grpId="0"/>
      <p:bldP spid="15" grpId="0"/>
      <p:bldP spid="17" grpId="0" animBg="1"/>
      <p:bldP spid="19" grpId="0"/>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FEFAA1-07B3-6A2D-67BC-D0514747831C}"/>
              </a:ext>
            </a:extLst>
          </p:cNvPr>
          <p:cNvSpPr>
            <a:spLocks noGrp="1"/>
          </p:cNvSpPr>
          <p:nvPr>
            <p:ph type="title"/>
          </p:nvPr>
        </p:nvSpPr>
        <p:spPr>
          <a:xfrm>
            <a:off x="261258" y="201839"/>
            <a:ext cx="11394122" cy="1325563"/>
          </a:xfrm>
        </p:spPr>
        <p:txBody>
          <a:bodyPr>
            <a:normAutofit/>
          </a:bodyPr>
          <a:lstStyle/>
          <a:p>
            <a:r>
              <a:rPr lang="en-US" dirty="0">
                <a:latin typeface="PT Serif" panose="020A0603040505020204" pitchFamily="18" charset="77"/>
              </a:rPr>
              <a:t>Generating proofs in Tracing</a:t>
            </a: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99CD567-B3CB-F3DB-E766-2F775F33DC34}"/>
                  </a:ext>
                </a:extLst>
              </p:cNvPr>
              <p:cNvSpPr>
                <a:spLocks noGrp="1"/>
              </p:cNvSpPr>
              <p:nvPr>
                <p:ph idx="1"/>
              </p:nvPr>
            </p:nvSpPr>
            <p:spPr>
              <a:xfrm>
                <a:off x="261258" y="1527403"/>
                <a:ext cx="11930742" cy="2225732"/>
              </a:xfrm>
            </p:spPr>
            <p:txBody>
              <a:bodyPr>
                <a:noAutofit/>
              </a:bodyPr>
              <a:lstStyle/>
              <a:p>
                <a:pPr marL="0" indent="0">
                  <a:lnSpc>
                    <a:spcPct val="100000"/>
                  </a:lnSpc>
                  <a:buNone/>
                </a:pPr>
                <a:r>
                  <a:rPr lang="en-US" sz="2600" dirty="0">
                    <a:latin typeface="PT Serif" panose="020A0603040505020204" pitchFamily="18" charset="77"/>
                  </a:rPr>
                  <a:t>Consider </a:t>
                </a:r>
                <a14:m>
                  <m:oMath xmlns:m="http://schemas.openxmlformats.org/officeDocument/2006/math">
                    <m:r>
                      <a:rPr lang="en-US" sz="2600" b="0" i="1" smtClean="0">
                        <a:latin typeface="Cambria Math" panose="02040503050406030204" pitchFamily="18" charset="0"/>
                      </a:rPr>
                      <m:t>𝔾</m:t>
                    </m:r>
                    <m:r>
                      <a:rPr lang="en-US" sz="2600" b="0" i="1" smtClean="0">
                        <a:latin typeface="Cambria Math" panose="02040503050406030204" pitchFamily="18" charset="0"/>
                      </a:rPr>
                      <m:t>= &lt;</m:t>
                    </m:r>
                    <m:r>
                      <a:rPr lang="en-US" sz="2600" b="0" i="1" smtClean="0">
                        <a:latin typeface="Cambria Math" panose="02040503050406030204" pitchFamily="18" charset="0"/>
                      </a:rPr>
                      <m:t>𝑎</m:t>
                    </m:r>
                    <m:r>
                      <a:rPr lang="en-US" sz="2600" b="0" i="1" smtClean="0">
                        <a:latin typeface="Cambria Math" panose="02040503050406030204" pitchFamily="18" charset="0"/>
                      </a:rPr>
                      <m:t>&gt;</m:t>
                    </m:r>
                  </m:oMath>
                </a14:m>
                <a:r>
                  <a:rPr lang="en-US" sz="2600" dirty="0">
                    <a:latin typeface="PT Serif" panose="020A0603040505020204" pitchFamily="18" charset="77"/>
                  </a:rPr>
                  <a:t> where Discrete Log is hard.</a:t>
                </a:r>
              </a:p>
              <a:p>
                <a:pPr marL="0" indent="0">
                  <a:lnSpc>
                    <a:spcPct val="100000"/>
                  </a:lnSpc>
                  <a:buNone/>
                </a:pPr>
                <a:r>
                  <a:rPr lang="en-US" sz="2600" dirty="0">
                    <a:latin typeface="PT Serif" panose="020A0603040505020204" pitchFamily="18" charset="77"/>
                  </a:rPr>
                  <a:t>Let  </a:t>
                </a:r>
                <a14:m>
                  <m:oMath xmlns:m="http://schemas.openxmlformats.org/officeDocument/2006/math">
                    <m:r>
                      <a:rPr lang="en-US" sz="2600" b="0" i="1" smtClean="0">
                        <a:latin typeface="Cambria Math" panose="02040503050406030204" pitchFamily="18" charset="0"/>
                      </a:rPr>
                      <m:t>𝑏</m:t>
                    </m:r>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𝑎</m:t>
                        </m:r>
                      </m:e>
                      <m:sup>
                        <m:r>
                          <a:rPr lang="en-US" sz="2600" b="0" i="1" smtClean="0">
                            <a:latin typeface="Cambria Math" panose="02040503050406030204" pitchFamily="18" charset="0"/>
                          </a:rPr>
                          <m:t>𝑟</m:t>
                        </m:r>
                      </m:sup>
                    </m:sSup>
                  </m:oMath>
                </a14:m>
                <a:r>
                  <a:rPr lang="en-US" sz="2600" dirty="0">
                    <a:latin typeface="PT Serif" panose="020A0603040505020204" pitchFamily="18" charset="77"/>
                  </a:rPr>
                  <a:t> ,  set </a:t>
                </a:r>
                <a14:m>
                  <m:oMath xmlns:m="http://schemas.openxmlformats.org/officeDocument/2006/math">
                    <m:r>
                      <a:rPr lang="en-US" sz="2600" b="0" i="1" smtClean="0">
                        <a:latin typeface="Cambria Math" panose="02040503050406030204" pitchFamily="18" charset="0"/>
                      </a:rPr>
                      <m:t>𝑡</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𝑘</m:t>
                        </m:r>
                      </m:e>
                      <m:sub>
                        <m:r>
                          <a:rPr lang="en-US" sz="2600" b="0" i="1" smtClean="0">
                            <a:latin typeface="Cambria Math" panose="02040503050406030204" pitchFamily="18" charset="0"/>
                          </a:rPr>
                          <m:t>0</m:t>
                        </m:r>
                      </m:sub>
                    </m:sSub>
                    <m:r>
                      <a:rPr lang="en-US" sz="2600" b="0" i="1" smtClean="0">
                        <a:latin typeface="Cambria Math" panose="02040503050406030204" pitchFamily="18" charset="0"/>
                      </a:rPr>
                      <m:t>←</m:t>
                    </m:r>
                    <m:r>
                      <a:rPr lang="en-US" sz="2600" b="0" i="1" smtClean="0">
                        <a:latin typeface="Cambria Math" panose="02040503050406030204" pitchFamily="18" charset="0"/>
                      </a:rPr>
                      <m:t>𝑟</m:t>
                    </m:r>
                  </m:oMath>
                </a14:m>
                <a:endParaRPr lang="en-US" sz="2600" dirty="0">
                  <a:latin typeface="PT Serif" panose="020A0603040505020204" pitchFamily="18" charset="77"/>
                </a:endParaRPr>
              </a:p>
              <a:p>
                <a:pPr marL="0" indent="0">
                  <a:lnSpc>
                    <a:spcPct val="100000"/>
                  </a:lnSpc>
                  <a:buNone/>
                </a:pPr>
                <a:endParaRPr lang="en-US" sz="2600" dirty="0">
                  <a:latin typeface="PT Serif" panose="020A0603040505020204" pitchFamily="18" charset="77"/>
                </a:endParaRPr>
              </a:p>
              <a:p>
                <a:pPr marL="0" indent="0">
                  <a:lnSpc>
                    <a:spcPct val="100000"/>
                  </a:lnSpc>
                  <a:buNone/>
                </a:pP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𝜋</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 </m:t>
                    </m:r>
                  </m:oMath>
                </a14:m>
                <a:r>
                  <a:rPr lang="en-US" sz="2600" dirty="0">
                    <a:latin typeface="PT Serif" panose="020A0603040505020204" pitchFamily="18" charset="77"/>
                  </a:rPr>
                  <a:t>NIZK Proof of</a:t>
                </a:r>
              </a:p>
            </p:txBody>
          </p:sp>
        </mc:Choice>
        <mc:Fallback xmlns="">
          <p:sp>
            <p:nvSpPr>
              <p:cNvPr id="6" name="Content Placeholder 5">
                <a:extLst>
                  <a:ext uri="{FF2B5EF4-FFF2-40B4-BE49-F238E27FC236}">
                    <a16:creationId xmlns:a16="http://schemas.microsoft.com/office/drawing/2014/main" id="{799CD567-B3CB-F3DB-E766-2F775F33DC34}"/>
                  </a:ext>
                </a:extLst>
              </p:cNvPr>
              <p:cNvSpPr>
                <a:spLocks noGrp="1" noRot="1" noChangeAspect="1" noMove="1" noResize="1" noEditPoints="1" noAdjustHandles="1" noChangeArrowheads="1" noChangeShapeType="1" noTextEdit="1"/>
              </p:cNvSpPr>
              <p:nvPr>
                <p:ph idx="1"/>
              </p:nvPr>
            </p:nvSpPr>
            <p:spPr>
              <a:xfrm>
                <a:off x="261258" y="1527403"/>
                <a:ext cx="11930742" cy="2225732"/>
              </a:xfrm>
              <a:blipFill>
                <a:blip r:embed="rId3"/>
                <a:stretch>
                  <a:fillRect l="-850" t="-28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47851B-8F5A-FF94-3308-51941CABAA1E}"/>
                  </a:ext>
                </a:extLst>
              </p:cNvPr>
              <p:cNvSpPr txBox="1"/>
              <p:nvPr/>
            </p:nvSpPr>
            <p:spPr>
              <a:xfrm>
                <a:off x="1064526" y="3930553"/>
                <a:ext cx="3734938" cy="846322"/>
              </a:xfrm>
              <a:prstGeom prst="rect">
                <a:avLst/>
              </a:prstGeom>
              <a:noFill/>
            </p:spPr>
            <p:txBody>
              <a:bodyPr wrap="square" rtlCol="0">
                <a:spAutoFit/>
              </a:bodyPr>
              <a:lstStyle/>
              <a:p>
                <a:r>
                  <a:rPr lang="en-US" sz="2400" dirty="0">
                    <a:latin typeface="PT Serif" panose="020A0603040505020204" pitchFamily="18" charset="77"/>
                  </a:rPr>
                  <a:t>Discrete Log equality for </a:t>
                </a:r>
              </a:p>
              <a:p>
                <a:r>
                  <a:rPr lang="en-US" sz="2400" dirty="0">
                    <a:latin typeface="PT Serif" panose="020A0603040505020204" pitchFamily="18" charset="77"/>
                  </a:rPr>
                  <a:t> </a:t>
                </a:r>
                <a:r>
                  <a:rPr lang="en-US" sz="2400" b="0"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  </m:t>
                    </m:r>
                    <m:r>
                      <a:rPr lang="en-US" sz="2400" b="0" i="1" smtClean="0">
                        <a:latin typeface="Cambria Math" panose="02040503050406030204" pitchFamily="18" charset="0"/>
                      </a:rPr>
                      <m:t>𝑣</m:t>
                    </m:r>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𝑣</m:t>
                        </m:r>
                      </m:e>
                      <m:sup>
                        <m:r>
                          <a:rPr lang="en-US" sz="2400" b="0" i="1" smtClean="0">
                            <a:latin typeface="Cambria Math" panose="02040503050406030204" pitchFamily="18" charset="0"/>
                          </a:rPr>
                          <m:t>𝑔</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up>
                    </m:sSup>
                  </m:oMath>
                </a14:m>
                <a:r>
                  <a:rPr lang="en-US" sz="2400" b="0" dirty="0">
                    <a:latin typeface="PT Serif" panose="020A0603040505020204" pitchFamily="18" charset="77"/>
                  </a:rPr>
                  <a:t> )</a:t>
                </a:r>
                <a:endParaRPr lang="en-US" sz="2400" dirty="0"/>
              </a:p>
            </p:txBody>
          </p:sp>
        </mc:Choice>
        <mc:Fallback xmlns="">
          <p:sp>
            <p:nvSpPr>
              <p:cNvPr id="7" name="TextBox 6">
                <a:extLst>
                  <a:ext uri="{FF2B5EF4-FFF2-40B4-BE49-F238E27FC236}">
                    <a16:creationId xmlns:a16="http://schemas.microsoft.com/office/drawing/2014/main" id="{2347851B-8F5A-FF94-3308-51941CABAA1E}"/>
                  </a:ext>
                </a:extLst>
              </p:cNvPr>
              <p:cNvSpPr txBox="1">
                <a:spLocks noRot="1" noChangeAspect="1" noMove="1" noResize="1" noEditPoints="1" noAdjustHandles="1" noChangeArrowheads="1" noChangeShapeType="1" noTextEdit="1"/>
              </p:cNvSpPr>
              <p:nvPr/>
            </p:nvSpPr>
            <p:spPr>
              <a:xfrm>
                <a:off x="1064526" y="3930553"/>
                <a:ext cx="3734938" cy="846322"/>
              </a:xfrm>
              <a:prstGeom prst="rect">
                <a:avLst/>
              </a:prstGeom>
              <a:blipFill>
                <a:blip r:embed="rId4"/>
                <a:stretch>
                  <a:fillRect l="-2721" t="-5882" b="-1323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F048156-6541-BF42-2107-BC577EE1F2D0}"/>
              </a:ext>
            </a:extLst>
          </p:cNvPr>
          <p:cNvSpPr txBox="1"/>
          <p:nvPr/>
        </p:nvSpPr>
        <p:spPr>
          <a:xfrm>
            <a:off x="5576182" y="4122881"/>
            <a:ext cx="764274" cy="461665"/>
          </a:xfrm>
          <a:prstGeom prst="rect">
            <a:avLst/>
          </a:prstGeom>
          <a:noFill/>
        </p:spPr>
        <p:txBody>
          <a:bodyPr wrap="square" rtlCol="0">
            <a:spAutoFit/>
          </a:bodyPr>
          <a:lstStyle/>
          <a:p>
            <a:r>
              <a:rPr lang="en-US" sz="2400" dirty="0">
                <a:latin typeface="PT Serif" panose="020A0603040505020204" pitchFamily="18" charset="77"/>
              </a:rPr>
              <a:t>OR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D74556-9FBC-6E41-75BB-3692DBCC8EC9}"/>
                  </a:ext>
                </a:extLst>
              </p:cNvPr>
              <p:cNvSpPr txBox="1"/>
              <p:nvPr/>
            </p:nvSpPr>
            <p:spPr>
              <a:xfrm>
                <a:off x="7117174" y="4122880"/>
                <a:ext cx="3894162" cy="461665"/>
              </a:xfrm>
              <a:prstGeom prst="rect">
                <a:avLst/>
              </a:prstGeom>
              <a:noFill/>
            </p:spPr>
            <p:txBody>
              <a:bodyPr wrap="square">
                <a:spAutoFit/>
              </a:bodyPr>
              <a:lstStyle/>
              <a:p>
                <a:r>
                  <a:rPr lang="en-US" sz="2400" b="0" dirty="0">
                    <a:latin typeface="PT Serif" panose="020A0603040505020204" pitchFamily="18" charset="77"/>
                  </a:rPr>
                  <a:t>Proof of knowledge of </a:t>
                </a:r>
                <a14:m>
                  <m:oMath xmlns:m="http://schemas.openxmlformats.org/officeDocument/2006/math">
                    <m:r>
                      <a:rPr lang="en-US" sz="2400" b="0" i="1" smtClean="0">
                        <a:latin typeface="Cambria Math" panose="02040503050406030204" pitchFamily="18" charset="0"/>
                      </a:rPr>
                      <m:t>𝑟</m:t>
                    </m:r>
                  </m:oMath>
                </a14:m>
                <a:r>
                  <a:rPr lang="en-US" sz="2400" b="0" dirty="0">
                    <a:latin typeface="PT Serif" panose="020A0603040505020204" pitchFamily="18" charset="77"/>
                  </a:rPr>
                  <a:t> </a:t>
                </a:r>
                <a:endParaRPr lang="en-US" sz="2400" dirty="0"/>
              </a:p>
            </p:txBody>
          </p:sp>
        </mc:Choice>
        <mc:Fallback xmlns="">
          <p:sp>
            <p:nvSpPr>
              <p:cNvPr id="10" name="TextBox 9">
                <a:extLst>
                  <a:ext uri="{FF2B5EF4-FFF2-40B4-BE49-F238E27FC236}">
                    <a16:creationId xmlns:a16="http://schemas.microsoft.com/office/drawing/2014/main" id="{86D74556-9FBC-6E41-75BB-3692DBCC8EC9}"/>
                  </a:ext>
                </a:extLst>
              </p:cNvPr>
              <p:cNvSpPr txBox="1">
                <a:spLocks noRot="1" noChangeAspect="1" noMove="1" noResize="1" noEditPoints="1" noAdjustHandles="1" noChangeArrowheads="1" noChangeShapeType="1" noTextEdit="1"/>
              </p:cNvSpPr>
              <p:nvPr/>
            </p:nvSpPr>
            <p:spPr>
              <a:xfrm>
                <a:off x="7117174" y="4122880"/>
                <a:ext cx="3894162" cy="461665"/>
              </a:xfrm>
              <a:prstGeom prst="rect">
                <a:avLst/>
              </a:prstGeom>
              <a:blipFill>
                <a:blip r:embed="rId5"/>
                <a:stretch>
                  <a:fillRect l="-2606" t="-13514" b="-29730"/>
                </a:stretch>
              </a:blipFill>
            </p:spPr>
            <p:txBody>
              <a:bodyPr/>
              <a:lstStyle/>
              <a:p>
                <a:r>
                  <a:rPr lang="en-US">
                    <a:noFill/>
                  </a:rPr>
                  <a:t> </a:t>
                </a:r>
              </a:p>
            </p:txBody>
          </p:sp>
        </mc:Fallback>
      </mc:AlternateContent>
      <p:sp>
        <p:nvSpPr>
          <p:cNvPr id="12" name="Cloud Callout 11">
            <a:extLst>
              <a:ext uri="{FF2B5EF4-FFF2-40B4-BE49-F238E27FC236}">
                <a16:creationId xmlns:a16="http://schemas.microsoft.com/office/drawing/2014/main" id="{37CBD2A5-BE40-6384-329E-9FD0AE711B49}"/>
              </a:ext>
            </a:extLst>
          </p:cNvPr>
          <p:cNvSpPr/>
          <p:nvPr/>
        </p:nvSpPr>
        <p:spPr>
          <a:xfrm>
            <a:off x="1659252" y="5209057"/>
            <a:ext cx="9134753" cy="1405566"/>
          </a:xfrm>
          <a:prstGeom prst="cloudCallout">
            <a:avLst>
              <a:gd name="adj1" fmla="val 16718"/>
              <a:gd name="adj2" fmla="val -89374"/>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solidFill>
                <a:latin typeface="PT Serif" panose="020A0603040505020204" pitchFamily="18" charset="77"/>
              </a:rPr>
              <a:t>Tracer can break uniqueness for all inputs!</a:t>
            </a:r>
          </a:p>
          <a:p>
            <a:pPr algn="ctr"/>
            <a:r>
              <a:rPr lang="en-US" sz="2300" dirty="0">
                <a:solidFill>
                  <a:schemeClr val="tx1"/>
                </a:solidFill>
                <a:latin typeface="PT Serif" panose="020A0603040505020204" pitchFamily="18" charset="77"/>
              </a:rPr>
              <a:t>[See paper for solution]</a:t>
            </a:r>
          </a:p>
        </p:txBody>
      </p:sp>
      <p:pic>
        <p:nvPicPr>
          <p:cNvPr id="13" name="Google Shape;1009;p67">
            <a:extLst>
              <a:ext uri="{FF2B5EF4-FFF2-40B4-BE49-F238E27FC236}">
                <a16:creationId xmlns:a16="http://schemas.microsoft.com/office/drawing/2014/main" id="{1D1F524D-FE41-BC26-E737-EF37CE868C0F}"/>
              </a:ext>
            </a:extLst>
          </p:cNvPr>
          <p:cNvPicPr preferRelativeResize="0"/>
          <p:nvPr/>
        </p:nvPicPr>
        <p:blipFill>
          <a:blip r:embed="rId6">
            <a:alphaModFix/>
          </a:blip>
          <a:stretch>
            <a:fillRect/>
          </a:stretch>
        </p:blipFill>
        <p:spPr>
          <a:xfrm>
            <a:off x="11011336" y="5520895"/>
            <a:ext cx="746671" cy="781890"/>
          </a:xfrm>
          <a:prstGeom prst="rect">
            <a:avLst/>
          </a:prstGeom>
          <a:noFill/>
          <a:ln>
            <a:noFill/>
          </a:ln>
        </p:spPr>
      </p:pic>
    </p:spTree>
    <p:extLst>
      <p:ext uri="{BB962C8B-B14F-4D97-AF65-F5344CB8AC3E}">
        <p14:creationId xmlns:p14="http://schemas.microsoft.com/office/powerpoint/2010/main" val="25686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10" grpId="0"/>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4887-8FBA-8A84-CA41-5D65942D2681}"/>
              </a:ext>
            </a:extLst>
          </p:cNvPr>
          <p:cNvSpPr>
            <a:spLocks noGrp="1"/>
          </p:cNvSpPr>
          <p:nvPr>
            <p:ph type="title"/>
          </p:nvPr>
        </p:nvSpPr>
        <p:spPr>
          <a:xfrm>
            <a:off x="297871" y="94960"/>
            <a:ext cx="11425205" cy="1325563"/>
          </a:xfrm>
        </p:spPr>
        <p:txBody>
          <a:bodyPr/>
          <a:lstStyle/>
          <a:p>
            <a:r>
              <a:rPr lang="en-US" dirty="0">
                <a:latin typeface="PT Serif" panose="020A0603040505020204" pitchFamily="18" charset="77"/>
              </a:rPr>
              <a:t>Tracing Imperfect boxes: Tracing Security</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C2BD549-679B-1A7E-903A-0026BBC18A81}"/>
                  </a:ext>
                </a:extLst>
              </p:cNvPr>
              <p:cNvSpPr/>
              <p:nvPr/>
            </p:nvSpPr>
            <p:spPr>
              <a:xfrm>
                <a:off x="141668" y="1476582"/>
                <a:ext cx="11874321" cy="390483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en-US" sz="22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200" b="0" i="0" smtClean="0">
                        <a:solidFill>
                          <a:schemeClr val="accent1">
                            <a:lumMod val="50000"/>
                          </a:schemeClr>
                        </a:solidFill>
                        <a:latin typeface="Cambria Math" panose="02040503050406030204" pitchFamily="18" charset="0"/>
                      </a:rPr>
                      <m:t>𝒜</m:t>
                    </m:r>
                  </m:oMath>
                </a14:m>
                <a:r>
                  <a:rPr lang="en-US" sz="2200" dirty="0">
                    <a:solidFill>
                      <a:schemeClr val="accent1">
                        <a:lumMod val="50000"/>
                      </a:schemeClr>
                    </a:solidFill>
                    <a:latin typeface="PT Serif" panose="020A0603040505020204" pitchFamily="18" charset="77"/>
                  </a:rPr>
                  <a:t>, for every </a:t>
                </a:r>
                <a14:m>
                  <m:oMath xmlns:m="http://schemas.openxmlformats.org/officeDocument/2006/math">
                    <m:r>
                      <a:rPr lang="en-US" sz="2200" b="0" i="1" smtClean="0">
                        <a:solidFill>
                          <a:schemeClr val="accent1">
                            <a:lumMod val="50000"/>
                          </a:schemeClr>
                        </a:solidFill>
                        <a:latin typeface="Cambria Math" panose="02040503050406030204" pitchFamily="18" charset="0"/>
                      </a:rPr>
                      <m:t>𝜆</m:t>
                    </m:r>
                    <m:r>
                      <a:rPr lang="en-US" sz="2200" b="0" i="1" smtClean="0">
                        <a:solidFill>
                          <a:schemeClr val="accent1">
                            <a:lumMod val="50000"/>
                          </a:schemeClr>
                        </a:solidFill>
                        <a:latin typeface="Cambria Math" panose="02040503050406030204" pitchFamily="18" charset="0"/>
                      </a:rPr>
                      <m:t> , </m:t>
                    </m:r>
                    <m:r>
                      <a:rPr lang="en-US" sz="2200" b="0" i="1" smtClean="0">
                        <a:solidFill>
                          <a:schemeClr val="accent1">
                            <a:lumMod val="50000"/>
                          </a:schemeClr>
                        </a:solidFill>
                        <a:latin typeface="Cambria Math" panose="02040503050406030204" pitchFamily="18" charset="0"/>
                      </a:rPr>
                      <m:t>𝑓</m:t>
                    </m:r>
                    <m:r>
                      <a:rPr lang="en-US" sz="2200" b="0" i="1" smtClean="0">
                        <a:solidFill>
                          <a:schemeClr val="accent1">
                            <a:lumMod val="50000"/>
                          </a:schemeClr>
                        </a:solidFill>
                        <a:latin typeface="Cambria Math" panose="02040503050406030204" pitchFamily="18" charset="0"/>
                      </a:rPr>
                      <m:t> , </m:t>
                    </m:r>
                    <m:r>
                      <a:rPr lang="en-US" sz="2200" b="0" i="1" smtClean="0">
                        <a:solidFill>
                          <a:schemeClr val="accent1">
                            <a:lumMod val="50000"/>
                          </a:schemeClr>
                        </a:solidFill>
                        <a:latin typeface="Cambria Math" panose="02040503050406030204" pitchFamily="18" charset="0"/>
                      </a:rPr>
                      <m:t>𝑀</m:t>
                    </m:r>
                    <m:r>
                      <a:rPr lang="en-US" sz="2200" b="0" i="1" smtClean="0">
                        <a:solidFill>
                          <a:schemeClr val="accent1">
                            <a:lumMod val="50000"/>
                          </a:schemeClr>
                        </a:solidFill>
                        <a:latin typeface="Cambria Math" panose="02040503050406030204" pitchFamily="18" charset="0"/>
                      </a:rPr>
                      <m:t> ,  </m:t>
                    </m:r>
                    <m:r>
                      <a:rPr lang="en-US" sz="2200" b="0" i="1" smtClean="0">
                        <a:solidFill>
                          <a:schemeClr val="accent1">
                            <a:lumMod val="50000"/>
                          </a:schemeClr>
                        </a:solidFill>
                        <a:latin typeface="Cambria Math" panose="02040503050406030204" pitchFamily="18" charset="0"/>
                      </a:rPr>
                      <m:t>𝐷</m:t>
                    </m:r>
                    <m:r>
                      <a:rPr lang="en-US" sz="2200" b="0" i="1" smtClean="0">
                        <a:solidFill>
                          <a:schemeClr val="accent1">
                            <a:lumMod val="50000"/>
                          </a:schemeClr>
                        </a:solidFill>
                        <a:latin typeface="Cambria Math" panose="02040503050406030204" pitchFamily="18" charset="0"/>
                      </a:rPr>
                      <m:t>∈</m:t>
                    </m:r>
                    <m:r>
                      <a:rPr lang="en-US" sz="2200" b="0" i="1" smtClean="0">
                        <a:solidFill>
                          <a:schemeClr val="accent1">
                            <a:lumMod val="50000"/>
                          </a:schemeClr>
                        </a:solidFill>
                        <a:latin typeface="Cambria Math" panose="02040503050406030204" pitchFamily="18" charset="0"/>
                      </a:rPr>
                      <m:t>ℕ</m:t>
                    </m:r>
                  </m:oMath>
                </a14:m>
                <a:r>
                  <a:rPr lang="en-US" sz="2200" dirty="0">
                    <a:solidFill>
                      <a:schemeClr val="accent1">
                        <a:lumMod val="50000"/>
                      </a:schemeClr>
                    </a:solidFill>
                    <a:latin typeface="PT Serif" panose="020A0603040505020204" pitchFamily="18" charset="77"/>
                  </a:rPr>
                  <a:t> and </a:t>
                </a:r>
                <a14:m>
                  <m:oMath xmlns:m="http://schemas.openxmlformats.org/officeDocument/2006/math">
                    <m:r>
                      <a:rPr lang="en-US" sz="2200" b="0" i="1" smtClean="0">
                        <a:solidFill>
                          <a:schemeClr val="accent1">
                            <a:lumMod val="50000"/>
                          </a:schemeClr>
                        </a:solidFill>
                        <a:latin typeface="Cambria Math" panose="02040503050406030204" pitchFamily="18" charset="0"/>
                      </a:rPr>
                      <m:t>𝜖𝛿</m:t>
                    </m:r>
                    <m:r>
                      <a:rPr lang="en-US" sz="2200" b="0" i="1" smtClean="0">
                        <a:solidFill>
                          <a:schemeClr val="accent1">
                            <a:lumMod val="50000"/>
                          </a:schemeClr>
                        </a:solidFill>
                        <a:latin typeface="Cambria Math" panose="02040503050406030204" pitchFamily="18" charset="0"/>
                      </a:rPr>
                      <m:t>&gt;</m:t>
                    </m:r>
                    <m:func>
                      <m:funcPr>
                        <m:ctrlPr>
                          <a:rPr lang="en-US" sz="2200" b="0" i="1" smtClean="0">
                            <a:solidFill>
                              <a:schemeClr val="accent1">
                                <a:lumMod val="50000"/>
                              </a:schemeClr>
                            </a:solidFill>
                            <a:latin typeface="Cambria Math" panose="02040503050406030204" pitchFamily="18" charset="0"/>
                          </a:rPr>
                        </m:ctrlPr>
                      </m:funcPr>
                      <m:fName>
                        <m:r>
                          <m:rPr>
                            <m:sty m:val="p"/>
                          </m:rPr>
                          <a:rPr lang="en-US" sz="2200" b="0" i="0" smtClean="0">
                            <a:solidFill>
                              <a:schemeClr val="accent1">
                                <a:lumMod val="50000"/>
                              </a:schemeClr>
                            </a:solidFill>
                            <a:latin typeface="Cambria Math" panose="02040503050406030204" pitchFamily="18" charset="0"/>
                          </a:rPr>
                          <m:t>max</m:t>
                        </m:r>
                      </m:fName>
                      <m:e>
                        <m:r>
                          <a:rPr lang="en-US" sz="2200" b="0" i="1" smtClean="0">
                            <a:solidFill>
                              <a:schemeClr val="accent1">
                                <a:lumMod val="50000"/>
                              </a:schemeClr>
                            </a:solidFill>
                            <a:latin typeface="Cambria Math" panose="02040503050406030204" pitchFamily="18" charset="0"/>
                          </a:rPr>
                          <m:t>( </m:t>
                        </m:r>
                        <m:rad>
                          <m:radPr>
                            <m:degHide m:val="on"/>
                            <m:ctrlPr>
                              <a:rPr lang="en-US" sz="2200" i="1">
                                <a:solidFill>
                                  <a:schemeClr val="accent1">
                                    <a:lumMod val="50000"/>
                                  </a:schemeClr>
                                </a:solidFill>
                                <a:latin typeface="Cambria Math" panose="02040503050406030204" pitchFamily="18" charset="0"/>
                              </a:rPr>
                            </m:ctrlPr>
                          </m:radPr>
                          <m:deg/>
                          <m:e>
                            <m:f>
                              <m:fPr>
                                <m:ctrlPr>
                                  <a:rPr lang="en-US" sz="2200" i="1">
                                    <a:solidFill>
                                      <a:schemeClr val="accent1">
                                        <a:lumMod val="50000"/>
                                      </a:schemeClr>
                                    </a:solidFill>
                                    <a:latin typeface="Cambria Math" panose="02040503050406030204" pitchFamily="18" charset="0"/>
                                  </a:rPr>
                                </m:ctrlPr>
                              </m:fPr>
                              <m:num>
                                <m:r>
                                  <a:rPr lang="en-US" sz="2200" i="1">
                                    <a:solidFill>
                                      <a:schemeClr val="accent1">
                                        <a:lumMod val="50000"/>
                                      </a:schemeClr>
                                    </a:solidFill>
                                    <a:latin typeface="Cambria Math" panose="02040503050406030204" pitchFamily="18" charset="0"/>
                                  </a:rPr>
                                  <m:t>2</m:t>
                                </m:r>
                                <m:r>
                                  <a:rPr lang="en-US" sz="2200" b="0" i="1" smtClean="0">
                                    <a:solidFill>
                                      <a:schemeClr val="accent1">
                                        <a:lumMod val="50000"/>
                                      </a:schemeClr>
                                    </a:solidFill>
                                    <a:latin typeface="Cambria Math" panose="02040503050406030204" pitchFamily="18" charset="0"/>
                                  </a:rPr>
                                  <m:t>𝐷</m:t>
                                </m:r>
                              </m:num>
                              <m:den>
                                <m:r>
                                  <a:rPr lang="en-US" sz="2200" b="0" i="1" smtClean="0">
                                    <a:solidFill>
                                      <a:schemeClr val="accent1">
                                        <a:lumMod val="50000"/>
                                      </a:schemeClr>
                                    </a:solidFill>
                                    <a:latin typeface="Cambria Math" panose="02040503050406030204" pitchFamily="18" charset="0"/>
                                  </a:rPr>
                                  <m:t>𝑀</m:t>
                                </m:r>
                              </m:den>
                            </m:f>
                          </m:e>
                        </m:rad>
                        <m:r>
                          <a:rPr lang="en-US" sz="2200" b="0" i="1" smtClean="0">
                            <a:solidFill>
                              <a:schemeClr val="accent1">
                                <a:lumMod val="50000"/>
                              </a:schemeClr>
                            </a:solidFill>
                            <a:latin typeface="Cambria Math" panose="02040503050406030204" pitchFamily="18" charset="0"/>
                          </a:rPr>
                          <m:t>  ,  </m:t>
                        </m:r>
                        <m:rad>
                          <m:radPr>
                            <m:degHide m:val="on"/>
                            <m:ctrlPr>
                              <a:rPr lang="en-US" sz="2200" b="0" i="1" smtClean="0">
                                <a:solidFill>
                                  <a:schemeClr val="accent1">
                                    <a:lumMod val="50000"/>
                                  </a:schemeClr>
                                </a:solidFill>
                                <a:latin typeface="Cambria Math" panose="02040503050406030204" pitchFamily="18" charset="0"/>
                              </a:rPr>
                            </m:ctrlPr>
                          </m:radPr>
                          <m:deg/>
                          <m:e>
                            <m:f>
                              <m:fPr>
                                <m:ctrlPr>
                                  <a:rPr lang="en-US" sz="2200" b="0" i="1" smtClean="0">
                                    <a:solidFill>
                                      <a:schemeClr val="accent1">
                                        <a:lumMod val="50000"/>
                                      </a:schemeClr>
                                    </a:solidFill>
                                    <a:latin typeface="Cambria Math" panose="02040503050406030204" pitchFamily="18" charset="0"/>
                                  </a:rPr>
                                </m:ctrlPr>
                              </m:fPr>
                              <m:num>
                                <m:r>
                                  <a:rPr lang="en-US" sz="2200" b="0" i="1" smtClean="0">
                                    <a:solidFill>
                                      <a:schemeClr val="accent1">
                                        <a:lumMod val="50000"/>
                                      </a:schemeClr>
                                    </a:solidFill>
                                    <a:latin typeface="Cambria Math" panose="02040503050406030204" pitchFamily="18" charset="0"/>
                                  </a:rPr>
                                  <m:t>4</m:t>
                                </m:r>
                              </m:num>
                              <m:den>
                                <m:r>
                                  <a:rPr lang="en-US" sz="2200" b="0" i="1" smtClean="0">
                                    <a:solidFill>
                                      <a:schemeClr val="accent1">
                                        <a:lumMod val="50000"/>
                                      </a:schemeClr>
                                    </a:solidFill>
                                    <a:latin typeface="Cambria Math" panose="02040503050406030204" pitchFamily="18" charset="0"/>
                                  </a:rPr>
                                  <m:t>𝑞</m:t>
                                </m:r>
                              </m:den>
                            </m:f>
                            <m:r>
                              <a:rPr lang="en-US" sz="2200" b="0" i="1" smtClean="0">
                                <a:solidFill>
                                  <a:schemeClr val="accent1">
                                    <a:lumMod val="50000"/>
                                  </a:schemeClr>
                                </a:solidFill>
                                <a:latin typeface="Cambria Math" panose="02040503050406030204" pitchFamily="18" charset="0"/>
                              </a:rPr>
                              <m:t> + </m:t>
                            </m:r>
                            <m:f>
                              <m:fPr>
                                <m:ctrlPr>
                                  <a:rPr lang="en-US" sz="2200" b="0" i="1" smtClean="0">
                                    <a:solidFill>
                                      <a:schemeClr val="accent1">
                                        <a:lumMod val="50000"/>
                                      </a:schemeClr>
                                    </a:solidFill>
                                    <a:latin typeface="Cambria Math" panose="02040503050406030204" pitchFamily="18" charset="0"/>
                                  </a:rPr>
                                </m:ctrlPr>
                              </m:fPr>
                              <m:num>
                                <m:d>
                                  <m:dPr>
                                    <m:ctrlPr>
                                      <a:rPr lang="en-US" sz="2200" b="0" i="1" smtClean="0">
                                        <a:solidFill>
                                          <a:schemeClr val="accent1">
                                            <a:lumMod val="50000"/>
                                          </a:schemeClr>
                                        </a:solidFill>
                                        <a:latin typeface="Cambria Math" panose="02040503050406030204" pitchFamily="18" charset="0"/>
                                      </a:rPr>
                                    </m:ctrlPr>
                                  </m:dPr>
                                  <m:e>
                                    <m:r>
                                      <a:rPr lang="en-US" sz="2200" b="0" i="1" smtClean="0">
                                        <a:solidFill>
                                          <a:schemeClr val="accent1">
                                            <a:lumMod val="50000"/>
                                          </a:schemeClr>
                                        </a:solidFill>
                                        <a:latin typeface="Cambria Math" panose="02040503050406030204" pitchFamily="18" charset="0"/>
                                      </a:rPr>
                                      <m:t>𝑀</m:t>
                                    </m:r>
                                    <m:r>
                                      <a:rPr lang="en-US" sz="2200" b="0" i="1" smtClean="0">
                                        <a:solidFill>
                                          <a:schemeClr val="accent1">
                                            <a:lumMod val="50000"/>
                                          </a:schemeClr>
                                        </a:solidFill>
                                        <a:latin typeface="Cambria Math" panose="02040503050406030204" pitchFamily="18" charset="0"/>
                                      </a:rPr>
                                      <m:t>+1+</m:t>
                                    </m:r>
                                    <m:sSup>
                                      <m:sSupPr>
                                        <m:ctrlPr>
                                          <a:rPr lang="en-US" sz="2200" b="0" i="1" smtClean="0">
                                            <a:solidFill>
                                              <a:schemeClr val="accent1">
                                                <a:lumMod val="50000"/>
                                              </a:schemeClr>
                                            </a:solidFill>
                                            <a:latin typeface="Cambria Math" panose="02040503050406030204" pitchFamily="18" charset="0"/>
                                          </a:rPr>
                                        </m:ctrlPr>
                                      </m:sSupPr>
                                      <m:e>
                                        <m:r>
                                          <a:rPr lang="en-US" sz="2200" b="0" i="1" smtClean="0">
                                            <a:solidFill>
                                              <a:schemeClr val="accent1">
                                                <a:lumMod val="50000"/>
                                              </a:schemeClr>
                                            </a:solidFill>
                                            <a:latin typeface="Cambria Math" panose="02040503050406030204" pitchFamily="18" charset="0"/>
                                          </a:rPr>
                                          <m:t>𝑡</m:t>
                                        </m:r>
                                      </m:e>
                                      <m:sup>
                                        <m:r>
                                          <a:rPr lang="en-US" sz="2200" b="0" i="1" smtClean="0">
                                            <a:solidFill>
                                              <a:schemeClr val="accent1">
                                                <a:lumMod val="50000"/>
                                              </a:schemeClr>
                                            </a:solidFill>
                                            <a:latin typeface="Cambria Math" panose="02040503050406030204" pitchFamily="18" charset="0"/>
                                          </a:rPr>
                                          <m:t>2</m:t>
                                        </m:r>
                                      </m:sup>
                                    </m:sSup>
                                  </m:e>
                                </m:d>
                              </m:num>
                              <m:den>
                                <m:r>
                                  <a:rPr lang="en-US" sz="2200" b="0" i="1" smtClean="0">
                                    <a:solidFill>
                                      <a:schemeClr val="accent1">
                                        <a:lumMod val="50000"/>
                                      </a:schemeClr>
                                    </a:solidFill>
                                    <a:latin typeface="Cambria Math" panose="02040503050406030204" pitchFamily="18" charset="0"/>
                                  </a:rPr>
                                  <m:t>𝑁</m:t>
                                </m:r>
                              </m:den>
                            </m:f>
                          </m:e>
                        </m:rad>
                        <m:r>
                          <a:rPr lang="en-US" sz="2200" b="0" i="1" smtClean="0">
                            <a:solidFill>
                              <a:schemeClr val="accent1">
                                <a:lumMod val="50000"/>
                              </a:schemeClr>
                            </a:solidFill>
                            <a:latin typeface="Cambria Math" panose="02040503050406030204" pitchFamily="18" charset="0"/>
                          </a:rPr>
                          <m:t> )</m:t>
                        </m:r>
                      </m:e>
                    </m:func>
                  </m:oMath>
                </a14:m>
                <a:r>
                  <a:rPr lang="en-US" sz="2200" dirty="0">
                    <a:solidFill>
                      <a:schemeClr val="accent1">
                        <a:lumMod val="50000"/>
                      </a:schemeClr>
                    </a:solidFill>
                    <a:latin typeface="PT Serif" panose="020A0603040505020204" pitchFamily="18" charset="77"/>
                  </a:rPr>
                  <a:t> and </a:t>
                </a:r>
                <a14:m>
                  <m:oMath xmlns:m="http://schemas.openxmlformats.org/officeDocument/2006/math">
                    <m:rad>
                      <m:radPr>
                        <m:degHide m:val="on"/>
                        <m:ctrlPr>
                          <a:rPr lang="en-US" sz="2200" b="0" i="1" smtClean="0">
                            <a:solidFill>
                              <a:schemeClr val="accent1">
                                <a:lumMod val="50000"/>
                              </a:schemeClr>
                            </a:solidFill>
                            <a:latin typeface="Cambria Math" panose="02040503050406030204" pitchFamily="18" charset="0"/>
                          </a:rPr>
                        </m:ctrlPr>
                      </m:radPr>
                      <m:deg/>
                      <m:e>
                        <m:r>
                          <a:rPr lang="en-US" sz="2200" b="0" i="1" smtClean="0">
                            <a:solidFill>
                              <a:schemeClr val="accent1">
                                <a:lumMod val="50000"/>
                              </a:schemeClr>
                            </a:solidFill>
                            <a:latin typeface="Cambria Math" panose="02040503050406030204" pitchFamily="18" charset="0"/>
                          </a:rPr>
                          <m:t>2</m:t>
                        </m:r>
                        <m:r>
                          <a:rPr lang="en-US" sz="2200" b="0" i="1" smtClean="0">
                            <a:solidFill>
                              <a:schemeClr val="accent1">
                                <a:lumMod val="50000"/>
                              </a:schemeClr>
                            </a:solidFill>
                            <a:latin typeface="Cambria Math" panose="02040503050406030204" pitchFamily="18" charset="0"/>
                          </a:rPr>
                          <m:t>𝑓𝑀</m:t>
                        </m:r>
                      </m:e>
                    </m:rad>
                    <m:r>
                      <a:rPr lang="en-US" sz="2200" b="0" i="1" smtClean="0">
                        <a:solidFill>
                          <a:schemeClr val="accent1">
                            <a:lumMod val="50000"/>
                          </a:schemeClr>
                        </a:solidFill>
                        <a:latin typeface="Cambria Math" panose="02040503050406030204" pitchFamily="18" charset="0"/>
                      </a:rPr>
                      <m:t>&lt;</m:t>
                    </m:r>
                    <m:r>
                      <a:rPr lang="en-US" sz="2200" b="0" i="1" smtClean="0">
                        <a:solidFill>
                          <a:schemeClr val="accent1">
                            <a:lumMod val="50000"/>
                          </a:schemeClr>
                        </a:solidFill>
                        <a:latin typeface="Cambria Math" panose="02040503050406030204" pitchFamily="18" charset="0"/>
                      </a:rPr>
                      <m:t>𝐷</m:t>
                    </m:r>
                    <m:r>
                      <a:rPr lang="en-US" sz="2200" b="0" i="1" smtClean="0">
                        <a:solidFill>
                          <a:schemeClr val="accent1">
                            <a:lumMod val="50000"/>
                          </a:schemeClr>
                        </a:solidFill>
                        <a:latin typeface="Cambria Math" panose="02040503050406030204" pitchFamily="18" charset="0"/>
                      </a:rPr>
                      <m:t>&lt;</m:t>
                    </m:r>
                    <m:r>
                      <a:rPr lang="en-US" sz="2200" b="0" i="1" smtClean="0">
                        <a:solidFill>
                          <a:schemeClr val="accent1">
                            <a:lumMod val="50000"/>
                          </a:schemeClr>
                        </a:solidFill>
                        <a:latin typeface="Cambria Math" panose="02040503050406030204" pitchFamily="18" charset="0"/>
                      </a:rPr>
                      <m:t>𝑀</m:t>
                    </m:r>
                  </m:oMath>
                </a14:m>
                <a:r>
                  <a:rPr lang="en-US" sz="2200" dirty="0">
                    <a:solidFill>
                      <a:schemeClr val="accent1">
                        <a:lumMod val="50000"/>
                      </a:schemeClr>
                    </a:solidFill>
                    <a:latin typeface="PT Serif" panose="020A0603040505020204" pitchFamily="18" charset="77"/>
                  </a:rPr>
                  <a:t>, there exists </a:t>
                </a:r>
                <a14:m>
                  <m:oMath xmlns:m="http://schemas.openxmlformats.org/officeDocument/2006/math">
                    <m:r>
                      <a:rPr lang="en-US" sz="2200" i="1">
                        <a:solidFill>
                          <a:schemeClr val="accent1">
                            <a:lumMod val="50000"/>
                          </a:schemeClr>
                        </a:solidFill>
                        <a:latin typeface="Cambria Math" panose="02040503050406030204" pitchFamily="18" charset="0"/>
                      </a:rPr>
                      <m:t>ℬ</m:t>
                    </m:r>
                  </m:oMath>
                </a14:m>
                <a:r>
                  <a:rPr lang="en-US" sz="2200" dirty="0">
                    <a:solidFill>
                      <a:schemeClr val="accent1">
                        <a:lumMod val="50000"/>
                      </a:schemeClr>
                    </a:solidFill>
                    <a:latin typeface="PT Serif" panose="020A0603040505020204" pitchFamily="18" charset="77"/>
                  </a:rPr>
                  <a:t> such </a:t>
                </a:r>
                <a:r>
                  <a:rPr lang="en-US" sz="2200" b="0" dirty="0">
                    <a:solidFill>
                      <a:schemeClr val="accent1">
                        <a:lumMod val="50000"/>
                      </a:schemeClr>
                    </a:solidFill>
                    <a:latin typeface="PT Serif" panose="020A0603040505020204" pitchFamily="18" charset="77"/>
                  </a:rPr>
                  <a:t>that</a:t>
                </a:r>
              </a:p>
              <a:p>
                <a:pPr algn="ctr">
                  <a:lnSpc>
                    <a:spcPct val="140000"/>
                  </a:lnSpc>
                </a:pPr>
                <a14:m>
                  <m:oMathPara xmlns:m="http://schemas.openxmlformats.org/officeDocument/2006/math">
                    <m:oMathParaPr>
                      <m:jc m:val="centerGroup"/>
                    </m:oMathParaPr>
                    <m:oMath xmlns:m="http://schemas.openxmlformats.org/officeDocument/2006/math">
                      <m:sSubSup>
                        <m:sSubSupPr>
                          <m:ctrlPr>
                            <a:rPr lang="en-US" sz="2300" i="1">
                              <a:solidFill>
                                <a:schemeClr val="accent1">
                                  <a:lumMod val="50000"/>
                                </a:schemeClr>
                              </a:solidFill>
                              <a:latin typeface="Cambria Math" panose="02040503050406030204" pitchFamily="18" charset="0"/>
                            </a:rPr>
                          </m:ctrlPr>
                        </m:sSubSupPr>
                        <m:e>
                          <m:r>
                            <a:rPr lang="en-US" sz="2300" b="0" i="1" smtClean="0">
                              <a:solidFill>
                                <a:schemeClr val="accent1">
                                  <a:lumMod val="50000"/>
                                </a:schemeClr>
                              </a:solidFill>
                              <a:latin typeface="Cambria Math" panose="02040503050406030204" pitchFamily="18" charset="0"/>
                            </a:rPr>
                            <m:t>  </m:t>
                          </m:r>
                          <m:r>
                            <a:rPr lang="en-US" sz="2300" i="1">
                              <a:solidFill>
                                <a:schemeClr val="accent1">
                                  <a:lumMod val="50000"/>
                                </a:schemeClr>
                              </a:solidFill>
                              <a:latin typeface="Cambria Math" panose="02040503050406030204" pitchFamily="18" charset="0"/>
                            </a:rPr>
                            <m:t>𝐴𝑑𝑣</m:t>
                          </m:r>
                        </m:e>
                        <m:sub>
                          <m:r>
                            <m:rPr>
                              <m:sty m:val="p"/>
                            </m:rPr>
                            <a:rPr lang="en-US" sz="2300" b="0" i="0" smtClean="0">
                              <a:solidFill>
                                <a:schemeClr val="accent1">
                                  <a:lumMod val="50000"/>
                                </a:schemeClr>
                              </a:solidFill>
                              <a:latin typeface="Cambria Math" panose="02040503050406030204" pitchFamily="18" charset="0"/>
                            </a:rPr>
                            <m:t>PTV</m:t>
                          </m:r>
                          <m:r>
                            <a:rPr lang="en-US" sz="2300" b="0" i="0"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𝜖</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𝛿</m:t>
                          </m:r>
                        </m:sub>
                        <m:sup>
                          <m:r>
                            <a:rPr lang="en-US" sz="2300" b="0" i="1" smtClean="0">
                              <a:solidFill>
                                <a:schemeClr val="accent1">
                                  <a:lumMod val="50000"/>
                                </a:schemeClr>
                              </a:solidFill>
                              <a:latin typeface="Cambria Math" panose="02040503050406030204" pitchFamily="18" charset="0"/>
                            </a:rPr>
                            <m:t>𝑜𝑡</m:t>
                          </m:r>
                          <m:r>
                            <a:rPr lang="en-US" sz="2300" b="0" i="1" smtClean="0">
                              <a:solidFill>
                                <a:schemeClr val="accent1">
                                  <a:lumMod val="50000"/>
                                </a:schemeClr>
                              </a:solidFill>
                              <a:latin typeface="Cambria Math" panose="02040503050406030204" pitchFamily="18" charset="0"/>
                            </a:rPr>
                            <m:t>−</m:t>
                          </m:r>
                          <m:r>
                            <a:rPr lang="en-US" sz="2300" i="1" smtClean="0">
                              <a:solidFill>
                                <a:schemeClr val="accent1">
                                  <a:lumMod val="50000"/>
                                </a:schemeClr>
                              </a:solidFill>
                              <a:latin typeface="Cambria Math" panose="02040503050406030204" pitchFamily="18" charset="0"/>
                            </a:rPr>
                            <m:t>𝑡</m:t>
                          </m:r>
                          <m:r>
                            <a:rPr lang="en-US" sz="2300" b="0" i="1" smtClean="0">
                              <a:solidFill>
                                <a:schemeClr val="accent1">
                                  <a:lumMod val="50000"/>
                                </a:schemeClr>
                              </a:solidFill>
                              <a:latin typeface="Cambria Math" panose="02040503050406030204" pitchFamily="18" charset="0"/>
                            </a:rPr>
                            <m:t>𝑟𝑎𝑐</m:t>
                          </m:r>
                        </m:sup>
                      </m:sSubSup>
                      <m:d>
                        <m:dPr>
                          <m:ctrlPr>
                            <a:rPr lang="en-US" sz="2300" b="0" i="1" smtClean="0">
                              <a:solidFill>
                                <a:schemeClr val="accent1">
                                  <a:lumMod val="50000"/>
                                </a:schemeClr>
                              </a:solidFill>
                              <a:latin typeface="Cambria Math" panose="02040503050406030204" pitchFamily="18" charset="0"/>
                            </a:rPr>
                          </m:ctrlPr>
                        </m:dPr>
                        <m:e>
                          <m:r>
                            <a:rPr lang="en-US" sz="2300" i="0">
                              <a:solidFill>
                                <a:schemeClr val="accent1">
                                  <a:lumMod val="50000"/>
                                </a:schemeClr>
                              </a:solidFill>
                              <a:latin typeface="Cambria Math" panose="02040503050406030204" pitchFamily="18" charset="0"/>
                            </a:rPr>
                            <m:t>𝒜</m:t>
                          </m:r>
                        </m:e>
                      </m:d>
                      <m:r>
                        <a:rPr lang="en-US" sz="2300" b="0" i="1" smtClean="0">
                          <a:solidFill>
                            <a:schemeClr val="accent1">
                              <a:lumMod val="50000"/>
                            </a:schemeClr>
                          </a:solidFill>
                          <a:latin typeface="Cambria Math" panose="02040503050406030204" pitchFamily="18" charset="0"/>
                        </a:rPr>
                        <m:t> </m:t>
                      </m:r>
                      <m:r>
                        <a:rPr lang="en-US" sz="2300" i="0">
                          <a:solidFill>
                            <a:schemeClr val="accent1">
                              <a:lumMod val="50000"/>
                            </a:schemeClr>
                          </a:solidFill>
                          <a:latin typeface="Cambria Math" panose="02040503050406030204" pitchFamily="18" charset="0"/>
                        </a:rPr>
                        <m:t>≤</m:t>
                      </m:r>
                      <m:r>
                        <a:rPr lang="en-US" sz="2300" i="1" smtClean="0">
                          <a:solidFill>
                            <a:schemeClr val="accent1">
                              <a:lumMod val="50000"/>
                            </a:schemeClr>
                          </a:solidFill>
                          <a:latin typeface="Cambria Math" panose="02040503050406030204" pitchFamily="18" charset="0"/>
                        </a:rPr>
                        <m:t>𝐴𝑑</m:t>
                      </m:r>
                      <m:sSup>
                        <m:sSupPr>
                          <m:ctrlPr>
                            <a:rPr lang="en-US" sz="2300" b="0" i="1" smtClean="0">
                              <a:solidFill>
                                <a:schemeClr val="accent1">
                                  <a:lumMod val="50000"/>
                                </a:schemeClr>
                              </a:solidFill>
                              <a:latin typeface="Cambria Math" panose="02040503050406030204" pitchFamily="18" charset="0"/>
                            </a:rPr>
                          </m:ctrlPr>
                        </m:sSupPr>
                        <m:e>
                          <m:r>
                            <a:rPr lang="en-US" sz="2300" i="1" smtClean="0">
                              <a:solidFill>
                                <a:schemeClr val="accent1">
                                  <a:lumMod val="50000"/>
                                </a:schemeClr>
                              </a:solidFill>
                              <a:latin typeface="Cambria Math" panose="02040503050406030204" pitchFamily="18" charset="0"/>
                            </a:rPr>
                            <m:t>𝑣</m:t>
                          </m:r>
                        </m:e>
                        <m:sup>
                          <m:r>
                            <a:rPr lang="en-US" sz="2300" b="0" i="1" smtClean="0">
                              <a:solidFill>
                                <a:schemeClr val="accent1">
                                  <a:lumMod val="50000"/>
                                </a:schemeClr>
                              </a:solidFill>
                              <a:latin typeface="Cambria Math" panose="02040503050406030204" pitchFamily="18" charset="0"/>
                            </a:rPr>
                            <m:t>𝑓𝑎𝑐𝑡𝑜𝑟</m:t>
                          </m:r>
                        </m:sup>
                      </m:sSup>
                      <m:d>
                        <m:dPr>
                          <m:ctrlPr>
                            <a:rPr lang="en-US" sz="2300" b="0" i="1" smtClean="0">
                              <a:solidFill>
                                <a:schemeClr val="accent1">
                                  <a:lumMod val="50000"/>
                                </a:schemeClr>
                              </a:solidFill>
                              <a:latin typeface="Cambria Math" panose="02040503050406030204" pitchFamily="18" charset="0"/>
                            </a:rPr>
                          </m:ctrlPr>
                        </m:dPr>
                        <m:e>
                          <m:r>
                            <a:rPr lang="en-US" sz="2300" b="0" i="1" smtClean="0">
                              <a:solidFill>
                                <a:schemeClr val="accent1">
                                  <a:lumMod val="50000"/>
                                </a:schemeClr>
                              </a:solidFill>
                              <a:latin typeface="Cambria Math" panose="02040503050406030204" pitchFamily="18" charset="0"/>
                            </a:rPr>
                            <m:t>ℬ</m:t>
                          </m:r>
                        </m:e>
                      </m:d>
                      <m:r>
                        <a:rPr lang="en-US" sz="2300" b="0" i="1" smtClean="0">
                          <a:solidFill>
                            <a:schemeClr val="accent1">
                              <a:lumMod val="50000"/>
                            </a:schemeClr>
                          </a:solidFill>
                          <a:latin typeface="Cambria Math" panose="02040503050406030204" pitchFamily="18" charset="0"/>
                        </a:rPr>
                        <m:t>+</m:t>
                      </m:r>
                      <m:f>
                        <m:fPr>
                          <m:ctrlPr>
                            <a:rPr lang="en-US" sz="2300" b="0" i="1" smtClean="0">
                              <a:solidFill>
                                <a:schemeClr val="accent1">
                                  <a:lumMod val="50000"/>
                                </a:schemeClr>
                              </a:solidFill>
                              <a:latin typeface="Cambria Math" panose="02040503050406030204" pitchFamily="18" charset="0"/>
                            </a:rPr>
                          </m:ctrlPr>
                        </m:fPr>
                        <m:num>
                          <m:r>
                            <a:rPr lang="en-US" sz="2300" b="0" i="1" smtClean="0">
                              <a:solidFill>
                                <a:schemeClr val="accent1">
                                  <a:lumMod val="50000"/>
                                </a:schemeClr>
                              </a:solidFill>
                              <a:latin typeface="Cambria Math" panose="02040503050406030204" pitchFamily="18" charset="0"/>
                            </a:rPr>
                            <m:t>𝑛</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𝑝𝑜𝑙𝑦</m:t>
                          </m:r>
                          <m:d>
                            <m:dPr>
                              <m:ctrlPr>
                                <a:rPr lang="en-US" sz="2300" b="0" i="1" smtClean="0">
                                  <a:solidFill>
                                    <a:schemeClr val="accent1">
                                      <a:lumMod val="50000"/>
                                    </a:schemeClr>
                                  </a:solidFill>
                                  <a:latin typeface="Cambria Math" panose="02040503050406030204" pitchFamily="18" charset="0"/>
                                </a:rPr>
                              </m:ctrlPr>
                            </m:dPr>
                            <m:e>
                              <m:r>
                                <a:rPr lang="en-US" sz="2300" b="0" i="1" smtClean="0">
                                  <a:solidFill>
                                    <a:schemeClr val="accent1">
                                      <a:lumMod val="50000"/>
                                    </a:schemeClr>
                                  </a:solidFill>
                                  <a:latin typeface="Cambria Math" panose="02040503050406030204" pitchFamily="18" charset="0"/>
                                </a:rPr>
                                <m:t>𝜆</m:t>
                              </m:r>
                            </m:e>
                          </m:d>
                        </m:num>
                        <m:den>
                          <m:r>
                            <a:rPr lang="en-US" sz="2300" b="0" i="1" smtClean="0">
                              <a:solidFill>
                                <a:schemeClr val="accent1">
                                  <a:lumMod val="50000"/>
                                </a:schemeClr>
                              </a:solidFill>
                              <a:latin typeface="Cambria Math" panose="02040503050406030204" pitchFamily="18" charset="0"/>
                            </a:rPr>
                            <m:t>𝑁</m:t>
                          </m:r>
                        </m:den>
                      </m:f>
                      <m:r>
                        <a:rPr lang="en-US" sz="2300" b="0" i="1" smtClean="0">
                          <a:solidFill>
                            <a:schemeClr val="accent1">
                              <a:lumMod val="50000"/>
                            </a:schemeClr>
                          </a:solidFill>
                          <a:latin typeface="Cambria Math" panose="02040503050406030204" pitchFamily="18" charset="0"/>
                        </a:rPr>
                        <m:t>+</m:t>
                      </m:r>
                      <m:sSup>
                        <m:sSupPr>
                          <m:ctrlPr>
                            <a:rPr lang="en-US" sz="2300" b="0" i="1" smtClean="0">
                              <a:solidFill>
                                <a:schemeClr val="accent1">
                                  <a:lumMod val="50000"/>
                                </a:schemeClr>
                              </a:solidFill>
                              <a:latin typeface="Cambria Math" panose="02040503050406030204" pitchFamily="18" charset="0"/>
                            </a:rPr>
                          </m:ctrlPr>
                        </m:sSupPr>
                        <m:e>
                          <m:r>
                            <a:rPr lang="en-US" sz="2300" b="0" i="1" smtClean="0">
                              <a:solidFill>
                                <a:schemeClr val="accent1">
                                  <a:lumMod val="50000"/>
                                </a:schemeClr>
                              </a:solidFill>
                              <a:latin typeface="Cambria Math" panose="02040503050406030204" pitchFamily="18" charset="0"/>
                            </a:rPr>
                            <m:t>𝑒</m:t>
                          </m:r>
                        </m:e>
                        <m:sup>
                          <m:r>
                            <a:rPr lang="en-US" sz="2300" b="0" i="1" smtClean="0">
                              <a:solidFill>
                                <a:schemeClr val="accent1">
                                  <a:lumMod val="50000"/>
                                </a:schemeClr>
                              </a:solidFill>
                              <a:latin typeface="Cambria Math" panose="02040503050406030204" pitchFamily="18" charset="0"/>
                            </a:rPr>
                            <m:t>−</m:t>
                          </m:r>
                          <m:f>
                            <m:fPr>
                              <m:ctrlPr>
                                <a:rPr lang="en-US" sz="2300" b="0" i="1" smtClean="0">
                                  <a:solidFill>
                                    <a:schemeClr val="accent1">
                                      <a:lumMod val="50000"/>
                                    </a:schemeClr>
                                  </a:solidFill>
                                  <a:latin typeface="Cambria Math" panose="02040503050406030204" pitchFamily="18" charset="0"/>
                                </a:rPr>
                              </m:ctrlPr>
                            </m:fPr>
                            <m:num>
                              <m:sSup>
                                <m:sSupPr>
                                  <m:ctrlPr>
                                    <a:rPr lang="en-US" sz="2300" b="0" i="1" smtClean="0">
                                      <a:solidFill>
                                        <a:schemeClr val="accent1">
                                          <a:lumMod val="50000"/>
                                        </a:schemeClr>
                                      </a:solidFill>
                                      <a:latin typeface="Cambria Math" panose="02040503050406030204" pitchFamily="18" charset="0"/>
                                    </a:rPr>
                                  </m:ctrlPr>
                                </m:sSupPr>
                                <m:e>
                                  <m:r>
                                    <a:rPr lang="en-US" sz="2300" b="0" i="1" smtClean="0">
                                      <a:solidFill>
                                        <a:schemeClr val="accent1">
                                          <a:lumMod val="50000"/>
                                        </a:schemeClr>
                                      </a:solidFill>
                                      <a:latin typeface="Cambria Math" panose="02040503050406030204" pitchFamily="18" charset="0"/>
                                    </a:rPr>
                                    <m:t>𝜖</m:t>
                                  </m:r>
                                </m:e>
                                <m:sup>
                                  <m:r>
                                    <a:rPr lang="en-US" sz="2300" b="0" i="1" smtClean="0">
                                      <a:solidFill>
                                        <a:schemeClr val="accent1">
                                          <a:lumMod val="50000"/>
                                        </a:schemeClr>
                                      </a:solidFill>
                                      <a:latin typeface="Cambria Math" panose="02040503050406030204" pitchFamily="18" charset="0"/>
                                    </a:rPr>
                                    <m:t>2</m:t>
                                  </m:r>
                                </m:sup>
                              </m:sSup>
                              <m:sSup>
                                <m:sSupPr>
                                  <m:ctrlPr>
                                    <a:rPr lang="en-US" sz="2300" b="0" i="1" smtClean="0">
                                      <a:solidFill>
                                        <a:schemeClr val="accent1">
                                          <a:lumMod val="50000"/>
                                        </a:schemeClr>
                                      </a:solidFill>
                                      <a:latin typeface="Cambria Math" panose="02040503050406030204" pitchFamily="18" charset="0"/>
                                    </a:rPr>
                                  </m:ctrlPr>
                                </m:sSupPr>
                                <m:e>
                                  <m:r>
                                    <a:rPr lang="en-US" sz="2300" b="0" i="1" smtClean="0">
                                      <a:solidFill>
                                        <a:schemeClr val="accent1">
                                          <a:lumMod val="50000"/>
                                        </a:schemeClr>
                                      </a:solidFill>
                                      <a:latin typeface="Cambria Math" panose="02040503050406030204" pitchFamily="18" charset="0"/>
                                    </a:rPr>
                                    <m:t>𝛿</m:t>
                                  </m:r>
                                </m:e>
                                <m:sup>
                                  <m:r>
                                    <a:rPr lang="en-US" sz="2300" b="0" i="1" smtClean="0">
                                      <a:solidFill>
                                        <a:schemeClr val="accent1">
                                          <a:lumMod val="50000"/>
                                        </a:schemeClr>
                                      </a:solidFill>
                                      <a:latin typeface="Cambria Math" panose="02040503050406030204" pitchFamily="18" charset="0"/>
                                    </a:rPr>
                                    <m:t>2</m:t>
                                  </m:r>
                                </m:sup>
                              </m:sSup>
                              <m:r>
                                <a:rPr lang="en-US" sz="2300" b="0" i="1" smtClean="0">
                                  <a:solidFill>
                                    <a:schemeClr val="accent1">
                                      <a:lumMod val="50000"/>
                                    </a:schemeClr>
                                  </a:solidFill>
                                  <a:latin typeface="Cambria Math" panose="02040503050406030204" pitchFamily="18" charset="0"/>
                                </a:rPr>
                                <m:t>𝑀</m:t>
                              </m:r>
                            </m:num>
                            <m:den>
                              <m:r>
                                <a:rPr lang="en-US" sz="2300" b="0" i="1" smtClean="0">
                                  <a:solidFill>
                                    <a:schemeClr val="accent1">
                                      <a:lumMod val="50000"/>
                                    </a:schemeClr>
                                  </a:solidFill>
                                  <a:latin typeface="Cambria Math" panose="02040503050406030204" pitchFamily="18" charset="0"/>
                                </a:rPr>
                                <m:t>2</m:t>
                              </m:r>
                            </m:den>
                          </m:f>
                          <m:r>
                            <a:rPr lang="en-US" sz="2300" b="0" i="1" smtClean="0">
                              <a:solidFill>
                                <a:schemeClr val="accent1">
                                  <a:lumMod val="50000"/>
                                </a:schemeClr>
                              </a:solidFill>
                              <a:latin typeface="Cambria Math" panose="02040503050406030204" pitchFamily="18" charset="0"/>
                            </a:rPr>
                            <m:t>⋅</m:t>
                          </m:r>
                          <m:sSup>
                            <m:sSupPr>
                              <m:ctrlPr>
                                <a:rPr lang="en-US" sz="2300" b="0" i="1" smtClean="0">
                                  <a:solidFill>
                                    <a:schemeClr val="accent1">
                                      <a:lumMod val="50000"/>
                                    </a:schemeClr>
                                  </a:solidFill>
                                  <a:latin typeface="Cambria Math" panose="02040503050406030204" pitchFamily="18" charset="0"/>
                                </a:rPr>
                              </m:ctrlPr>
                            </m:sSupPr>
                            <m:e>
                              <m:d>
                                <m:dPr>
                                  <m:ctrlPr>
                                    <a:rPr lang="en-US" sz="2300" b="0" i="1" smtClean="0">
                                      <a:solidFill>
                                        <a:schemeClr val="accent1">
                                          <a:lumMod val="50000"/>
                                        </a:schemeClr>
                                      </a:solidFill>
                                      <a:latin typeface="Cambria Math" panose="02040503050406030204" pitchFamily="18" charset="0"/>
                                    </a:rPr>
                                  </m:ctrlPr>
                                </m:dPr>
                                <m:e>
                                  <m:r>
                                    <a:rPr lang="en-US" sz="2300" b="0" i="1" smtClean="0">
                                      <a:solidFill>
                                        <a:schemeClr val="accent1">
                                          <a:lumMod val="50000"/>
                                        </a:schemeClr>
                                      </a:solidFill>
                                      <a:latin typeface="Cambria Math" panose="02040503050406030204" pitchFamily="18" charset="0"/>
                                    </a:rPr>
                                    <m:t>1−</m:t>
                                  </m:r>
                                  <m:f>
                                    <m:fPr>
                                      <m:ctrlPr>
                                        <a:rPr lang="en-US" sz="2300" b="0" i="1" smtClean="0">
                                          <a:solidFill>
                                            <a:schemeClr val="accent1">
                                              <a:lumMod val="50000"/>
                                            </a:schemeClr>
                                          </a:solidFill>
                                          <a:latin typeface="Cambria Math" panose="02040503050406030204" pitchFamily="18" charset="0"/>
                                        </a:rPr>
                                      </m:ctrlPr>
                                    </m:fPr>
                                    <m:num>
                                      <m:r>
                                        <a:rPr lang="en-US" sz="2300" b="0" i="1" smtClean="0">
                                          <a:solidFill>
                                            <a:schemeClr val="accent1">
                                              <a:lumMod val="50000"/>
                                            </a:schemeClr>
                                          </a:solidFill>
                                          <a:latin typeface="Cambria Math" panose="02040503050406030204" pitchFamily="18" charset="0"/>
                                        </a:rPr>
                                        <m:t>1</m:t>
                                      </m:r>
                                    </m:num>
                                    <m:den>
                                      <m:r>
                                        <a:rPr lang="en-US" sz="2300" b="0" i="1" smtClean="0">
                                          <a:solidFill>
                                            <a:schemeClr val="accent1">
                                              <a:lumMod val="50000"/>
                                            </a:schemeClr>
                                          </a:solidFill>
                                          <a:latin typeface="Cambria Math" panose="02040503050406030204" pitchFamily="18" charset="0"/>
                                        </a:rPr>
                                        <m:t>𝑟</m:t>
                                      </m:r>
                                    </m:den>
                                  </m:f>
                                </m:e>
                              </m:d>
                            </m:e>
                            <m:sup>
                              <m:r>
                                <a:rPr lang="en-US" sz="2300" b="0" i="1" smtClean="0">
                                  <a:solidFill>
                                    <a:schemeClr val="accent1">
                                      <a:lumMod val="50000"/>
                                    </a:schemeClr>
                                  </a:solidFill>
                                  <a:latin typeface="Cambria Math" panose="02040503050406030204" pitchFamily="18" charset="0"/>
                                </a:rPr>
                                <m:t>2</m:t>
                              </m:r>
                            </m:sup>
                          </m:sSup>
                        </m:sup>
                      </m:sSup>
                    </m:oMath>
                  </m:oMathPara>
                </a14:m>
                <a:endParaRPr lang="en-US" sz="2300" baseline="30000" dirty="0">
                  <a:solidFill>
                    <a:schemeClr val="accent1">
                      <a:lumMod val="50000"/>
                    </a:schemeClr>
                  </a:solidFill>
                  <a:latin typeface="PT Serif" panose="020A0603040505020204" pitchFamily="18" charset="77"/>
                </a:endParaRPr>
              </a:p>
              <a:p>
                <a:pPr algn="ctr">
                  <a:lnSpc>
                    <a:spcPct val="140000"/>
                  </a:lnSpc>
                </a:pPr>
                <a:r>
                  <a:rPr lang="en-US" sz="2200" dirty="0">
                    <a:solidFill>
                      <a:schemeClr val="accent1">
                        <a:lumMod val="50000"/>
                      </a:schemeClr>
                    </a:solidFill>
                    <a:latin typeface="PT Serif" panose="020A0603040505020204" pitchFamily="18" charset="77"/>
                  </a:rPr>
                  <a:t>where </a:t>
                </a:r>
                <a14:m>
                  <m:oMath xmlns:m="http://schemas.openxmlformats.org/officeDocument/2006/math">
                    <m:r>
                      <m:rPr>
                        <m:sty m:val="p"/>
                      </m:rPr>
                      <a:rPr lang="en-US" sz="2200" b="0" i="0" smtClean="0">
                        <a:solidFill>
                          <a:schemeClr val="accent1">
                            <a:lumMod val="50000"/>
                          </a:schemeClr>
                        </a:solidFill>
                        <a:latin typeface="Cambria Math" panose="02040503050406030204" pitchFamily="18" charset="0"/>
                      </a:rPr>
                      <m:t>N</m:t>
                    </m:r>
                    <m:r>
                      <a:rPr lang="en-US" sz="2200" b="0" i="0" smtClean="0">
                        <a:solidFill>
                          <a:schemeClr val="accent1">
                            <a:lumMod val="50000"/>
                          </a:schemeClr>
                        </a:solidFill>
                        <a:latin typeface="Cambria Math" panose="02040503050406030204" pitchFamily="18" charset="0"/>
                      </a:rPr>
                      <m:t>=</m:t>
                    </m:r>
                    <m:r>
                      <a:rPr lang="en-US" sz="2200" b="0" i="1" smtClean="0">
                        <a:solidFill>
                          <a:schemeClr val="accent1">
                            <a:lumMod val="50000"/>
                          </a:schemeClr>
                        </a:solidFill>
                        <a:latin typeface="Cambria Math" panose="02040503050406030204" pitchFamily="18" charset="0"/>
                      </a:rPr>
                      <m:t>𝑝𝑞</m:t>
                    </m:r>
                    <m:r>
                      <a:rPr lang="en-US" sz="2200" b="0" i="1" smtClean="0">
                        <a:solidFill>
                          <a:schemeClr val="accent1">
                            <a:lumMod val="50000"/>
                          </a:schemeClr>
                        </a:solidFill>
                        <a:latin typeface="Cambria Math" panose="02040503050406030204" pitchFamily="18" charset="0"/>
                      </a:rPr>
                      <m:t> </m:t>
                    </m:r>
                  </m:oMath>
                </a14:m>
                <a:r>
                  <a:rPr lang="en-US" sz="2200" dirty="0">
                    <a:solidFill>
                      <a:schemeClr val="accent1">
                        <a:lumMod val="50000"/>
                      </a:schemeClr>
                    </a:solidFill>
                    <a:latin typeface="PT Serif" panose="020A0603040505020204" pitchFamily="18" charset="77"/>
                  </a:rPr>
                  <a:t> and </a:t>
                </a:r>
                <a14:m>
                  <m:oMath xmlns:m="http://schemas.openxmlformats.org/officeDocument/2006/math">
                    <m:r>
                      <a:rPr lang="en-US" sz="2200" b="0" i="1" smtClean="0">
                        <a:solidFill>
                          <a:schemeClr val="accent1">
                            <a:lumMod val="50000"/>
                          </a:schemeClr>
                        </a:solidFill>
                        <a:latin typeface="Cambria Math" panose="02040503050406030204" pitchFamily="18" charset="0"/>
                      </a:rPr>
                      <m:t>𝑛</m:t>
                    </m:r>
                    <m:r>
                      <a:rPr lang="en-US" sz="2200" b="0" i="1" smtClean="0">
                        <a:solidFill>
                          <a:schemeClr val="accent1">
                            <a:lumMod val="50000"/>
                          </a:schemeClr>
                        </a:solidFill>
                        <a:latin typeface="Cambria Math" panose="02040503050406030204" pitchFamily="18" charset="0"/>
                      </a:rPr>
                      <m:t> , </m:t>
                    </m:r>
                    <m:r>
                      <a:rPr lang="en-US" sz="2200" b="0" i="1" smtClean="0">
                        <a:solidFill>
                          <a:schemeClr val="accent1">
                            <a:lumMod val="50000"/>
                          </a:schemeClr>
                        </a:solidFill>
                        <a:latin typeface="Cambria Math" panose="02040503050406030204" pitchFamily="18" charset="0"/>
                      </a:rPr>
                      <m:t>𝑓</m:t>
                    </m:r>
                  </m:oMath>
                </a14:m>
                <a:r>
                  <a:rPr lang="en-US" sz="2200" dirty="0">
                    <a:solidFill>
                      <a:schemeClr val="accent1">
                        <a:lumMod val="50000"/>
                      </a:schemeClr>
                    </a:solidFill>
                    <a:latin typeface="PT Serif" panose="020A0603040505020204" pitchFamily="18" charset="77"/>
                  </a:rPr>
                  <a:t> are upper bounds on #Parties and #Corruptions, </a:t>
                </a:r>
                <a14:m>
                  <m:oMath xmlns:m="http://schemas.openxmlformats.org/officeDocument/2006/math">
                    <m:r>
                      <a:rPr lang="en-US" sz="2200" b="0" i="1" smtClean="0">
                        <a:solidFill>
                          <a:schemeClr val="accent1">
                            <a:lumMod val="50000"/>
                          </a:schemeClr>
                        </a:solidFill>
                        <a:latin typeface="Cambria Math" panose="02040503050406030204" pitchFamily="18" charset="0"/>
                      </a:rPr>
                      <m:t>𝑟</m:t>
                    </m:r>
                    <m:r>
                      <a:rPr lang="en-US" sz="2200" b="0" i="1" smtClean="0">
                        <a:solidFill>
                          <a:schemeClr val="accent1">
                            <a:lumMod val="50000"/>
                          </a:schemeClr>
                        </a:solidFill>
                        <a:latin typeface="Cambria Math" panose="02040503050406030204" pitchFamily="18" charset="0"/>
                      </a:rPr>
                      <m:t>=</m:t>
                    </m:r>
                    <m:f>
                      <m:fPr>
                        <m:ctrlPr>
                          <a:rPr lang="en-US" sz="2200" b="0" i="1" smtClean="0">
                            <a:solidFill>
                              <a:schemeClr val="accent1">
                                <a:lumMod val="50000"/>
                              </a:schemeClr>
                            </a:solidFill>
                            <a:latin typeface="Cambria Math" panose="02040503050406030204" pitchFamily="18" charset="0"/>
                          </a:rPr>
                        </m:ctrlPr>
                      </m:fPr>
                      <m:num>
                        <m:sSup>
                          <m:sSupPr>
                            <m:ctrlPr>
                              <a:rPr lang="en-US" sz="2200" b="0" i="1" smtClean="0">
                                <a:solidFill>
                                  <a:schemeClr val="accent1">
                                    <a:lumMod val="50000"/>
                                  </a:schemeClr>
                                </a:solidFill>
                                <a:latin typeface="Cambria Math" panose="02040503050406030204" pitchFamily="18" charset="0"/>
                              </a:rPr>
                            </m:ctrlPr>
                          </m:sSupPr>
                          <m:e>
                            <m:r>
                              <a:rPr lang="en-US" sz="2200" b="0" i="1" smtClean="0">
                                <a:solidFill>
                                  <a:schemeClr val="accent1">
                                    <a:lumMod val="50000"/>
                                  </a:schemeClr>
                                </a:solidFill>
                                <a:latin typeface="Cambria Math" panose="02040503050406030204" pitchFamily="18" charset="0"/>
                              </a:rPr>
                              <m:t>𝜖</m:t>
                            </m:r>
                          </m:e>
                          <m:sup>
                            <m:r>
                              <a:rPr lang="en-US" sz="2200" b="0" i="1" smtClean="0">
                                <a:solidFill>
                                  <a:schemeClr val="accent1">
                                    <a:lumMod val="50000"/>
                                  </a:schemeClr>
                                </a:solidFill>
                                <a:latin typeface="Cambria Math" panose="02040503050406030204" pitchFamily="18" charset="0"/>
                              </a:rPr>
                              <m:t>2</m:t>
                            </m:r>
                          </m:sup>
                        </m:sSup>
                        <m:sSup>
                          <m:sSupPr>
                            <m:ctrlPr>
                              <a:rPr lang="en-US" sz="2200" b="0" i="1" smtClean="0">
                                <a:solidFill>
                                  <a:schemeClr val="accent1">
                                    <a:lumMod val="50000"/>
                                  </a:schemeClr>
                                </a:solidFill>
                                <a:latin typeface="Cambria Math" panose="02040503050406030204" pitchFamily="18" charset="0"/>
                              </a:rPr>
                            </m:ctrlPr>
                          </m:sSupPr>
                          <m:e>
                            <m:r>
                              <a:rPr lang="en-US" sz="2200" b="0" i="1" smtClean="0">
                                <a:solidFill>
                                  <a:schemeClr val="accent1">
                                    <a:lumMod val="50000"/>
                                  </a:schemeClr>
                                </a:solidFill>
                                <a:latin typeface="Cambria Math" panose="02040503050406030204" pitchFamily="18" charset="0"/>
                              </a:rPr>
                              <m:t>𝛿</m:t>
                            </m:r>
                          </m:e>
                          <m:sup>
                            <m:r>
                              <a:rPr lang="en-US" sz="2200" b="0" i="1" smtClean="0">
                                <a:solidFill>
                                  <a:schemeClr val="accent1">
                                    <a:lumMod val="50000"/>
                                  </a:schemeClr>
                                </a:solidFill>
                                <a:latin typeface="Cambria Math" panose="02040503050406030204" pitchFamily="18" charset="0"/>
                              </a:rPr>
                              <m:t>2</m:t>
                            </m:r>
                          </m:sup>
                        </m:sSup>
                        <m:r>
                          <a:rPr lang="en-US" sz="2200" b="0" i="1" smtClean="0">
                            <a:solidFill>
                              <a:schemeClr val="accent1">
                                <a:lumMod val="50000"/>
                              </a:schemeClr>
                            </a:solidFill>
                            <a:latin typeface="Cambria Math" panose="02040503050406030204" pitchFamily="18" charset="0"/>
                          </a:rPr>
                          <m:t>𝑀</m:t>
                        </m:r>
                      </m:num>
                      <m:den>
                        <m:r>
                          <a:rPr lang="en-US" sz="2200" b="0" i="1" smtClean="0">
                            <a:solidFill>
                              <a:schemeClr val="accent1">
                                <a:lumMod val="50000"/>
                              </a:schemeClr>
                            </a:solidFill>
                            <a:latin typeface="Cambria Math" panose="02040503050406030204" pitchFamily="18" charset="0"/>
                          </a:rPr>
                          <m:t>2</m:t>
                        </m:r>
                        <m:r>
                          <a:rPr lang="en-US" sz="2200" b="0" i="1" smtClean="0">
                            <a:solidFill>
                              <a:schemeClr val="accent1">
                                <a:lumMod val="50000"/>
                              </a:schemeClr>
                            </a:solidFill>
                            <a:latin typeface="Cambria Math" panose="02040503050406030204" pitchFamily="18" charset="0"/>
                          </a:rPr>
                          <m:t>𝐷</m:t>
                        </m:r>
                      </m:den>
                    </m:f>
                  </m:oMath>
                </a14:m>
                <a:r>
                  <a:rPr lang="en-US" sz="2200" dirty="0">
                    <a:solidFill>
                      <a:schemeClr val="accent1">
                        <a:lumMod val="50000"/>
                      </a:schemeClr>
                    </a:solidFill>
                    <a:latin typeface="PT Serif" panose="020A0603040505020204" pitchFamily="18" charset="77"/>
                  </a:rPr>
                  <a:t>.</a:t>
                </a:r>
              </a:p>
            </p:txBody>
          </p:sp>
        </mc:Choice>
        <mc:Fallback xmlns="">
          <p:sp>
            <p:nvSpPr>
              <p:cNvPr id="4" name="Rectangle 3">
                <a:extLst>
                  <a:ext uri="{FF2B5EF4-FFF2-40B4-BE49-F238E27FC236}">
                    <a16:creationId xmlns:a16="http://schemas.microsoft.com/office/drawing/2014/main" id="{1C2BD549-679B-1A7E-903A-0026BBC18A81}"/>
                  </a:ext>
                </a:extLst>
              </p:cNvPr>
              <p:cNvSpPr>
                <a:spLocks noRot="1" noChangeAspect="1" noMove="1" noResize="1" noEditPoints="1" noAdjustHandles="1" noChangeArrowheads="1" noChangeShapeType="1" noTextEdit="1"/>
              </p:cNvSpPr>
              <p:nvPr/>
            </p:nvSpPr>
            <p:spPr>
              <a:xfrm>
                <a:off x="141668" y="1476582"/>
                <a:ext cx="11874321" cy="3904836"/>
              </a:xfrm>
              <a:prstGeom prst="rect">
                <a:avLst/>
              </a:prstGeom>
              <a:blipFill>
                <a:blip r:embed="rId3"/>
                <a:stretch>
                  <a:fillRect/>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2438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4201-4081-39BE-FFF5-EB22843403A2}"/>
              </a:ext>
            </a:extLst>
          </p:cNvPr>
          <p:cNvSpPr>
            <a:spLocks noGrp="1"/>
          </p:cNvSpPr>
          <p:nvPr>
            <p:ph type="title"/>
          </p:nvPr>
        </p:nvSpPr>
        <p:spPr>
          <a:xfrm>
            <a:off x="298937" y="341678"/>
            <a:ext cx="10837985" cy="1325563"/>
          </a:xfrm>
        </p:spPr>
        <p:txBody>
          <a:bodyPr/>
          <a:lstStyle/>
          <a:p>
            <a:r>
              <a:rPr lang="en-US" dirty="0">
                <a:latin typeface="PT Serif" panose="020A0603040505020204" pitchFamily="18" charset="77"/>
              </a:rPr>
              <a:t>Threshold Verifiable Random Functions (VRFs)</a:t>
            </a:r>
          </a:p>
        </p:txBody>
      </p:sp>
      <p:pic>
        <p:nvPicPr>
          <p:cNvPr id="4" name="Picture 3" descr="A picture containing text, vector graphics&#10;&#10;Description automatically generated">
            <a:extLst>
              <a:ext uri="{FF2B5EF4-FFF2-40B4-BE49-F238E27FC236}">
                <a16:creationId xmlns:a16="http://schemas.microsoft.com/office/drawing/2014/main" id="{55970664-E765-A83C-92D5-C3E7564A8FF4}"/>
              </a:ext>
            </a:extLst>
          </p:cNvPr>
          <p:cNvPicPr>
            <a:picLocks noChangeAspect="1"/>
          </p:cNvPicPr>
          <p:nvPr/>
        </p:nvPicPr>
        <p:blipFill>
          <a:blip r:embed="rId3"/>
          <a:stretch>
            <a:fillRect/>
          </a:stretch>
        </p:blipFill>
        <p:spPr>
          <a:xfrm>
            <a:off x="8895012" y="2211472"/>
            <a:ext cx="834050" cy="1176937"/>
          </a:xfrm>
          <a:prstGeom prst="rect">
            <a:avLst/>
          </a:prstGeom>
        </p:spPr>
      </p:pic>
      <p:pic>
        <p:nvPicPr>
          <p:cNvPr id="5" name="Google Shape;74;p15">
            <a:extLst>
              <a:ext uri="{FF2B5EF4-FFF2-40B4-BE49-F238E27FC236}">
                <a16:creationId xmlns:a16="http://schemas.microsoft.com/office/drawing/2014/main" id="{06EA09D8-DE71-EBDE-714F-13AD651C20B7}"/>
              </a:ext>
            </a:extLst>
          </p:cNvPr>
          <p:cNvPicPr preferRelativeResize="0"/>
          <p:nvPr/>
        </p:nvPicPr>
        <p:blipFill>
          <a:blip r:embed="rId4">
            <a:alphaModFix/>
          </a:blip>
          <a:stretch>
            <a:fillRect/>
          </a:stretch>
        </p:blipFill>
        <p:spPr>
          <a:xfrm>
            <a:off x="3669722" y="2195132"/>
            <a:ext cx="834050" cy="1152898"/>
          </a:xfrm>
          <a:prstGeom prst="rect">
            <a:avLst/>
          </a:prstGeom>
          <a:noFill/>
          <a:ln>
            <a:noFill/>
          </a:ln>
        </p:spPr>
      </p:pic>
      <mc:AlternateContent xmlns:mc="http://schemas.openxmlformats.org/markup-compatibility/2006" xmlns:a14="http://schemas.microsoft.com/office/drawing/2010/main">
        <mc:Choice Requires="a14">
          <p:sp>
            <p:nvSpPr>
              <p:cNvPr id="6" name="Google Shape;75;p15">
                <a:extLst>
                  <a:ext uri="{FF2B5EF4-FFF2-40B4-BE49-F238E27FC236}">
                    <a16:creationId xmlns:a16="http://schemas.microsoft.com/office/drawing/2014/main" id="{22357E8A-ECAF-D2DB-B3BF-7D06D6A2A5FF}"/>
                  </a:ext>
                </a:extLst>
              </p:cNvPr>
              <p:cNvSpPr txBox="1"/>
              <p:nvPr/>
            </p:nvSpPr>
            <p:spPr>
              <a:xfrm>
                <a:off x="3750843" y="3185747"/>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6" name="Google Shape;75;p15">
                <a:extLst>
                  <a:ext uri="{FF2B5EF4-FFF2-40B4-BE49-F238E27FC236}">
                    <a16:creationId xmlns:a16="http://schemas.microsoft.com/office/drawing/2014/main" id="{22357E8A-ECAF-D2DB-B3BF-7D06D6A2A5FF}"/>
                  </a:ext>
                </a:extLst>
              </p:cNvPr>
              <p:cNvSpPr txBox="1">
                <a:spLocks noRot="1" noChangeAspect="1" noMove="1" noResize="1" noEditPoints="1" noAdjustHandles="1" noChangeArrowheads="1" noChangeShapeType="1" noTextEdit="1"/>
              </p:cNvSpPr>
              <p:nvPr/>
            </p:nvSpPr>
            <p:spPr>
              <a:xfrm>
                <a:off x="3750843" y="3185747"/>
                <a:ext cx="656512" cy="492412"/>
              </a:xfrm>
              <a:prstGeom prst="rect">
                <a:avLst/>
              </a:prstGeom>
              <a:blipFill>
                <a:blip r:embed="rId5"/>
                <a:stretch>
                  <a:fillRect/>
                </a:stretch>
              </a:blipFill>
              <a:ln>
                <a:noFill/>
              </a:ln>
            </p:spPr>
            <p:txBody>
              <a:bodyPr/>
              <a:lstStyle/>
              <a:p>
                <a:r>
                  <a:rPr lang="en-US">
                    <a:noFill/>
                  </a:rPr>
                  <a:t> </a:t>
                </a:r>
              </a:p>
            </p:txBody>
          </p:sp>
        </mc:Fallback>
      </mc:AlternateContent>
      <p:pic>
        <p:nvPicPr>
          <p:cNvPr id="7" name="Google Shape;77;p15">
            <a:extLst>
              <a:ext uri="{FF2B5EF4-FFF2-40B4-BE49-F238E27FC236}">
                <a16:creationId xmlns:a16="http://schemas.microsoft.com/office/drawing/2014/main" id="{19F62814-18DC-230F-1407-0D53360A45C1}"/>
              </a:ext>
            </a:extLst>
          </p:cNvPr>
          <p:cNvPicPr preferRelativeResize="0"/>
          <p:nvPr/>
        </p:nvPicPr>
        <p:blipFill>
          <a:blip r:embed="rId6">
            <a:alphaModFix/>
          </a:blip>
          <a:stretch>
            <a:fillRect/>
          </a:stretch>
        </p:blipFill>
        <p:spPr>
          <a:xfrm>
            <a:off x="5299490" y="2252313"/>
            <a:ext cx="834050" cy="1095717"/>
          </a:xfrm>
          <a:prstGeom prst="rect">
            <a:avLst/>
          </a:prstGeom>
          <a:noFill/>
          <a:ln>
            <a:noFill/>
          </a:ln>
        </p:spPr>
      </p:pic>
      <mc:AlternateContent xmlns:mc="http://schemas.openxmlformats.org/markup-compatibility/2006" xmlns:a14="http://schemas.microsoft.com/office/drawing/2010/main">
        <mc:Choice Requires="a14">
          <p:sp>
            <p:nvSpPr>
              <p:cNvPr id="8" name="Google Shape;85;p15">
                <a:extLst>
                  <a:ext uri="{FF2B5EF4-FFF2-40B4-BE49-F238E27FC236}">
                    <a16:creationId xmlns:a16="http://schemas.microsoft.com/office/drawing/2014/main" id="{E922559B-A2A7-FB51-D2FE-557FD47FD658}"/>
                  </a:ext>
                </a:extLst>
              </p:cNvPr>
              <p:cNvSpPr txBox="1"/>
              <p:nvPr/>
            </p:nvSpPr>
            <p:spPr>
              <a:xfrm>
                <a:off x="5451761" y="3177080"/>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8" name="Google Shape;85;p15">
                <a:extLst>
                  <a:ext uri="{FF2B5EF4-FFF2-40B4-BE49-F238E27FC236}">
                    <a16:creationId xmlns:a16="http://schemas.microsoft.com/office/drawing/2014/main" id="{E922559B-A2A7-FB51-D2FE-557FD47FD658}"/>
                  </a:ext>
                </a:extLst>
              </p:cNvPr>
              <p:cNvSpPr txBox="1">
                <a:spLocks noRot="1" noChangeAspect="1" noMove="1" noResize="1" noEditPoints="1" noAdjustHandles="1" noChangeArrowheads="1" noChangeShapeType="1" noTextEdit="1"/>
              </p:cNvSpPr>
              <p:nvPr/>
            </p:nvSpPr>
            <p:spPr>
              <a:xfrm>
                <a:off x="5451761" y="3177080"/>
                <a:ext cx="719601"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86;p15">
                <a:extLst>
                  <a:ext uri="{FF2B5EF4-FFF2-40B4-BE49-F238E27FC236}">
                    <a16:creationId xmlns:a16="http://schemas.microsoft.com/office/drawing/2014/main" id="{5821B22C-FDBB-F93C-E22E-CB66676D7B65}"/>
                  </a:ext>
                </a:extLst>
              </p:cNvPr>
              <p:cNvSpPr txBox="1"/>
              <p:nvPr/>
            </p:nvSpPr>
            <p:spPr>
              <a:xfrm>
                <a:off x="8884333" y="3195563"/>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4</m:t>
                          </m:r>
                        </m:sub>
                      </m:sSub>
                    </m:oMath>
                  </m:oMathPara>
                </a14:m>
                <a:endParaRPr sz="2000" baseline="-25000" dirty="0"/>
              </a:p>
            </p:txBody>
          </p:sp>
        </mc:Choice>
        <mc:Fallback xmlns="">
          <p:sp>
            <p:nvSpPr>
              <p:cNvPr id="9" name="Google Shape;86;p15">
                <a:extLst>
                  <a:ext uri="{FF2B5EF4-FFF2-40B4-BE49-F238E27FC236}">
                    <a16:creationId xmlns:a16="http://schemas.microsoft.com/office/drawing/2014/main" id="{5821B22C-FDBB-F93C-E22E-CB66676D7B65}"/>
                  </a:ext>
                </a:extLst>
              </p:cNvPr>
              <p:cNvSpPr txBox="1">
                <a:spLocks noRot="1" noChangeAspect="1" noMove="1" noResize="1" noEditPoints="1" noAdjustHandles="1" noChangeArrowheads="1" noChangeShapeType="1" noTextEdit="1"/>
              </p:cNvSpPr>
              <p:nvPr/>
            </p:nvSpPr>
            <p:spPr>
              <a:xfrm>
                <a:off x="8884333" y="3195563"/>
                <a:ext cx="834050" cy="492412"/>
              </a:xfrm>
              <a:prstGeom prst="rect">
                <a:avLst/>
              </a:prstGeom>
              <a:blipFill>
                <a:blip r:embed="rId8"/>
                <a:stretch>
                  <a:fillRect/>
                </a:stretch>
              </a:blipFill>
              <a:ln>
                <a:no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26D155D4-CDFC-24A8-20A9-49FF5E31170E}"/>
              </a:ext>
            </a:extLst>
          </p:cNvPr>
          <p:cNvCxnSpPr>
            <a:cxnSpLocks/>
          </p:cNvCxnSpPr>
          <p:nvPr/>
        </p:nvCxnSpPr>
        <p:spPr>
          <a:xfrm>
            <a:off x="3261816" y="3443676"/>
            <a:ext cx="425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5D7B1D-620A-E3F5-A2FA-8720A72E58EF}"/>
                  </a:ext>
                </a:extLst>
              </p:cNvPr>
              <p:cNvSpPr txBox="1"/>
              <p:nvPr/>
            </p:nvSpPr>
            <p:spPr>
              <a:xfrm>
                <a:off x="5934594" y="1579057"/>
                <a:ext cx="1103709"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Input </a:t>
                </a:r>
                <a14:m>
                  <m:oMath xmlns:m="http://schemas.openxmlformats.org/officeDocument/2006/math">
                    <m:r>
                      <a:rPr lang="en-US" sz="2000" b="0" i="1" smtClean="0">
                        <a:solidFill>
                          <a:schemeClr val="accent1">
                            <a:lumMod val="50000"/>
                          </a:schemeClr>
                        </a:solidFill>
                        <a:latin typeface="Cambria Math" panose="02040503050406030204" pitchFamily="18" charset="0"/>
                      </a:rPr>
                      <m:t>𝑧</m:t>
                    </m:r>
                  </m:oMath>
                </a14:m>
                <a:endParaRPr lang="en-US" sz="2000" dirty="0">
                  <a:solidFill>
                    <a:schemeClr val="accent1">
                      <a:lumMod val="50000"/>
                    </a:schemeClr>
                  </a:solidFill>
                  <a:latin typeface="PT Serif" panose="020A0603040505020204" pitchFamily="18" charset="77"/>
                </a:endParaRPr>
              </a:p>
            </p:txBody>
          </p:sp>
        </mc:Choice>
        <mc:Fallback xmlns="">
          <p:sp>
            <p:nvSpPr>
              <p:cNvPr id="11" name="TextBox 10">
                <a:extLst>
                  <a:ext uri="{FF2B5EF4-FFF2-40B4-BE49-F238E27FC236}">
                    <a16:creationId xmlns:a16="http://schemas.microsoft.com/office/drawing/2014/main" id="{9F5D7B1D-620A-E3F5-A2FA-8720A72E58EF}"/>
                  </a:ext>
                </a:extLst>
              </p:cNvPr>
              <p:cNvSpPr txBox="1">
                <a:spLocks noRot="1" noChangeAspect="1" noMove="1" noResize="1" noEditPoints="1" noAdjustHandles="1" noChangeArrowheads="1" noChangeShapeType="1" noTextEdit="1"/>
              </p:cNvSpPr>
              <p:nvPr/>
            </p:nvSpPr>
            <p:spPr>
              <a:xfrm>
                <a:off x="5934594" y="1579057"/>
                <a:ext cx="1103709" cy="400110"/>
              </a:xfrm>
              <a:prstGeom prst="rect">
                <a:avLst/>
              </a:prstGeom>
              <a:blipFill>
                <a:blip r:embed="rId9"/>
                <a:stretch>
                  <a:fillRect l="-5682" t="-9375" b="-28125"/>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A64178A5-00AD-21D3-B7BA-6BC347A11CDE}"/>
              </a:ext>
            </a:extLst>
          </p:cNvPr>
          <p:cNvCxnSpPr>
            <a:cxnSpLocks/>
            <a:stCxn id="11" idx="1"/>
            <a:endCxn id="5" idx="0"/>
          </p:cNvCxnSpPr>
          <p:nvPr/>
        </p:nvCxnSpPr>
        <p:spPr>
          <a:xfrm flipH="1">
            <a:off x="4086747" y="1779112"/>
            <a:ext cx="1847847" cy="4160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52D7FC5-F82A-CD2C-617A-2309B43CC873}"/>
              </a:ext>
            </a:extLst>
          </p:cNvPr>
          <p:cNvCxnSpPr>
            <a:cxnSpLocks/>
            <a:stCxn id="11" idx="3"/>
          </p:cNvCxnSpPr>
          <p:nvPr/>
        </p:nvCxnSpPr>
        <p:spPr>
          <a:xfrm>
            <a:off x="7038303" y="1779112"/>
            <a:ext cx="1568138" cy="43274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59C17E-FF9C-D777-662B-5F8D7297F762}"/>
              </a:ext>
            </a:extLst>
          </p:cNvPr>
          <p:cNvCxnSpPr>
            <a:cxnSpLocks/>
            <a:stCxn id="6" idx="2"/>
          </p:cNvCxnSpPr>
          <p:nvPr/>
        </p:nvCxnSpPr>
        <p:spPr>
          <a:xfrm>
            <a:off x="4079099" y="3678159"/>
            <a:ext cx="1126166" cy="81531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4B05E5E-3B70-A946-8455-6CC109553886}"/>
              </a:ext>
            </a:extLst>
          </p:cNvPr>
          <p:cNvCxnSpPr>
            <a:cxnSpLocks/>
            <a:stCxn id="9" idx="2"/>
          </p:cNvCxnSpPr>
          <p:nvPr/>
        </p:nvCxnSpPr>
        <p:spPr>
          <a:xfrm flipH="1">
            <a:off x="8414960" y="3687975"/>
            <a:ext cx="886398" cy="81531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6E7692-27D9-2EC0-6B7D-949BA2CCC280}"/>
              </a:ext>
            </a:extLst>
          </p:cNvPr>
          <p:cNvCxnSpPr>
            <a:cxnSpLocks/>
          </p:cNvCxnSpPr>
          <p:nvPr/>
        </p:nvCxnSpPr>
        <p:spPr>
          <a:xfrm>
            <a:off x="6685740" y="4924200"/>
            <a:ext cx="0" cy="28690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9E4B75-9EA0-F5BE-DA15-3644D89D7C51}"/>
                  </a:ext>
                </a:extLst>
              </p:cNvPr>
              <p:cNvSpPr txBox="1"/>
              <p:nvPr/>
            </p:nvSpPr>
            <p:spPr>
              <a:xfrm>
                <a:off x="1361651" y="3915652"/>
                <a:ext cx="3786537" cy="446276"/>
              </a:xfrm>
              <a:prstGeom prst="rect">
                <a:avLst/>
              </a:prstGeom>
              <a:noFill/>
              <a:ln>
                <a:noFill/>
              </a:ln>
            </p:spPr>
            <p:txBody>
              <a:bodyPr wrap="square" rtlCol="0">
                <a:spAutoFit/>
              </a:bodyPr>
              <a:lstStyle/>
              <a:p>
                <a14:m>
                  <m:oMath xmlns:m="http://schemas.openxmlformats.org/officeDocument/2006/math">
                    <m:d>
                      <m:dPr>
                        <m:ctrlPr>
                          <a:rPr lang="en-US" sz="2200" b="0" i="1" smtClean="0">
                            <a:solidFill>
                              <a:schemeClr val="accent1">
                                <a:lumMod val="50000"/>
                              </a:schemeClr>
                            </a:solidFill>
                            <a:latin typeface="Cambria Math" panose="02040503050406030204" pitchFamily="18" charset="0"/>
                            <a:ea typeface="PT Serif"/>
                            <a:cs typeface="PT Serif"/>
                            <a:sym typeface="PT Serif"/>
                          </a:rPr>
                        </m:ctrlPr>
                      </m:dPr>
                      <m:e>
                        <m:sSub>
                          <m:sSubPr>
                            <m:ctrlPr>
                              <a:rPr lang="en-US" sz="2200" b="0" i="1" smtClean="0">
                                <a:solidFill>
                                  <a:schemeClr val="accent1">
                                    <a:lumMod val="50000"/>
                                  </a:schemeClr>
                                </a:solidFill>
                                <a:latin typeface="Cambria Math" panose="02040503050406030204" pitchFamily="18" charset="0"/>
                                <a:ea typeface="PT Serif"/>
                                <a:cs typeface="PT Serif"/>
                                <a:sym typeface="PT Serif"/>
                              </a:rPr>
                            </m:ctrlPr>
                          </m:sSubPr>
                          <m:e>
                            <m:r>
                              <a:rPr lang="en-US" sz="2200" b="0" i="1" smtClean="0">
                                <a:solidFill>
                                  <a:schemeClr val="accent1">
                                    <a:lumMod val="50000"/>
                                  </a:schemeClr>
                                </a:solidFill>
                                <a:latin typeface="Cambria Math" panose="02040503050406030204" pitchFamily="18" charset="0"/>
                                <a:ea typeface="PT Serif"/>
                                <a:cs typeface="PT Serif"/>
                                <a:sym typeface="PT Serif"/>
                              </a:rPr>
                              <m:t>𝑦</m:t>
                            </m:r>
                          </m:e>
                          <m:sub>
                            <m:r>
                              <a:rPr lang="en-US" sz="2200" b="0" i="1" smtClean="0">
                                <a:solidFill>
                                  <a:schemeClr val="accent1">
                                    <a:lumMod val="50000"/>
                                  </a:schemeClr>
                                </a:solidFill>
                                <a:latin typeface="Cambria Math" panose="02040503050406030204" pitchFamily="18" charset="0"/>
                                <a:ea typeface="PT Serif"/>
                                <a:cs typeface="PT Serif"/>
                                <a:sym typeface="PT Serif"/>
                              </a:rPr>
                              <m:t>1</m:t>
                            </m:r>
                          </m:sub>
                        </m:sSub>
                        <m:r>
                          <a:rPr lang="en-US" sz="2200" b="0" i="1" smtClean="0">
                            <a:solidFill>
                              <a:schemeClr val="accent1">
                                <a:lumMod val="50000"/>
                              </a:schemeClr>
                            </a:solidFill>
                            <a:latin typeface="Cambria Math" panose="02040503050406030204" pitchFamily="18" charset="0"/>
                            <a:ea typeface="PT Serif"/>
                            <a:cs typeface="PT Serif"/>
                            <a:sym typeface="PT Serif"/>
                          </a:rPr>
                          <m:t>,</m:t>
                        </m:r>
                        <m:sSub>
                          <m:sSubPr>
                            <m:ctrlPr>
                              <a:rPr lang="en-US" sz="2200" b="0" i="1" smtClean="0">
                                <a:solidFill>
                                  <a:schemeClr val="accent1">
                                    <a:lumMod val="50000"/>
                                  </a:schemeClr>
                                </a:solidFill>
                                <a:latin typeface="Cambria Math" panose="02040503050406030204" pitchFamily="18" charset="0"/>
                                <a:ea typeface="PT Serif"/>
                                <a:cs typeface="PT Serif"/>
                                <a:sym typeface="PT Serif"/>
                              </a:rPr>
                            </m:ctrlPr>
                          </m:sSubPr>
                          <m:e>
                            <m:r>
                              <a:rPr lang="en-US" sz="2200" b="0" i="1" smtClean="0">
                                <a:solidFill>
                                  <a:schemeClr val="accent1">
                                    <a:lumMod val="50000"/>
                                  </a:schemeClr>
                                </a:solidFill>
                                <a:latin typeface="Cambria Math" panose="02040503050406030204" pitchFamily="18" charset="0"/>
                                <a:ea typeface="PT Serif"/>
                                <a:cs typeface="PT Serif"/>
                                <a:sym typeface="PT Serif"/>
                              </a:rPr>
                              <m:t>𝜋</m:t>
                            </m:r>
                          </m:e>
                          <m:sub>
                            <m:r>
                              <a:rPr lang="en-US" sz="2200" b="0" i="1" smtClean="0">
                                <a:solidFill>
                                  <a:schemeClr val="accent1">
                                    <a:lumMod val="50000"/>
                                  </a:schemeClr>
                                </a:solidFill>
                                <a:latin typeface="Cambria Math" panose="02040503050406030204" pitchFamily="18" charset="0"/>
                                <a:ea typeface="PT Serif"/>
                                <a:cs typeface="PT Serif"/>
                                <a:sym typeface="PT Serif"/>
                              </a:rPr>
                              <m:t>1</m:t>
                            </m:r>
                          </m:sub>
                        </m:sSub>
                      </m:e>
                    </m:d>
                  </m:oMath>
                </a14:m>
                <a:r>
                  <a:rPr lang="en" sz="2200" dirty="0">
                    <a:solidFill>
                      <a:schemeClr val="accent1">
                        <a:lumMod val="50000"/>
                      </a:schemeClr>
                    </a:solidFill>
                    <a:latin typeface="PT Serif"/>
                    <a:ea typeface="PT Serif"/>
                    <a:cs typeface="PT Serif"/>
                    <a:sym typeface="PT Serif"/>
                  </a:rPr>
                  <a:t> ← </a:t>
                </a:r>
                <a:r>
                  <a:rPr lang="en-US" sz="2200" dirty="0">
                    <a:solidFill>
                      <a:schemeClr val="accent1">
                        <a:lumMod val="50000"/>
                      </a:schemeClr>
                    </a:solidFill>
                    <a:latin typeface="PT Serif" panose="020A0603040505020204" pitchFamily="18" charset="77"/>
                  </a:rPr>
                  <a:t>Eval(</a:t>
                </a:r>
                <a14:m>
                  <m:oMath xmlns:m="http://schemas.openxmlformats.org/officeDocument/2006/math">
                    <m:sSub>
                      <m:sSubPr>
                        <m:ctrlPr>
                          <a:rPr lang="en-US" sz="2200" b="0" i="1" smtClean="0">
                            <a:solidFill>
                              <a:schemeClr val="accent1">
                                <a:lumMod val="50000"/>
                              </a:schemeClr>
                            </a:solidFill>
                            <a:latin typeface="Cambria Math" panose="02040503050406030204" pitchFamily="18" charset="0"/>
                          </a:rPr>
                        </m:ctrlPr>
                      </m:sSubPr>
                      <m:e>
                        <m:r>
                          <a:rPr lang="en-US" sz="2200" b="0" i="1" smtClean="0">
                            <a:solidFill>
                              <a:schemeClr val="accent1">
                                <a:lumMod val="50000"/>
                              </a:schemeClr>
                            </a:solidFill>
                            <a:latin typeface="Cambria Math" panose="02040503050406030204" pitchFamily="18" charset="0"/>
                          </a:rPr>
                          <m:t>𝑒𝑘</m:t>
                        </m:r>
                      </m:e>
                      <m:sub>
                        <m:r>
                          <a:rPr lang="en-US" sz="2200" b="0" i="1" smtClean="0">
                            <a:solidFill>
                              <a:schemeClr val="accent1">
                                <a:lumMod val="50000"/>
                              </a:schemeClr>
                            </a:solidFill>
                            <a:latin typeface="Cambria Math" panose="02040503050406030204" pitchFamily="18" charset="0"/>
                          </a:rPr>
                          <m:t>1</m:t>
                        </m:r>
                      </m:sub>
                    </m:sSub>
                    <m:r>
                      <a:rPr lang="en-US" sz="2200" b="0" i="1" smtClean="0">
                        <a:solidFill>
                          <a:schemeClr val="accent1">
                            <a:lumMod val="50000"/>
                          </a:schemeClr>
                        </a:solidFill>
                        <a:latin typeface="Cambria Math" panose="02040503050406030204" pitchFamily="18" charset="0"/>
                      </a:rPr>
                      <m:t>, </m:t>
                    </m:r>
                    <m:r>
                      <a:rPr lang="en-US" sz="2200" b="0" i="1" smtClean="0">
                        <a:solidFill>
                          <a:schemeClr val="accent1">
                            <a:lumMod val="50000"/>
                          </a:schemeClr>
                        </a:solidFill>
                        <a:latin typeface="Cambria Math" panose="02040503050406030204" pitchFamily="18" charset="0"/>
                      </a:rPr>
                      <m:t>𝑣𝑘</m:t>
                    </m:r>
                    <m:r>
                      <a:rPr lang="en-US" sz="2200" b="0" i="1" smtClean="0">
                        <a:solidFill>
                          <a:schemeClr val="accent1">
                            <a:lumMod val="50000"/>
                          </a:schemeClr>
                        </a:solidFill>
                        <a:latin typeface="Cambria Math" panose="02040503050406030204" pitchFamily="18" charset="0"/>
                      </a:rPr>
                      <m:t> , </m:t>
                    </m:r>
                    <m:r>
                      <a:rPr lang="en-US" sz="2200" b="0" i="1" smtClean="0">
                        <a:solidFill>
                          <a:schemeClr val="accent1">
                            <a:lumMod val="50000"/>
                          </a:schemeClr>
                        </a:solidFill>
                        <a:latin typeface="Cambria Math" panose="02040503050406030204" pitchFamily="18" charset="0"/>
                      </a:rPr>
                      <m:t>𝑧</m:t>
                    </m:r>
                  </m:oMath>
                </a14:m>
                <a:r>
                  <a:rPr lang="en-US" sz="2200" dirty="0">
                    <a:solidFill>
                      <a:schemeClr val="accent1">
                        <a:lumMod val="50000"/>
                      </a:schemeClr>
                    </a:solidFill>
                    <a:latin typeface="PT Serif" panose="020A0603040505020204" pitchFamily="18" charset="77"/>
                  </a:rPr>
                  <a:t>)</a:t>
                </a:r>
              </a:p>
            </p:txBody>
          </p:sp>
        </mc:Choice>
        <mc:Fallback xmlns="">
          <p:sp>
            <p:nvSpPr>
              <p:cNvPr id="17" name="TextBox 16">
                <a:extLst>
                  <a:ext uri="{FF2B5EF4-FFF2-40B4-BE49-F238E27FC236}">
                    <a16:creationId xmlns:a16="http://schemas.microsoft.com/office/drawing/2014/main" id="{919E4B75-9EA0-F5BE-DA15-3644D89D7C51}"/>
                  </a:ext>
                </a:extLst>
              </p:cNvPr>
              <p:cNvSpPr txBox="1">
                <a:spLocks noRot="1" noChangeAspect="1" noMove="1" noResize="1" noEditPoints="1" noAdjustHandles="1" noChangeArrowheads="1" noChangeShapeType="1" noTextEdit="1"/>
              </p:cNvSpPr>
              <p:nvPr/>
            </p:nvSpPr>
            <p:spPr>
              <a:xfrm>
                <a:off x="1361651" y="3915652"/>
                <a:ext cx="3786537" cy="446276"/>
              </a:xfrm>
              <a:prstGeom prst="rect">
                <a:avLst/>
              </a:prstGeom>
              <a:blipFill>
                <a:blip r:embed="rId10"/>
                <a:stretch>
                  <a:fillRect t="-8333" b="-2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98A2914-BB21-C7BC-2C85-170341F7B731}"/>
                  </a:ext>
                </a:extLst>
              </p:cNvPr>
              <p:cNvSpPr txBox="1"/>
              <p:nvPr/>
            </p:nvSpPr>
            <p:spPr>
              <a:xfrm>
                <a:off x="153996" y="3201120"/>
                <a:ext cx="3187987"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KeyShareGen(</a:t>
                </a:r>
                <a14:m>
                  <m:oMath xmlns:m="http://schemas.openxmlformats.org/officeDocument/2006/math">
                    <m:r>
                      <a:rPr lang="en-US" sz="2300" b="0" i="1" smtClean="0">
                        <a:solidFill>
                          <a:schemeClr val="accent1">
                            <a:lumMod val="50000"/>
                          </a:schemeClr>
                        </a:solidFill>
                        <a:latin typeface="Cambria Math" panose="02040503050406030204" pitchFamily="18" charset="0"/>
                      </a:rPr>
                      <m:t>𝑒𝑘</m:t>
                    </m:r>
                    <m:r>
                      <a:rPr lang="en-US" sz="2300" b="0" i="1" smtClean="0">
                        <a:solidFill>
                          <a:schemeClr val="accent1">
                            <a:lumMod val="50000"/>
                          </a:schemeClr>
                        </a:solidFill>
                        <a:latin typeface="Cambria Math" panose="02040503050406030204" pitchFamily="18" charset="0"/>
                      </a:rPr>
                      <m:t> </m:t>
                    </m:r>
                    <m:r>
                      <a:rPr lang="en-US" sz="2300" b="0" i="0"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𝑛</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𝑡</m:t>
                    </m:r>
                  </m:oMath>
                </a14:m>
                <a:r>
                  <a:rPr lang="en-US" sz="2300" dirty="0">
                    <a:solidFill>
                      <a:schemeClr val="accent1">
                        <a:lumMod val="50000"/>
                      </a:schemeClr>
                    </a:solidFill>
                    <a:latin typeface="PT Serif" panose="020A0603040505020204" pitchFamily="18" charset="77"/>
                  </a:rPr>
                  <a:t>)</a:t>
                </a:r>
              </a:p>
            </p:txBody>
          </p:sp>
        </mc:Choice>
        <mc:Fallback xmlns="">
          <p:sp>
            <p:nvSpPr>
              <p:cNvPr id="19" name="TextBox 18">
                <a:extLst>
                  <a:ext uri="{FF2B5EF4-FFF2-40B4-BE49-F238E27FC236}">
                    <a16:creationId xmlns:a16="http://schemas.microsoft.com/office/drawing/2014/main" id="{798A2914-BB21-C7BC-2C85-170341F7B731}"/>
                  </a:ext>
                </a:extLst>
              </p:cNvPr>
              <p:cNvSpPr txBox="1">
                <a:spLocks noRot="1" noChangeAspect="1" noMove="1" noResize="1" noEditPoints="1" noAdjustHandles="1" noChangeArrowheads="1" noChangeShapeType="1" noTextEdit="1"/>
              </p:cNvSpPr>
              <p:nvPr/>
            </p:nvSpPr>
            <p:spPr>
              <a:xfrm>
                <a:off x="153996" y="3201120"/>
                <a:ext cx="3187987" cy="446276"/>
              </a:xfrm>
              <a:prstGeom prst="rect">
                <a:avLst/>
              </a:prstGeom>
              <a:blipFill>
                <a:blip r:embed="rId11"/>
                <a:stretch>
                  <a:fillRect l="-2778" t="-11111" b="-305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A3E3E46-E5DD-FC6B-010A-CC30B26D7DCB}"/>
                  </a:ext>
                </a:extLst>
              </p:cNvPr>
              <p:cNvSpPr txBox="1"/>
              <p:nvPr/>
            </p:nvSpPr>
            <p:spPr>
              <a:xfrm>
                <a:off x="4663442" y="4407470"/>
                <a:ext cx="4433666"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Combine(</a:t>
                </a:r>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𝑦</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 , </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𝑦</m:t>
                        </m:r>
                      </m:e>
                      <m:sub>
                        <m:r>
                          <a:rPr lang="en-US" sz="2300" b="0" i="1" smtClean="0">
                            <a:solidFill>
                              <a:schemeClr val="accent1">
                                <a:lumMod val="50000"/>
                              </a:schemeClr>
                            </a:solidFill>
                            <a:latin typeface="Cambria Math" panose="02040503050406030204" pitchFamily="18" charset="0"/>
                          </a:rPr>
                          <m:t>2</m:t>
                        </m:r>
                      </m:sub>
                    </m:sSub>
                    <m:r>
                      <a:rPr lang="en-US" sz="2300" b="0" i="1" smtClean="0">
                        <a:solidFill>
                          <a:schemeClr val="accent1">
                            <a:lumMod val="50000"/>
                          </a:schemeClr>
                        </a:solidFill>
                        <a:latin typeface="Cambria Math" panose="02040503050406030204" pitchFamily="18" charset="0"/>
                      </a:rPr>
                      <m:t> , </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𝑦</m:t>
                        </m:r>
                      </m:e>
                      <m:sub>
                        <m:r>
                          <a:rPr lang="en-US" sz="2300" b="0" i="1" smtClean="0">
                            <a:solidFill>
                              <a:schemeClr val="accent1">
                                <a:lumMod val="50000"/>
                              </a:schemeClr>
                            </a:solidFill>
                            <a:latin typeface="Cambria Math" panose="02040503050406030204" pitchFamily="18" charset="0"/>
                          </a:rPr>
                          <m:t>4 </m:t>
                        </m:r>
                      </m:sub>
                    </m:sSub>
                    <m:r>
                      <a:rPr lang="en-US" sz="2300" b="0" i="1" smtClean="0">
                        <a:solidFill>
                          <a:schemeClr val="accent1">
                            <a:lumMod val="50000"/>
                          </a:schemeClr>
                        </a:solidFill>
                        <a:latin typeface="Cambria Math" panose="02040503050406030204" pitchFamily="18" charset="0"/>
                      </a:rPr>
                      <m:t>, </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𝜋</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  </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𝜋</m:t>
                        </m:r>
                      </m:e>
                      <m:sub>
                        <m:r>
                          <a:rPr lang="en-US" sz="2300" b="0" i="1" smtClean="0">
                            <a:solidFill>
                              <a:schemeClr val="accent1">
                                <a:lumMod val="50000"/>
                              </a:schemeClr>
                            </a:solidFill>
                            <a:latin typeface="Cambria Math" panose="02040503050406030204" pitchFamily="18" charset="0"/>
                          </a:rPr>
                          <m:t>2</m:t>
                        </m:r>
                      </m:sub>
                    </m:sSub>
                    <m:r>
                      <a:rPr lang="en-US" sz="2300" b="0" i="1" smtClean="0">
                        <a:solidFill>
                          <a:schemeClr val="accent1">
                            <a:lumMod val="50000"/>
                          </a:schemeClr>
                        </a:solidFill>
                        <a:latin typeface="Cambria Math" panose="02040503050406030204" pitchFamily="18" charset="0"/>
                      </a:rPr>
                      <m:t> , </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𝜋</m:t>
                        </m:r>
                      </m:e>
                      <m:sub>
                        <m:r>
                          <a:rPr lang="en-US" sz="2300" b="0" i="1" smtClean="0">
                            <a:solidFill>
                              <a:schemeClr val="accent1">
                                <a:lumMod val="50000"/>
                              </a:schemeClr>
                            </a:solidFill>
                            <a:latin typeface="Cambria Math" panose="02040503050406030204" pitchFamily="18" charset="0"/>
                          </a:rPr>
                          <m:t>4</m:t>
                        </m:r>
                      </m:sub>
                    </m:sSub>
                  </m:oMath>
                </a14:m>
                <a:r>
                  <a:rPr lang="en-US" sz="2300" dirty="0">
                    <a:solidFill>
                      <a:schemeClr val="accent1">
                        <a:lumMod val="50000"/>
                      </a:schemeClr>
                    </a:solidFill>
                    <a:latin typeface="PT Serif" panose="020A0603040505020204" pitchFamily="18" charset="77"/>
                  </a:rPr>
                  <a:t>)</a:t>
                </a:r>
              </a:p>
            </p:txBody>
          </p:sp>
        </mc:Choice>
        <mc:Fallback xmlns="">
          <p:sp>
            <p:nvSpPr>
              <p:cNvPr id="20" name="TextBox 19">
                <a:extLst>
                  <a:ext uri="{FF2B5EF4-FFF2-40B4-BE49-F238E27FC236}">
                    <a16:creationId xmlns:a16="http://schemas.microsoft.com/office/drawing/2014/main" id="{0A3E3E46-E5DD-FC6B-010A-CC30B26D7DCB}"/>
                  </a:ext>
                </a:extLst>
              </p:cNvPr>
              <p:cNvSpPr txBox="1">
                <a:spLocks noRot="1" noChangeAspect="1" noMove="1" noResize="1" noEditPoints="1" noAdjustHandles="1" noChangeArrowheads="1" noChangeShapeType="1" noTextEdit="1"/>
              </p:cNvSpPr>
              <p:nvPr/>
            </p:nvSpPr>
            <p:spPr>
              <a:xfrm>
                <a:off x="4663442" y="4407470"/>
                <a:ext cx="4433666" cy="446276"/>
              </a:xfrm>
              <a:prstGeom prst="rect">
                <a:avLst/>
              </a:prstGeom>
              <a:blipFill>
                <a:blip r:embed="rId12"/>
                <a:stretch>
                  <a:fillRect l="-2000" t="-11111" b="-305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Google Shape;86;p15">
                <a:extLst>
                  <a:ext uri="{FF2B5EF4-FFF2-40B4-BE49-F238E27FC236}">
                    <a16:creationId xmlns:a16="http://schemas.microsoft.com/office/drawing/2014/main" id="{9BEF079B-1395-7FD3-A634-A1242C276793}"/>
                  </a:ext>
                </a:extLst>
              </p:cNvPr>
              <p:cNvSpPr txBox="1"/>
              <p:nvPr/>
            </p:nvSpPr>
            <p:spPr>
              <a:xfrm>
                <a:off x="9582993" y="2536661"/>
                <a:ext cx="2911098" cy="110084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0" dirty="0">
                    <a:latin typeface="PT Serif" panose="020A0603040505020204" pitchFamily="18" charset="77"/>
                  </a:rPr>
                  <a:t>Public</a:t>
                </a:r>
              </a:p>
              <a:p>
                <a:pPr marL="0" lvl="0" indent="0" algn="ctr" rtl="0">
                  <a:spcBef>
                    <a:spcPts val="0"/>
                  </a:spcBef>
                  <a:spcAft>
                    <a:spcPts val="0"/>
                  </a:spcAft>
                  <a:buNone/>
                </a:pPr>
                <a:r>
                  <a:rPr lang="en-US" sz="2000" b="0" dirty="0">
                    <a:latin typeface="PT Serif" panose="020A0603040505020204" pitchFamily="18" charset="77"/>
                  </a:rPr>
                  <a:t>Verification Key</a:t>
                </a:r>
              </a:p>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𝑣𝑘</m:t>
                      </m:r>
                    </m:oMath>
                  </m:oMathPara>
                </a14:m>
                <a:endParaRPr sz="2000" baseline="-25000" dirty="0"/>
              </a:p>
            </p:txBody>
          </p:sp>
        </mc:Choice>
        <mc:Fallback xmlns="">
          <p:sp>
            <p:nvSpPr>
              <p:cNvPr id="21" name="Google Shape;86;p15">
                <a:extLst>
                  <a:ext uri="{FF2B5EF4-FFF2-40B4-BE49-F238E27FC236}">
                    <a16:creationId xmlns:a16="http://schemas.microsoft.com/office/drawing/2014/main" id="{9BEF079B-1395-7FD3-A634-A1242C276793}"/>
                  </a:ext>
                </a:extLst>
              </p:cNvPr>
              <p:cNvSpPr txBox="1">
                <a:spLocks noRot="1" noChangeAspect="1" noMove="1" noResize="1" noEditPoints="1" noAdjustHandles="1" noChangeArrowheads="1" noChangeShapeType="1" noTextEdit="1"/>
              </p:cNvSpPr>
              <p:nvPr/>
            </p:nvSpPr>
            <p:spPr>
              <a:xfrm>
                <a:off x="9582993" y="2536661"/>
                <a:ext cx="2911098" cy="1100849"/>
              </a:xfrm>
              <a:prstGeom prst="rect">
                <a:avLst/>
              </a:prstGeom>
              <a:blipFill>
                <a:blip r:embed="rId13"/>
                <a:stretch>
                  <a:fillRect/>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46F0F463-EE84-9820-95EC-57B0D8B273A2}"/>
              </a:ext>
            </a:extLst>
          </p:cNvPr>
          <p:cNvSpPr txBox="1"/>
          <p:nvPr/>
        </p:nvSpPr>
        <p:spPr>
          <a:xfrm>
            <a:off x="150243" y="2581196"/>
            <a:ext cx="1977682" cy="800219"/>
          </a:xfrm>
          <a:prstGeom prst="rect">
            <a:avLst/>
          </a:prstGeom>
          <a:noFill/>
          <a:ln>
            <a:noFill/>
          </a:ln>
        </p:spPr>
        <p:txBody>
          <a:bodyPr wrap="square" rtlCol="0">
            <a:spAutoFit/>
          </a:bodyPr>
          <a:lstStyle/>
          <a:p>
            <a:r>
              <a:rPr lang="en-US" sz="2300" dirty="0" err="1">
                <a:solidFill>
                  <a:schemeClr val="accent1">
                    <a:lumMod val="50000"/>
                  </a:schemeClr>
                </a:solidFill>
                <a:latin typeface="PT Serif" panose="020A0603040505020204" pitchFamily="18" charset="77"/>
              </a:rPr>
              <a:t>FuncSamp</a:t>
            </a:r>
            <a:r>
              <a:rPr lang="en-US" sz="2300" dirty="0">
                <a:solidFill>
                  <a:schemeClr val="accent1">
                    <a:lumMod val="50000"/>
                  </a:schemeClr>
                </a:solidFill>
                <a:latin typeface="PT Serif" panose="020A0603040505020204" pitchFamily="18" charset="77"/>
              </a:rPr>
              <a:t>()</a:t>
            </a:r>
          </a:p>
          <a:p>
            <a:endParaRPr lang="en-US" sz="2300" dirty="0">
              <a:solidFill>
                <a:schemeClr val="accent1">
                  <a:lumMod val="50000"/>
                </a:schemeClr>
              </a:solidFill>
              <a:latin typeface="PT Serif" panose="020A0603040505020204" pitchFamily="18" charset="77"/>
            </a:endParaRPr>
          </a:p>
        </p:txBody>
      </p:sp>
      <p:cxnSp>
        <p:nvCxnSpPr>
          <p:cNvPr id="26" name="Straight Arrow Connector 25">
            <a:extLst>
              <a:ext uri="{FF2B5EF4-FFF2-40B4-BE49-F238E27FC236}">
                <a16:creationId xmlns:a16="http://schemas.microsoft.com/office/drawing/2014/main" id="{DAE94690-E807-4596-A5E1-5DFCC2DB7C92}"/>
              </a:ext>
            </a:extLst>
          </p:cNvPr>
          <p:cNvCxnSpPr>
            <a:cxnSpLocks/>
          </p:cNvCxnSpPr>
          <p:nvPr/>
        </p:nvCxnSpPr>
        <p:spPr>
          <a:xfrm>
            <a:off x="1915266" y="2820421"/>
            <a:ext cx="425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905434F-24BB-AF70-31C3-F20EF2D0CCAB}"/>
                  </a:ext>
                </a:extLst>
              </p:cNvPr>
              <p:cNvSpPr txBox="1"/>
              <p:nvPr/>
            </p:nvSpPr>
            <p:spPr>
              <a:xfrm>
                <a:off x="2513138" y="2668982"/>
                <a:ext cx="76790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𝑒𝑘</m:t>
                      </m:r>
                      <m:r>
                        <a:rPr lang="en-US" sz="2000" b="0" i="1" smtClean="0">
                          <a:latin typeface="Cambria Math" panose="02040503050406030204" pitchFamily="18" charset="0"/>
                        </a:rPr>
                        <m:t> , </m:t>
                      </m:r>
                      <m:r>
                        <a:rPr lang="en-US" sz="2000" b="0" i="1" smtClean="0">
                          <a:latin typeface="Cambria Math" panose="02040503050406030204" pitchFamily="18" charset="0"/>
                        </a:rPr>
                        <m:t>𝑣𝑘</m:t>
                      </m:r>
                    </m:oMath>
                  </m:oMathPara>
                </a14:m>
                <a:endParaRPr lang="en-US" sz="2000" dirty="0"/>
              </a:p>
            </p:txBody>
          </p:sp>
        </mc:Choice>
        <mc:Fallback xmlns="">
          <p:sp>
            <p:nvSpPr>
              <p:cNvPr id="27" name="TextBox 26">
                <a:extLst>
                  <a:ext uri="{FF2B5EF4-FFF2-40B4-BE49-F238E27FC236}">
                    <a16:creationId xmlns:a16="http://schemas.microsoft.com/office/drawing/2014/main" id="{9905434F-24BB-AF70-31C3-F20EF2D0CCAB}"/>
                  </a:ext>
                </a:extLst>
              </p:cNvPr>
              <p:cNvSpPr txBox="1">
                <a:spLocks noRot="1" noChangeAspect="1" noMove="1" noResize="1" noEditPoints="1" noAdjustHandles="1" noChangeArrowheads="1" noChangeShapeType="1" noTextEdit="1"/>
              </p:cNvSpPr>
              <p:nvPr/>
            </p:nvSpPr>
            <p:spPr>
              <a:xfrm>
                <a:off x="2513138" y="2668982"/>
                <a:ext cx="767903" cy="307777"/>
              </a:xfrm>
              <a:prstGeom prst="rect">
                <a:avLst/>
              </a:prstGeom>
              <a:blipFill>
                <a:blip r:embed="rId14"/>
                <a:stretch>
                  <a:fillRect l="-8065" t="-8000" r="-6452"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12C466-25E6-3BE9-4C0C-57CD1B70BCD2}"/>
                  </a:ext>
                </a:extLst>
              </p:cNvPr>
              <p:cNvSpPr txBox="1"/>
              <p:nvPr/>
            </p:nvSpPr>
            <p:spPr>
              <a:xfrm>
                <a:off x="8724516" y="4057009"/>
                <a:ext cx="3786537" cy="446276"/>
              </a:xfrm>
              <a:prstGeom prst="rect">
                <a:avLst/>
              </a:prstGeom>
              <a:noFill/>
              <a:ln>
                <a:noFill/>
              </a:ln>
            </p:spPr>
            <p:txBody>
              <a:bodyPr wrap="square" rtlCol="0">
                <a:spAutoFit/>
              </a:bodyPr>
              <a:lstStyle/>
              <a:p>
                <a14:m>
                  <m:oMath xmlns:m="http://schemas.openxmlformats.org/officeDocument/2006/math">
                    <m:d>
                      <m:dPr>
                        <m:ctrlPr>
                          <a:rPr lang="en-US" sz="2200" b="0" i="1" smtClean="0">
                            <a:solidFill>
                              <a:schemeClr val="accent1">
                                <a:lumMod val="50000"/>
                              </a:schemeClr>
                            </a:solidFill>
                            <a:latin typeface="Cambria Math" panose="02040503050406030204" pitchFamily="18" charset="0"/>
                            <a:ea typeface="PT Serif"/>
                            <a:cs typeface="PT Serif"/>
                            <a:sym typeface="PT Serif"/>
                          </a:rPr>
                        </m:ctrlPr>
                      </m:dPr>
                      <m:e>
                        <m:sSub>
                          <m:sSubPr>
                            <m:ctrlPr>
                              <a:rPr lang="en-US" sz="2200" b="0" i="1" smtClean="0">
                                <a:solidFill>
                                  <a:schemeClr val="accent1">
                                    <a:lumMod val="50000"/>
                                  </a:schemeClr>
                                </a:solidFill>
                                <a:latin typeface="Cambria Math" panose="02040503050406030204" pitchFamily="18" charset="0"/>
                                <a:ea typeface="PT Serif"/>
                                <a:cs typeface="PT Serif"/>
                                <a:sym typeface="PT Serif"/>
                              </a:rPr>
                            </m:ctrlPr>
                          </m:sSubPr>
                          <m:e>
                            <m:r>
                              <a:rPr lang="en-US" sz="2200" b="0" i="1" smtClean="0">
                                <a:solidFill>
                                  <a:schemeClr val="accent1">
                                    <a:lumMod val="50000"/>
                                  </a:schemeClr>
                                </a:solidFill>
                                <a:latin typeface="Cambria Math" panose="02040503050406030204" pitchFamily="18" charset="0"/>
                                <a:ea typeface="PT Serif"/>
                                <a:cs typeface="PT Serif"/>
                                <a:sym typeface="PT Serif"/>
                              </a:rPr>
                              <m:t>𝑦</m:t>
                            </m:r>
                          </m:e>
                          <m:sub>
                            <m:r>
                              <a:rPr lang="en-US" sz="2200" b="0" i="1" smtClean="0">
                                <a:solidFill>
                                  <a:schemeClr val="accent1">
                                    <a:lumMod val="50000"/>
                                  </a:schemeClr>
                                </a:solidFill>
                                <a:latin typeface="Cambria Math" panose="02040503050406030204" pitchFamily="18" charset="0"/>
                                <a:ea typeface="PT Serif"/>
                                <a:cs typeface="PT Serif"/>
                                <a:sym typeface="PT Serif"/>
                              </a:rPr>
                              <m:t>4</m:t>
                            </m:r>
                          </m:sub>
                        </m:sSub>
                        <m:r>
                          <a:rPr lang="en-US" sz="2200" b="0" i="1" smtClean="0">
                            <a:solidFill>
                              <a:schemeClr val="accent1">
                                <a:lumMod val="50000"/>
                              </a:schemeClr>
                            </a:solidFill>
                            <a:latin typeface="Cambria Math" panose="02040503050406030204" pitchFamily="18" charset="0"/>
                            <a:ea typeface="PT Serif"/>
                            <a:cs typeface="PT Serif"/>
                            <a:sym typeface="PT Serif"/>
                          </a:rPr>
                          <m:t>,</m:t>
                        </m:r>
                        <m:sSub>
                          <m:sSubPr>
                            <m:ctrlPr>
                              <a:rPr lang="en-US" sz="2200" b="0" i="1" smtClean="0">
                                <a:solidFill>
                                  <a:schemeClr val="accent1">
                                    <a:lumMod val="50000"/>
                                  </a:schemeClr>
                                </a:solidFill>
                                <a:latin typeface="Cambria Math" panose="02040503050406030204" pitchFamily="18" charset="0"/>
                                <a:ea typeface="PT Serif"/>
                                <a:cs typeface="PT Serif"/>
                                <a:sym typeface="PT Serif"/>
                              </a:rPr>
                            </m:ctrlPr>
                          </m:sSubPr>
                          <m:e>
                            <m:r>
                              <a:rPr lang="en-US" sz="2200" b="0" i="1" smtClean="0">
                                <a:solidFill>
                                  <a:schemeClr val="accent1">
                                    <a:lumMod val="50000"/>
                                  </a:schemeClr>
                                </a:solidFill>
                                <a:latin typeface="Cambria Math" panose="02040503050406030204" pitchFamily="18" charset="0"/>
                                <a:ea typeface="PT Serif"/>
                                <a:cs typeface="PT Serif"/>
                                <a:sym typeface="PT Serif"/>
                              </a:rPr>
                              <m:t>𝜋</m:t>
                            </m:r>
                          </m:e>
                          <m:sub>
                            <m:r>
                              <a:rPr lang="en-US" sz="2200" b="0" i="1" smtClean="0">
                                <a:solidFill>
                                  <a:schemeClr val="accent1">
                                    <a:lumMod val="50000"/>
                                  </a:schemeClr>
                                </a:solidFill>
                                <a:latin typeface="Cambria Math" panose="02040503050406030204" pitchFamily="18" charset="0"/>
                                <a:ea typeface="PT Serif"/>
                                <a:cs typeface="PT Serif"/>
                                <a:sym typeface="PT Serif"/>
                              </a:rPr>
                              <m:t>4</m:t>
                            </m:r>
                          </m:sub>
                        </m:sSub>
                      </m:e>
                    </m:d>
                  </m:oMath>
                </a14:m>
                <a:r>
                  <a:rPr lang="en" sz="2200" dirty="0">
                    <a:solidFill>
                      <a:schemeClr val="accent1">
                        <a:lumMod val="50000"/>
                      </a:schemeClr>
                    </a:solidFill>
                    <a:latin typeface="PT Serif"/>
                    <a:ea typeface="PT Serif"/>
                    <a:cs typeface="PT Serif"/>
                    <a:sym typeface="PT Serif"/>
                  </a:rPr>
                  <a:t> ← </a:t>
                </a:r>
                <a:r>
                  <a:rPr lang="en-US" sz="2200" dirty="0">
                    <a:solidFill>
                      <a:schemeClr val="accent1">
                        <a:lumMod val="50000"/>
                      </a:schemeClr>
                    </a:solidFill>
                    <a:latin typeface="PT Serif" panose="020A0603040505020204" pitchFamily="18" charset="77"/>
                  </a:rPr>
                  <a:t>Eval(</a:t>
                </a:r>
                <a14:m>
                  <m:oMath xmlns:m="http://schemas.openxmlformats.org/officeDocument/2006/math">
                    <m:sSub>
                      <m:sSubPr>
                        <m:ctrlPr>
                          <a:rPr lang="en-US" sz="2200" b="0" i="1" smtClean="0">
                            <a:solidFill>
                              <a:schemeClr val="accent1">
                                <a:lumMod val="50000"/>
                              </a:schemeClr>
                            </a:solidFill>
                            <a:latin typeface="Cambria Math" panose="02040503050406030204" pitchFamily="18" charset="0"/>
                          </a:rPr>
                        </m:ctrlPr>
                      </m:sSubPr>
                      <m:e>
                        <m:r>
                          <a:rPr lang="en-US" sz="2200" b="0" i="1" smtClean="0">
                            <a:solidFill>
                              <a:schemeClr val="accent1">
                                <a:lumMod val="50000"/>
                              </a:schemeClr>
                            </a:solidFill>
                            <a:latin typeface="Cambria Math" panose="02040503050406030204" pitchFamily="18" charset="0"/>
                          </a:rPr>
                          <m:t>𝑒𝑘</m:t>
                        </m:r>
                      </m:e>
                      <m:sub>
                        <m:r>
                          <a:rPr lang="en-US" sz="2200" b="0" i="1" smtClean="0">
                            <a:solidFill>
                              <a:schemeClr val="accent1">
                                <a:lumMod val="50000"/>
                              </a:schemeClr>
                            </a:solidFill>
                            <a:latin typeface="Cambria Math" panose="02040503050406030204" pitchFamily="18" charset="0"/>
                          </a:rPr>
                          <m:t>4</m:t>
                        </m:r>
                      </m:sub>
                    </m:sSub>
                    <m:r>
                      <a:rPr lang="en-US" sz="2200" b="0" i="1" smtClean="0">
                        <a:solidFill>
                          <a:schemeClr val="accent1">
                            <a:lumMod val="50000"/>
                          </a:schemeClr>
                        </a:solidFill>
                        <a:latin typeface="Cambria Math" panose="02040503050406030204" pitchFamily="18" charset="0"/>
                      </a:rPr>
                      <m:t>, </m:t>
                    </m:r>
                    <m:r>
                      <a:rPr lang="en-US" sz="2200" b="0" i="1" smtClean="0">
                        <a:solidFill>
                          <a:schemeClr val="accent1">
                            <a:lumMod val="50000"/>
                          </a:schemeClr>
                        </a:solidFill>
                        <a:latin typeface="Cambria Math" panose="02040503050406030204" pitchFamily="18" charset="0"/>
                      </a:rPr>
                      <m:t>𝑣𝑘</m:t>
                    </m:r>
                    <m:r>
                      <a:rPr lang="en-US" sz="2200" b="0" i="1" smtClean="0">
                        <a:solidFill>
                          <a:schemeClr val="accent1">
                            <a:lumMod val="50000"/>
                          </a:schemeClr>
                        </a:solidFill>
                        <a:latin typeface="Cambria Math" panose="02040503050406030204" pitchFamily="18" charset="0"/>
                      </a:rPr>
                      <m:t> , </m:t>
                    </m:r>
                    <m:r>
                      <a:rPr lang="en-US" sz="2200" b="0" i="1" smtClean="0">
                        <a:solidFill>
                          <a:schemeClr val="accent1">
                            <a:lumMod val="50000"/>
                          </a:schemeClr>
                        </a:solidFill>
                        <a:latin typeface="Cambria Math" panose="02040503050406030204" pitchFamily="18" charset="0"/>
                      </a:rPr>
                      <m:t>𝑧</m:t>
                    </m:r>
                  </m:oMath>
                </a14:m>
                <a:r>
                  <a:rPr lang="en-US" sz="2200" dirty="0">
                    <a:solidFill>
                      <a:schemeClr val="accent1">
                        <a:lumMod val="50000"/>
                      </a:schemeClr>
                    </a:solidFill>
                    <a:latin typeface="PT Serif" panose="020A0603040505020204" pitchFamily="18" charset="77"/>
                  </a:rPr>
                  <a:t>)</a:t>
                </a:r>
              </a:p>
            </p:txBody>
          </p:sp>
        </mc:Choice>
        <mc:Fallback xmlns="">
          <p:sp>
            <p:nvSpPr>
              <p:cNvPr id="28" name="TextBox 27">
                <a:extLst>
                  <a:ext uri="{FF2B5EF4-FFF2-40B4-BE49-F238E27FC236}">
                    <a16:creationId xmlns:a16="http://schemas.microsoft.com/office/drawing/2014/main" id="{2712C466-25E6-3BE9-4C0C-57CD1B70BCD2}"/>
                  </a:ext>
                </a:extLst>
              </p:cNvPr>
              <p:cNvSpPr txBox="1">
                <a:spLocks noRot="1" noChangeAspect="1" noMove="1" noResize="1" noEditPoints="1" noAdjustHandles="1" noChangeArrowheads="1" noChangeShapeType="1" noTextEdit="1"/>
              </p:cNvSpPr>
              <p:nvPr/>
            </p:nvSpPr>
            <p:spPr>
              <a:xfrm>
                <a:off x="8724516" y="4057009"/>
                <a:ext cx="3786537" cy="446276"/>
              </a:xfrm>
              <a:prstGeom prst="rect">
                <a:avLst/>
              </a:prstGeom>
              <a:blipFill>
                <a:blip r:embed="rId15"/>
                <a:stretch>
                  <a:fillRect t="-8333" b="-2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4C0038D-92F4-4B72-F723-AC7BE8B007F5}"/>
                  </a:ext>
                </a:extLst>
              </p:cNvPr>
              <p:cNvSpPr txBox="1"/>
              <p:nvPr/>
            </p:nvSpPr>
            <p:spPr>
              <a:xfrm>
                <a:off x="6334232" y="5406332"/>
                <a:ext cx="77880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 , </m:t>
                      </m:r>
                      <m:r>
                        <a:rPr lang="en-US" sz="2000" b="0" i="1" smtClean="0">
                          <a:latin typeface="Cambria Math" panose="02040503050406030204" pitchFamily="18" charset="0"/>
                        </a:rPr>
                        <m:t>𝜋</m:t>
                      </m:r>
                      <m:r>
                        <a:rPr lang="en-US" sz="2000" b="0" i="1" smtClean="0">
                          <a:latin typeface="Cambria Math" panose="02040503050406030204" pitchFamily="18" charset="0"/>
                        </a:rPr>
                        <m:t>)</m:t>
                      </m:r>
                    </m:oMath>
                  </m:oMathPara>
                </a14:m>
                <a:endParaRPr lang="en-US" sz="2000" dirty="0"/>
              </a:p>
            </p:txBody>
          </p:sp>
        </mc:Choice>
        <mc:Fallback xmlns="">
          <p:sp>
            <p:nvSpPr>
              <p:cNvPr id="30" name="TextBox 29">
                <a:extLst>
                  <a:ext uri="{FF2B5EF4-FFF2-40B4-BE49-F238E27FC236}">
                    <a16:creationId xmlns:a16="http://schemas.microsoft.com/office/drawing/2014/main" id="{A4C0038D-92F4-4B72-F723-AC7BE8B007F5}"/>
                  </a:ext>
                </a:extLst>
              </p:cNvPr>
              <p:cNvSpPr txBox="1">
                <a:spLocks noRot="1" noChangeAspect="1" noMove="1" noResize="1" noEditPoints="1" noAdjustHandles="1" noChangeArrowheads="1" noChangeShapeType="1" noTextEdit="1"/>
              </p:cNvSpPr>
              <p:nvPr/>
            </p:nvSpPr>
            <p:spPr>
              <a:xfrm>
                <a:off x="6334232" y="5406332"/>
                <a:ext cx="778803" cy="307777"/>
              </a:xfrm>
              <a:prstGeom prst="rect">
                <a:avLst/>
              </a:prstGeom>
              <a:blipFill>
                <a:blip r:embed="rId16"/>
                <a:stretch>
                  <a:fillRect l="-9524" t="-8000" r="-9524" b="-40000"/>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47958C48-4504-82B0-6EEC-15DA1F1E0003}"/>
              </a:ext>
            </a:extLst>
          </p:cNvPr>
          <p:cNvPicPr>
            <a:picLocks noChangeAspect="1"/>
          </p:cNvPicPr>
          <p:nvPr/>
        </p:nvPicPr>
        <p:blipFill>
          <a:blip r:embed="rId17"/>
          <a:stretch>
            <a:fillRect/>
          </a:stretch>
        </p:blipFill>
        <p:spPr>
          <a:xfrm>
            <a:off x="7149426" y="2195132"/>
            <a:ext cx="833383" cy="1140419"/>
          </a:xfrm>
          <a:prstGeom prst="rect">
            <a:avLst/>
          </a:prstGeom>
        </p:spPr>
      </p:pic>
      <mc:AlternateContent xmlns:mc="http://schemas.openxmlformats.org/markup-compatibility/2006" xmlns:a14="http://schemas.microsoft.com/office/drawing/2010/main">
        <mc:Choice Requires="a14">
          <p:sp>
            <p:nvSpPr>
              <p:cNvPr id="35" name="Google Shape;86;p15">
                <a:extLst>
                  <a:ext uri="{FF2B5EF4-FFF2-40B4-BE49-F238E27FC236}">
                    <a16:creationId xmlns:a16="http://schemas.microsoft.com/office/drawing/2014/main" id="{71A0E9E9-D2BD-7E7B-7DDA-7D623A2F7A46}"/>
                  </a:ext>
                </a:extLst>
              </p:cNvPr>
              <p:cNvSpPr txBox="1"/>
              <p:nvPr/>
            </p:nvSpPr>
            <p:spPr>
              <a:xfrm>
                <a:off x="7162421" y="3145098"/>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35" name="Google Shape;86;p15">
                <a:extLst>
                  <a:ext uri="{FF2B5EF4-FFF2-40B4-BE49-F238E27FC236}">
                    <a16:creationId xmlns:a16="http://schemas.microsoft.com/office/drawing/2014/main" id="{71A0E9E9-D2BD-7E7B-7DDA-7D623A2F7A46}"/>
                  </a:ext>
                </a:extLst>
              </p:cNvPr>
              <p:cNvSpPr txBox="1">
                <a:spLocks noRot="1" noChangeAspect="1" noMove="1" noResize="1" noEditPoints="1" noAdjustHandles="1" noChangeArrowheads="1" noChangeShapeType="1" noTextEdit="1"/>
              </p:cNvSpPr>
              <p:nvPr/>
            </p:nvSpPr>
            <p:spPr>
              <a:xfrm>
                <a:off x="7162421" y="3145098"/>
                <a:ext cx="834050" cy="492412"/>
              </a:xfrm>
              <a:prstGeom prst="rect">
                <a:avLst/>
              </a:prstGeom>
              <a:blipFill>
                <a:blip r:embed="rId18"/>
                <a:stretch>
                  <a:fillRect/>
                </a:stretch>
              </a:blipFill>
              <a:ln>
                <a:noFill/>
              </a:ln>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3D7D6C65-0AA8-7DAB-9B44-3E0E4AFB0AF4}"/>
              </a:ext>
            </a:extLst>
          </p:cNvPr>
          <p:cNvCxnSpPr>
            <a:cxnSpLocks/>
            <a:stCxn id="8" idx="2"/>
          </p:cNvCxnSpPr>
          <p:nvPr/>
        </p:nvCxnSpPr>
        <p:spPr>
          <a:xfrm>
            <a:off x="5811562" y="3669492"/>
            <a:ext cx="381032" cy="81531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0858B-9DC0-3234-1394-FE4687D1B896}"/>
                  </a:ext>
                </a:extLst>
              </p:cNvPr>
              <p:cNvSpPr txBox="1"/>
              <p:nvPr/>
            </p:nvSpPr>
            <p:spPr>
              <a:xfrm>
                <a:off x="5813658" y="3626286"/>
                <a:ext cx="3786537" cy="446276"/>
              </a:xfrm>
              <a:prstGeom prst="rect">
                <a:avLst/>
              </a:prstGeom>
              <a:noFill/>
              <a:ln>
                <a:noFill/>
              </a:ln>
            </p:spPr>
            <p:txBody>
              <a:bodyPr wrap="square" rtlCol="0">
                <a:spAutoFit/>
              </a:bodyPr>
              <a:lstStyle/>
              <a:p>
                <a14:m>
                  <m:oMath xmlns:m="http://schemas.openxmlformats.org/officeDocument/2006/math">
                    <m:d>
                      <m:dPr>
                        <m:ctrlPr>
                          <a:rPr lang="en-US" sz="2200" b="0" i="1" smtClean="0">
                            <a:solidFill>
                              <a:schemeClr val="accent1">
                                <a:lumMod val="50000"/>
                              </a:schemeClr>
                            </a:solidFill>
                            <a:latin typeface="Cambria Math" panose="02040503050406030204" pitchFamily="18" charset="0"/>
                            <a:ea typeface="PT Serif"/>
                            <a:cs typeface="PT Serif"/>
                            <a:sym typeface="PT Serif"/>
                          </a:rPr>
                        </m:ctrlPr>
                      </m:dPr>
                      <m:e>
                        <m:sSub>
                          <m:sSubPr>
                            <m:ctrlPr>
                              <a:rPr lang="en-US" sz="2200" b="0" i="1" smtClean="0">
                                <a:solidFill>
                                  <a:schemeClr val="accent1">
                                    <a:lumMod val="50000"/>
                                  </a:schemeClr>
                                </a:solidFill>
                                <a:latin typeface="Cambria Math" panose="02040503050406030204" pitchFamily="18" charset="0"/>
                                <a:ea typeface="PT Serif"/>
                                <a:cs typeface="PT Serif"/>
                                <a:sym typeface="PT Serif"/>
                              </a:rPr>
                            </m:ctrlPr>
                          </m:sSubPr>
                          <m:e>
                            <m:r>
                              <a:rPr lang="en-US" sz="2200" b="0" i="1" smtClean="0">
                                <a:solidFill>
                                  <a:schemeClr val="accent1">
                                    <a:lumMod val="50000"/>
                                  </a:schemeClr>
                                </a:solidFill>
                                <a:latin typeface="Cambria Math" panose="02040503050406030204" pitchFamily="18" charset="0"/>
                                <a:ea typeface="PT Serif"/>
                                <a:cs typeface="PT Serif"/>
                                <a:sym typeface="PT Serif"/>
                              </a:rPr>
                              <m:t>𝑦</m:t>
                            </m:r>
                          </m:e>
                          <m:sub>
                            <m:r>
                              <a:rPr lang="en-US" sz="2200" b="0" i="1" smtClean="0">
                                <a:solidFill>
                                  <a:schemeClr val="accent1">
                                    <a:lumMod val="50000"/>
                                  </a:schemeClr>
                                </a:solidFill>
                                <a:latin typeface="Cambria Math" panose="02040503050406030204" pitchFamily="18" charset="0"/>
                                <a:ea typeface="PT Serif"/>
                                <a:cs typeface="PT Serif"/>
                                <a:sym typeface="PT Serif"/>
                              </a:rPr>
                              <m:t>2</m:t>
                            </m:r>
                          </m:sub>
                        </m:sSub>
                        <m:r>
                          <a:rPr lang="en-US" sz="2200" b="0" i="1" smtClean="0">
                            <a:solidFill>
                              <a:schemeClr val="accent1">
                                <a:lumMod val="50000"/>
                              </a:schemeClr>
                            </a:solidFill>
                            <a:latin typeface="Cambria Math" panose="02040503050406030204" pitchFamily="18" charset="0"/>
                            <a:ea typeface="PT Serif"/>
                            <a:cs typeface="PT Serif"/>
                            <a:sym typeface="PT Serif"/>
                          </a:rPr>
                          <m:t>,</m:t>
                        </m:r>
                        <m:sSub>
                          <m:sSubPr>
                            <m:ctrlPr>
                              <a:rPr lang="en-US" sz="2200" b="0" i="1" smtClean="0">
                                <a:solidFill>
                                  <a:schemeClr val="accent1">
                                    <a:lumMod val="50000"/>
                                  </a:schemeClr>
                                </a:solidFill>
                                <a:latin typeface="Cambria Math" panose="02040503050406030204" pitchFamily="18" charset="0"/>
                                <a:ea typeface="PT Serif"/>
                                <a:cs typeface="PT Serif"/>
                                <a:sym typeface="PT Serif"/>
                              </a:rPr>
                            </m:ctrlPr>
                          </m:sSubPr>
                          <m:e>
                            <m:r>
                              <a:rPr lang="en-US" sz="2200" b="0" i="1" smtClean="0">
                                <a:solidFill>
                                  <a:schemeClr val="accent1">
                                    <a:lumMod val="50000"/>
                                  </a:schemeClr>
                                </a:solidFill>
                                <a:latin typeface="Cambria Math" panose="02040503050406030204" pitchFamily="18" charset="0"/>
                                <a:ea typeface="PT Serif"/>
                                <a:cs typeface="PT Serif"/>
                                <a:sym typeface="PT Serif"/>
                              </a:rPr>
                              <m:t>𝜋</m:t>
                            </m:r>
                          </m:e>
                          <m:sub>
                            <m:r>
                              <a:rPr lang="en-US" sz="2200" b="0" i="1" smtClean="0">
                                <a:solidFill>
                                  <a:schemeClr val="accent1">
                                    <a:lumMod val="50000"/>
                                  </a:schemeClr>
                                </a:solidFill>
                                <a:latin typeface="Cambria Math" panose="02040503050406030204" pitchFamily="18" charset="0"/>
                                <a:ea typeface="PT Serif"/>
                                <a:cs typeface="PT Serif"/>
                                <a:sym typeface="PT Serif"/>
                              </a:rPr>
                              <m:t>2</m:t>
                            </m:r>
                          </m:sub>
                        </m:sSub>
                      </m:e>
                    </m:d>
                  </m:oMath>
                </a14:m>
                <a:r>
                  <a:rPr lang="en" sz="2200" dirty="0">
                    <a:solidFill>
                      <a:schemeClr val="accent1">
                        <a:lumMod val="50000"/>
                      </a:schemeClr>
                    </a:solidFill>
                    <a:latin typeface="PT Serif"/>
                    <a:ea typeface="PT Serif"/>
                    <a:cs typeface="PT Serif"/>
                    <a:sym typeface="PT Serif"/>
                  </a:rPr>
                  <a:t> ← </a:t>
                </a:r>
                <a:r>
                  <a:rPr lang="en-US" sz="2200" dirty="0">
                    <a:solidFill>
                      <a:schemeClr val="accent1">
                        <a:lumMod val="50000"/>
                      </a:schemeClr>
                    </a:solidFill>
                    <a:latin typeface="PT Serif" panose="020A0603040505020204" pitchFamily="18" charset="77"/>
                  </a:rPr>
                  <a:t>Eval(</a:t>
                </a:r>
                <a14:m>
                  <m:oMath xmlns:m="http://schemas.openxmlformats.org/officeDocument/2006/math">
                    <m:sSub>
                      <m:sSubPr>
                        <m:ctrlPr>
                          <a:rPr lang="en-US" sz="2200" b="0" i="1" smtClean="0">
                            <a:solidFill>
                              <a:schemeClr val="accent1">
                                <a:lumMod val="50000"/>
                              </a:schemeClr>
                            </a:solidFill>
                            <a:latin typeface="Cambria Math" panose="02040503050406030204" pitchFamily="18" charset="0"/>
                          </a:rPr>
                        </m:ctrlPr>
                      </m:sSubPr>
                      <m:e>
                        <m:r>
                          <a:rPr lang="en-US" sz="2200" b="0" i="1" smtClean="0">
                            <a:solidFill>
                              <a:schemeClr val="accent1">
                                <a:lumMod val="50000"/>
                              </a:schemeClr>
                            </a:solidFill>
                            <a:latin typeface="Cambria Math" panose="02040503050406030204" pitchFamily="18" charset="0"/>
                          </a:rPr>
                          <m:t>𝑒𝑘</m:t>
                        </m:r>
                      </m:e>
                      <m:sub>
                        <m:r>
                          <a:rPr lang="en-US" sz="2200" b="0" i="1" smtClean="0">
                            <a:solidFill>
                              <a:schemeClr val="accent1">
                                <a:lumMod val="50000"/>
                              </a:schemeClr>
                            </a:solidFill>
                            <a:latin typeface="Cambria Math" panose="02040503050406030204" pitchFamily="18" charset="0"/>
                          </a:rPr>
                          <m:t>2</m:t>
                        </m:r>
                      </m:sub>
                    </m:sSub>
                    <m:r>
                      <a:rPr lang="en-US" sz="2200" b="0" i="1" smtClean="0">
                        <a:solidFill>
                          <a:schemeClr val="accent1">
                            <a:lumMod val="50000"/>
                          </a:schemeClr>
                        </a:solidFill>
                        <a:latin typeface="Cambria Math" panose="02040503050406030204" pitchFamily="18" charset="0"/>
                      </a:rPr>
                      <m:t>, </m:t>
                    </m:r>
                    <m:r>
                      <a:rPr lang="en-US" sz="2200" b="0" i="1" smtClean="0">
                        <a:solidFill>
                          <a:schemeClr val="accent1">
                            <a:lumMod val="50000"/>
                          </a:schemeClr>
                        </a:solidFill>
                        <a:latin typeface="Cambria Math" panose="02040503050406030204" pitchFamily="18" charset="0"/>
                      </a:rPr>
                      <m:t>𝑣𝑘</m:t>
                    </m:r>
                    <m:r>
                      <a:rPr lang="en-US" sz="2200" b="0" i="1" smtClean="0">
                        <a:solidFill>
                          <a:schemeClr val="accent1">
                            <a:lumMod val="50000"/>
                          </a:schemeClr>
                        </a:solidFill>
                        <a:latin typeface="Cambria Math" panose="02040503050406030204" pitchFamily="18" charset="0"/>
                      </a:rPr>
                      <m:t> , </m:t>
                    </m:r>
                    <m:r>
                      <a:rPr lang="en-US" sz="2200" b="0" i="1" smtClean="0">
                        <a:solidFill>
                          <a:schemeClr val="accent1">
                            <a:lumMod val="50000"/>
                          </a:schemeClr>
                        </a:solidFill>
                        <a:latin typeface="Cambria Math" panose="02040503050406030204" pitchFamily="18" charset="0"/>
                      </a:rPr>
                      <m:t>𝑧</m:t>
                    </m:r>
                  </m:oMath>
                </a14:m>
                <a:r>
                  <a:rPr lang="en-US" sz="2200" dirty="0">
                    <a:solidFill>
                      <a:schemeClr val="accent1">
                        <a:lumMod val="50000"/>
                      </a:schemeClr>
                    </a:solidFill>
                    <a:latin typeface="PT Serif" panose="020A0603040505020204" pitchFamily="18" charset="77"/>
                  </a:rPr>
                  <a:t>)</a:t>
                </a:r>
              </a:p>
            </p:txBody>
          </p:sp>
        </mc:Choice>
        <mc:Fallback xmlns="">
          <p:sp>
            <p:nvSpPr>
              <p:cNvPr id="37" name="TextBox 36">
                <a:extLst>
                  <a:ext uri="{FF2B5EF4-FFF2-40B4-BE49-F238E27FC236}">
                    <a16:creationId xmlns:a16="http://schemas.microsoft.com/office/drawing/2014/main" id="{DCF0858B-9DC0-3234-1394-FE4687D1B896}"/>
                  </a:ext>
                </a:extLst>
              </p:cNvPr>
              <p:cNvSpPr txBox="1">
                <a:spLocks noRot="1" noChangeAspect="1" noMove="1" noResize="1" noEditPoints="1" noAdjustHandles="1" noChangeArrowheads="1" noChangeShapeType="1" noTextEdit="1"/>
              </p:cNvSpPr>
              <p:nvPr/>
            </p:nvSpPr>
            <p:spPr>
              <a:xfrm>
                <a:off x="5813658" y="3626286"/>
                <a:ext cx="3786537" cy="446276"/>
              </a:xfrm>
              <a:prstGeom prst="rect">
                <a:avLst/>
              </a:prstGeom>
              <a:blipFill>
                <a:blip r:embed="rId19"/>
                <a:stretch>
                  <a:fillRect t="-8333" b="-2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CEC0C11-05E0-333C-AB7D-A8B37F56F31A}"/>
                  </a:ext>
                </a:extLst>
              </p:cNvPr>
              <p:cNvSpPr txBox="1"/>
              <p:nvPr/>
            </p:nvSpPr>
            <p:spPr>
              <a:xfrm>
                <a:off x="150243" y="1673901"/>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=4 , </m:t>
                      </m:r>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latin typeface="PT Serif" panose="020A0603040505020204" pitchFamily="18" charset="77"/>
                </a:endParaRPr>
              </a:p>
            </p:txBody>
          </p:sp>
        </mc:Choice>
        <mc:Fallback xmlns="">
          <p:sp>
            <p:nvSpPr>
              <p:cNvPr id="46" name="TextBox 45">
                <a:extLst>
                  <a:ext uri="{FF2B5EF4-FFF2-40B4-BE49-F238E27FC236}">
                    <a16:creationId xmlns:a16="http://schemas.microsoft.com/office/drawing/2014/main" id="{0CEC0C11-05E0-333C-AB7D-A8B37F56F31A}"/>
                  </a:ext>
                </a:extLst>
              </p:cNvPr>
              <p:cNvSpPr txBox="1">
                <a:spLocks noRot="1" noChangeAspect="1" noMove="1" noResize="1" noEditPoints="1" noAdjustHandles="1" noChangeArrowheads="1" noChangeShapeType="1" noTextEdit="1"/>
              </p:cNvSpPr>
              <p:nvPr/>
            </p:nvSpPr>
            <p:spPr>
              <a:xfrm>
                <a:off x="150243" y="1673901"/>
                <a:ext cx="1977682" cy="461665"/>
              </a:xfrm>
              <a:prstGeom prst="rect">
                <a:avLst/>
              </a:prstGeom>
              <a:blipFill>
                <a:blip r:embed="rId20"/>
                <a:stretch>
                  <a:fillRect b="-25000"/>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C955BD40-0903-873B-5B4D-5B1133784252}"/>
              </a:ext>
            </a:extLst>
          </p:cNvPr>
          <p:cNvCxnSpPr>
            <a:cxnSpLocks/>
            <a:stCxn id="11" idx="2"/>
            <a:endCxn id="7" idx="0"/>
          </p:cNvCxnSpPr>
          <p:nvPr/>
        </p:nvCxnSpPr>
        <p:spPr>
          <a:xfrm flipH="1">
            <a:off x="5716515" y="1979167"/>
            <a:ext cx="769934" cy="2731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70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1"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P spid="19" grpId="0" animBg="1"/>
      <p:bldP spid="20" grpId="0" animBg="1"/>
      <p:bldP spid="21" grpId="0"/>
      <p:bldP spid="25" grpId="0" animBg="1"/>
      <p:bldP spid="27" grpId="0"/>
      <p:bldP spid="28" grpId="0" animBg="1"/>
      <p:bldP spid="30" grpId="0"/>
      <p:bldP spid="3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74E51-A708-18A1-E87F-71305CC62272}"/>
              </a:ext>
            </a:extLst>
          </p:cNvPr>
          <p:cNvSpPr>
            <a:spLocks noGrp="1"/>
          </p:cNvSpPr>
          <p:nvPr>
            <p:ph type="title"/>
          </p:nvPr>
        </p:nvSpPr>
        <p:spPr>
          <a:xfrm>
            <a:off x="261257" y="201839"/>
            <a:ext cx="11381243" cy="1460500"/>
          </a:xfrm>
        </p:spPr>
        <p:txBody>
          <a:bodyPr/>
          <a:lstStyle/>
          <a:p>
            <a:r>
              <a:rPr lang="en-US" dirty="0">
                <a:latin typeface="PT Serif" panose="020A0603040505020204" pitchFamily="18" charset="77"/>
              </a:rPr>
              <a:t>Achieving many-time Traceability:</a:t>
            </a:r>
            <a:br>
              <a:rPr lang="en-US" dirty="0">
                <a:latin typeface="PT Serif" panose="020A0603040505020204" pitchFamily="18" charset="77"/>
              </a:rPr>
            </a:br>
            <a:r>
              <a:rPr lang="en-US" dirty="0">
                <a:latin typeface="PT Serif" panose="020A0603040505020204" pitchFamily="18" charset="77"/>
              </a:rPr>
              <a:t>The problem</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1D6C91B0-01CC-53EE-9B64-8E644205F005}"/>
                  </a:ext>
                </a:extLst>
              </p:cNvPr>
              <p:cNvSpPr>
                <a:spLocks noGrp="1"/>
              </p:cNvSpPr>
              <p:nvPr>
                <p:ph idx="1"/>
              </p:nvPr>
            </p:nvSpPr>
            <p:spPr/>
            <p:txBody>
              <a:bodyPr/>
              <a:lstStyle/>
              <a:p>
                <a:pPr>
                  <a:lnSpc>
                    <a:spcPct val="150000"/>
                  </a:lnSpc>
                </a:pPr>
                <a14:m>
                  <m:oMath xmlns:m="http://schemas.openxmlformats.org/officeDocument/2006/math">
                    <m:r>
                      <a:rPr lang="en-US" b="0" i="1" smtClean="0">
                        <a:latin typeface="Cambria Math" panose="02040503050406030204" pitchFamily="18" charset="0"/>
                      </a:rPr>
                      <m:t>𝑡𝑘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latin typeface="PT Serif" panose="020A0603040505020204" pitchFamily="18" charset="77"/>
                  </a:rPr>
                  <a:t> needs to be secret.</a:t>
                </a:r>
              </a:p>
              <a:p>
                <a:pPr>
                  <a:lnSpc>
                    <a:spcPct val="150000"/>
                  </a:lnSpc>
                </a:pPr>
                <a:r>
                  <a:rPr lang="en-US" dirty="0">
                    <a:latin typeface="PT Serif" panose="020A0603040505020204" pitchFamily="18" charset="77"/>
                  </a:rPr>
                  <a:t>But, Eval(</a:t>
                </a:r>
                <a14:m>
                  <m:oMath xmlns:m="http://schemas.openxmlformats.org/officeDocument/2006/math">
                    <m:r>
                      <a:rPr lang="en-US" b="0" i="1" smtClean="0">
                        <a:latin typeface="Cambria Math" panose="02040503050406030204" pitchFamily="18" charset="0"/>
                      </a:rPr>
                      <m:t>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r>
                      <a:rPr lang="en-US" b="0" i="1" smtClean="0">
                        <a:latin typeface="Cambria Math" panose="02040503050406030204" pitchFamily="18" charset="0"/>
                      </a:rPr>
                      <m:t>𝑣𝑘</m:t>
                    </m:r>
                    <m:r>
                      <a:rPr lang="en-US" b="0" i="1" smtClean="0">
                        <a:latin typeface="Cambria Math" panose="02040503050406030204" pitchFamily="18" charset="0"/>
                      </a:rPr>
                      <m:t> , </m:t>
                    </m:r>
                    <m:r>
                      <a:rPr lang="en-US" b="0" i="1" smtClean="0">
                        <a:latin typeface="Cambria Math" panose="02040503050406030204" pitchFamily="18" charset="0"/>
                      </a:rPr>
                      <m:t>𝑧</m:t>
                    </m:r>
                  </m:oMath>
                </a14:m>
                <a:r>
                  <a:rPr lang="en-US" dirty="0">
                    <a:latin typeface="PT Serif" panose="020A0603040505020204" pitchFamily="18" charset="77"/>
                  </a:rPr>
                  <a:t>) contains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latin typeface="PT Serif" panose="020A0603040505020204" pitchFamily="18" charset="77"/>
                  </a:rPr>
                  <a:t>….</a:t>
                </a:r>
              </a:p>
              <a:p>
                <a:pPr>
                  <a:lnSpc>
                    <a:spcPct val="150000"/>
                  </a:lnSpc>
                </a:pPr>
                <a:endParaRPr lang="en-US" dirty="0">
                  <a:latin typeface="PT Serif" panose="020A0603040505020204" pitchFamily="18" charset="77"/>
                </a:endParaRPr>
              </a:p>
              <a:p>
                <a:pPr>
                  <a:lnSpc>
                    <a:spcPct val="150000"/>
                  </a:lnSpc>
                </a:pPr>
                <a:endParaRPr lang="en-US" dirty="0">
                  <a:latin typeface="PT Serif" panose="020A0603040505020204" pitchFamily="18" charset="77"/>
                </a:endParaRPr>
              </a:p>
              <a:p>
                <a:pPr marL="0" indent="0" algn="ctr">
                  <a:lnSpc>
                    <a:spcPct val="150000"/>
                  </a:lnSpc>
                  <a:buNone/>
                </a:pPr>
                <a:r>
                  <a:rPr lang="en-US" dirty="0">
                    <a:latin typeface="PT Serif" panose="020A0603040505020204" pitchFamily="18" charset="77"/>
                  </a:rPr>
                  <a:t>[See paper for solution]</a:t>
                </a:r>
              </a:p>
            </p:txBody>
          </p:sp>
        </mc:Choice>
        <mc:Fallback>
          <p:sp>
            <p:nvSpPr>
              <p:cNvPr id="7" name="Content Placeholder 6">
                <a:extLst>
                  <a:ext uri="{FF2B5EF4-FFF2-40B4-BE49-F238E27FC236}">
                    <a16:creationId xmlns:a16="http://schemas.microsoft.com/office/drawing/2014/main" id="{1D6C91B0-01CC-53EE-9B64-8E644205F005}"/>
                  </a:ext>
                </a:extLst>
              </p:cNvPr>
              <p:cNvSpPr>
                <a:spLocks noGrp="1" noRot="1" noChangeAspect="1" noMove="1" noResize="1" noEditPoints="1" noAdjustHandles="1" noChangeArrowheads="1" noChangeShapeType="1" noTextEdit="1"/>
              </p:cNvSpPr>
              <p:nvPr>
                <p:ph idx="1"/>
              </p:nvPr>
            </p:nvSpPr>
            <p:spPr>
              <a:blipFill>
                <a:blip r:embed="rId3"/>
                <a:stretch>
                  <a:fillRect l="-965"/>
                </a:stretch>
              </a:blipFill>
            </p:spPr>
            <p:txBody>
              <a:bodyPr/>
              <a:lstStyle/>
              <a:p>
                <a:r>
                  <a:rPr lang="en-US">
                    <a:noFill/>
                  </a:rPr>
                  <a:t> </a:t>
                </a:r>
              </a:p>
            </p:txBody>
          </p:sp>
        </mc:Fallback>
      </mc:AlternateContent>
      <p:pic>
        <p:nvPicPr>
          <p:cNvPr id="8" name="Google Shape;1009;p67">
            <a:extLst>
              <a:ext uri="{FF2B5EF4-FFF2-40B4-BE49-F238E27FC236}">
                <a16:creationId xmlns:a16="http://schemas.microsoft.com/office/drawing/2014/main" id="{DDB2706D-A457-91B6-3630-C0644BAFDF02}"/>
              </a:ext>
            </a:extLst>
          </p:cNvPr>
          <p:cNvPicPr preferRelativeResize="0"/>
          <p:nvPr/>
        </p:nvPicPr>
        <p:blipFill>
          <a:blip r:embed="rId4">
            <a:alphaModFix/>
          </a:blip>
          <a:stretch>
            <a:fillRect/>
          </a:stretch>
        </p:blipFill>
        <p:spPr>
          <a:xfrm>
            <a:off x="6286728" y="2340949"/>
            <a:ext cx="746671" cy="781890"/>
          </a:xfrm>
          <a:prstGeom prst="rect">
            <a:avLst/>
          </a:prstGeom>
          <a:noFill/>
          <a:ln>
            <a:noFill/>
          </a:ln>
        </p:spPr>
      </p:pic>
    </p:spTree>
    <p:extLst>
      <p:ext uri="{BB962C8B-B14F-4D97-AF65-F5344CB8AC3E}">
        <p14:creationId xmlns:p14="http://schemas.microsoft.com/office/powerpoint/2010/main" val="111251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110D-76DB-76FA-AD8D-C542938545F5}"/>
              </a:ext>
            </a:extLst>
          </p:cNvPr>
          <p:cNvSpPr>
            <a:spLocks noGrp="1"/>
          </p:cNvSpPr>
          <p:nvPr>
            <p:ph type="title"/>
          </p:nvPr>
        </p:nvSpPr>
        <p:spPr>
          <a:xfrm>
            <a:off x="297872" y="273700"/>
            <a:ext cx="10515600" cy="1325563"/>
          </a:xfrm>
        </p:spPr>
        <p:txBody>
          <a:bodyPr/>
          <a:lstStyle/>
          <a:p>
            <a:r>
              <a:rPr lang="en-US" dirty="0">
                <a:latin typeface="PT Serif" panose="020A0603040505020204" pitchFamily="18" charset="77"/>
              </a:rPr>
              <a:t>Summary</a:t>
            </a:r>
          </a:p>
        </p:txBody>
      </p:sp>
      <p:sp>
        <p:nvSpPr>
          <p:cNvPr id="3" name="Content Placeholder 2">
            <a:extLst>
              <a:ext uri="{FF2B5EF4-FFF2-40B4-BE49-F238E27FC236}">
                <a16:creationId xmlns:a16="http://schemas.microsoft.com/office/drawing/2014/main" id="{33F1D737-6E0D-2EBF-F1C2-72F89DC72475}"/>
              </a:ext>
            </a:extLst>
          </p:cNvPr>
          <p:cNvSpPr>
            <a:spLocks noGrp="1"/>
          </p:cNvSpPr>
          <p:nvPr>
            <p:ph idx="1"/>
          </p:nvPr>
        </p:nvSpPr>
        <p:spPr>
          <a:xfrm>
            <a:off x="297872" y="1372578"/>
            <a:ext cx="10515600" cy="4351338"/>
          </a:xfrm>
        </p:spPr>
        <p:txBody>
          <a:bodyPr/>
          <a:lstStyle/>
          <a:p>
            <a:pPr>
              <a:lnSpc>
                <a:spcPct val="125000"/>
              </a:lnSpc>
            </a:pPr>
            <a:r>
              <a:rPr lang="en-US" sz="2800" dirty="0">
                <a:latin typeface="PT Serif" panose="020A0603040505020204" pitchFamily="18" charset="77"/>
              </a:rPr>
              <a:t>Defining Traceable threshold VRFs</a:t>
            </a:r>
          </a:p>
          <a:p>
            <a:pPr>
              <a:lnSpc>
                <a:spcPct val="125000"/>
              </a:lnSpc>
            </a:pPr>
            <a:r>
              <a:rPr lang="en-US" dirty="0">
                <a:latin typeface="PT Serif" panose="020A0603040505020204" pitchFamily="18" charset="77"/>
              </a:rPr>
              <a:t>Construction based on </a:t>
            </a:r>
            <a:r>
              <a:rPr lang="en-US" dirty="0" err="1">
                <a:latin typeface="PT Serif" panose="020A0603040505020204" pitchFamily="18" charset="77"/>
              </a:rPr>
              <a:t>Paillier</a:t>
            </a:r>
            <a:r>
              <a:rPr lang="en-US" dirty="0">
                <a:latin typeface="PT Serif" panose="020A0603040505020204" pitchFamily="18" charset="77"/>
              </a:rPr>
              <a:t> encryption</a:t>
            </a:r>
            <a:endParaRPr lang="en-US" sz="2800" dirty="0">
              <a:latin typeface="PT Serif" panose="020A0603040505020204" pitchFamily="18" charset="77"/>
            </a:endParaRPr>
          </a:p>
        </p:txBody>
      </p:sp>
    </p:spTree>
    <p:extLst>
      <p:ext uri="{BB962C8B-B14F-4D97-AF65-F5344CB8AC3E}">
        <p14:creationId xmlns:p14="http://schemas.microsoft.com/office/powerpoint/2010/main" val="1880286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6B6AB5-2028-E060-FB72-EBF554EC2D72}"/>
              </a:ext>
            </a:extLst>
          </p:cNvPr>
          <p:cNvSpPr txBox="1">
            <a:spLocks/>
          </p:cNvSpPr>
          <p:nvPr/>
        </p:nvSpPr>
        <p:spPr>
          <a:xfrm>
            <a:off x="297872" y="35767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E9425D-28F8-27A0-AFA7-9F9CC37DA621}"/>
                  </a:ext>
                </a:extLst>
              </p:cNvPr>
              <p:cNvSpPr txBox="1"/>
              <p:nvPr/>
            </p:nvSpPr>
            <p:spPr>
              <a:xfrm>
                <a:off x="297872" y="1348054"/>
                <a:ext cx="10816596" cy="222868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a:latin typeface="PT Serif" panose="020A0603040505020204" pitchFamily="18" charset="77"/>
                  </a:rPr>
                  <a:t>Traceable VRFs from other assumptions</a:t>
                </a:r>
              </a:p>
              <a:p>
                <a:pPr marL="457200" indent="-457200">
                  <a:lnSpc>
                    <a:spcPct val="150000"/>
                  </a:lnSpc>
                  <a:buFont typeface="Arial" panose="020B0604020202020204" pitchFamily="34" charset="0"/>
                  <a:buChar char="•"/>
                </a:pPr>
                <a:r>
                  <a:rPr lang="en-US" sz="3200" dirty="0">
                    <a:latin typeface="PT Serif" panose="020A0603040505020204" pitchFamily="18" charset="77"/>
                  </a:rPr>
                  <a:t>Tracing for </a:t>
                </a:r>
                <a14:m>
                  <m:oMath xmlns:m="http://schemas.openxmlformats.org/officeDocument/2006/math">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𝑡</m:t>
                    </m:r>
                  </m:oMath>
                </a14:m>
                <a:r>
                  <a:rPr lang="en-US" sz="3200" dirty="0">
                    <a:latin typeface="PT Serif" panose="020A0603040505020204" pitchFamily="18" charset="77"/>
                  </a:rPr>
                  <a:t> corruptions</a:t>
                </a:r>
              </a:p>
              <a:p>
                <a:pPr marL="457200" indent="-457200">
                  <a:lnSpc>
                    <a:spcPct val="150000"/>
                  </a:lnSpc>
                  <a:buFont typeface="Arial" panose="020B0604020202020204" pitchFamily="34" charset="0"/>
                  <a:buChar char="•"/>
                </a:pPr>
                <a:r>
                  <a:rPr lang="en-US" sz="3200" dirty="0">
                    <a:latin typeface="PT Serif" panose="020A0603040505020204" pitchFamily="18" charset="77"/>
                  </a:rPr>
                  <a:t>Non-</a:t>
                </a:r>
                <a:r>
                  <a:rPr lang="en-US" sz="3200" dirty="0" err="1">
                    <a:latin typeface="PT Serif" panose="020A0603040505020204" pitchFamily="18" charset="77"/>
                  </a:rPr>
                  <a:t>imputability</a:t>
                </a:r>
                <a:endParaRPr lang="en-US" sz="3200" dirty="0">
                  <a:latin typeface="PT Serif" panose="020A0603040505020204" pitchFamily="18" charset="77"/>
                </a:endParaRPr>
              </a:p>
            </p:txBody>
          </p:sp>
        </mc:Choice>
        <mc:Fallback xmlns="">
          <p:sp>
            <p:nvSpPr>
              <p:cNvPr id="5" name="TextBox 4">
                <a:extLst>
                  <a:ext uri="{FF2B5EF4-FFF2-40B4-BE49-F238E27FC236}">
                    <a16:creationId xmlns:a16="http://schemas.microsoft.com/office/drawing/2014/main" id="{D1E9425D-28F8-27A0-AFA7-9F9CC37DA621}"/>
                  </a:ext>
                </a:extLst>
              </p:cNvPr>
              <p:cNvSpPr txBox="1">
                <a:spLocks noRot="1" noChangeAspect="1" noMove="1" noResize="1" noEditPoints="1" noAdjustHandles="1" noChangeArrowheads="1" noChangeShapeType="1" noTextEdit="1"/>
              </p:cNvSpPr>
              <p:nvPr/>
            </p:nvSpPr>
            <p:spPr>
              <a:xfrm>
                <a:off x="297872" y="1348054"/>
                <a:ext cx="10816596" cy="2228687"/>
              </a:xfrm>
              <a:prstGeom prst="rect">
                <a:avLst/>
              </a:prstGeom>
              <a:blipFill>
                <a:blip r:embed="rId3"/>
                <a:stretch>
                  <a:fillRect l="-1290" b="-7955"/>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A736B0B5-E337-CC2A-D2D6-93000EFD5DF7}"/>
              </a:ext>
            </a:extLst>
          </p:cNvPr>
          <p:cNvSpPr>
            <a:spLocks noGrp="1"/>
          </p:cNvSpPr>
          <p:nvPr>
            <p:ph type="title"/>
          </p:nvPr>
        </p:nvSpPr>
        <p:spPr>
          <a:xfrm>
            <a:off x="297872" y="288926"/>
            <a:ext cx="10515600" cy="1325563"/>
          </a:xfrm>
        </p:spPr>
        <p:txBody>
          <a:bodyPr/>
          <a:lstStyle/>
          <a:p>
            <a:r>
              <a:rPr lang="en-US" dirty="0">
                <a:latin typeface="PT Serif" panose="020A0603040505020204" pitchFamily="18" charset="77"/>
              </a:rPr>
              <a:t>Open Problems</a:t>
            </a:r>
            <a:br>
              <a:rPr lang="en-US" dirty="0">
                <a:latin typeface="PT Serif" panose="020A0603040505020204" pitchFamily="18" charset="77"/>
              </a:rPr>
            </a:br>
            <a:endParaRPr lang="en-US" dirty="0"/>
          </a:p>
        </p:txBody>
      </p:sp>
    </p:spTree>
    <p:extLst>
      <p:ext uri="{BB962C8B-B14F-4D97-AF65-F5344CB8AC3E}">
        <p14:creationId xmlns:p14="http://schemas.microsoft.com/office/powerpoint/2010/main" val="36135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4"/>
          <p:cNvSpPr txBox="1">
            <a:spLocks noGrp="1"/>
          </p:cNvSpPr>
          <p:nvPr>
            <p:ph type="title"/>
          </p:nvPr>
        </p:nvSpPr>
        <p:spPr>
          <a:xfrm>
            <a:off x="101733" y="241639"/>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PT Serif" panose="020A0603040505020204" pitchFamily="18" charset="77"/>
              </a:rPr>
              <a:t>Thank you for listening!</a:t>
            </a:r>
            <a:endParaRPr dirty="0">
              <a:latin typeface="PT Serif" panose="020A0603040505020204" pitchFamily="18" charset="77"/>
            </a:endParaRPr>
          </a:p>
        </p:txBody>
      </p:sp>
      <p:sp>
        <p:nvSpPr>
          <p:cNvPr id="1061" name="Google Shape;1061;p74"/>
          <p:cNvSpPr txBox="1">
            <a:spLocks noGrp="1"/>
          </p:cNvSpPr>
          <p:nvPr>
            <p:ph type="body" idx="1"/>
          </p:nvPr>
        </p:nvSpPr>
        <p:spPr>
          <a:xfrm>
            <a:off x="217367" y="1005239"/>
            <a:ext cx="11726800" cy="52180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3200" dirty="0">
                <a:latin typeface="PT Serif" panose="020A0603040505020204" pitchFamily="18" charset="77"/>
              </a:rPr>
              <a:t>Questions?</a:t>
            </a:r>
            <a:endParaRPr sz="3200" dirty="0">
              <a:latin typeface="PT Serif" panose="020A0603040505020204" pitchFamily="18" charset="77"/>
            </a:endParaRPr>
          </a:p>
        </p:txBody>
      </p:sp>
      <p:cxnSp>
        <p:nvCxnSpPr>
          <p:cNvPr id="2" name="Straight Connector 1">
            <a:extLst>
              <a:ext uri="{FF2B5EF4-FFF2-40B4-BE49-F238E27FC236}">
                <a16:creationId xmlns:a16="http://schemas.microsoft.com/office/drawing/2014/main" id="{2BCFF751-5F78-5171-6C2A-07F2F9E03273}"/>
              </a:ext>
            </a:extLst>
          </p:cNvPr>
          <p:cNvCxnSpPr>
            <a:cxnSpLocks/>
          </p:cNvCxnSpPr>
          <p:nvPr/>
        </p:nvCxnSpPr>
        <p:spPr>
          <a:xfrm>
            <a:off x="163672" y="6144345"/>
            <a:ext cx="5221355"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46ACE6-E937-FDD3-507A-DD15939492B4}"/>
              </a:ext>
            </a:extLst>
          </p:cNvPr>
          <p:cNvSpPr txBox="1"/>
          <p:nvPr/>
        </p:nvSpPr>
        <p:spPr>
          <a:xfrm>
            <a:off x="97412" y="6237471"/>
            <a:ext cx="5870712" cy="543675"/>
          </a:xfrm>
          <a:prstGeom prst="rect">
            <a:avLst/>
          </a:prstGeom>
          <a:noFill/>
        </p:spPr>
        <p:txBody>
          <a:bodyPr wrap="square" rtlCol="0">
            <a:spAutoFit/>
          </a:bodyPr>
          <a:lstStyle/>
          <a:p>
            <a:r>
              <a:rPr lang="en-US" sz="2933" dirty="0">
                <a:latin typeface="PT Serif" panose="020A0603040505020204" pitchFamily="18" charset="77"/>
              </a:rPr>
              <a:t>https://</a:t>
            </a:r>
            <a:r>
              <a:rPr lang="en-US" sz="2933" dirty="0" err="1">
                <a:latin typeface="PT Serif" panose="020A0603040505020204" pitchFamily="18" charset="77"/>
              </a:rPr>
              <a:t>eprint.iacr.org</a:t>
            </a:r>
            <a:r>
              <a:rPr lang="en-US" sz="2933" dirty="0">
                <a:latin typeface="PT Serif" panose="020A0603040505020204" pitchFamily="18" charset="77"/>
              </a:rPr>
              <a:t>/2025/312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757F1-71F1-B076-02E3-783B9E8CF6D6}"/>
              </a:ext>
            </a:extLst>
          </p:cNvPr>
          <p:cNvSpPr>
            <a:spLocks noGrp="1"/>
          </p:cNvSpPr>
          <p:nvPr>
            <p:ph type="title"/>
          </p:nvPr>
        </p:nvSpPr>
        <p:spPr>
          <a:xfrm>
            <a:off x="240323" y="212725"/>
            <a:ext cx="10515600" cy="1325563"/>
          </a:xfrm>
        </p:spPr>
        <p:txBody>
          <a:bodyPr>
            <a:normAutofit/>
          </a:bodyPr>
          <a:lstStyle/>
          <a:p>
            <a:r>
              <a:rPr lang="en-US" dirty="0">
                <a:latin typeface="PT Serif" panose="020A0603040505020204" pitchFamily="18" charset="77"/>
              </a:rPr>
              <a:t>Applications of Threshold VRFs</a:t>
            </a:r>
          </a:p>
        </p:txBody>
      </p:sp>
      <p:sp>
        <p:nvSpPr>
          <p:cNvPr id="4" name="TextBox 3">
            <a:extLst>
              <a:ext uri="{FF2B5EF4-FFF2-40B4-BE49-F238E27FC236}">
                <a16:creationId xmlns:a16="http://schemas.microsoft.com/office/drawing/2014/main" id="{74EE9C06-E8F2-E826-DFCE-B8FBDFBE38B9}"/>
              </a:ext>
            </a:extLst>
          </p:cNvPr>
          <p:cNvSpPr txBox="1"/>
          <p:nvPr/>
        </p:nvSpPr>
        <p:spPr>
          <a:xfrm>
            <a:off x="2025557" y="3794036"/>
            <a:ext cx="3094891" cy="830997"/>
          </a:xfrm>
          <a:prstGeom prst="rect">
            <a:avLst/>
          </a:prstGeom>
          <a:noFill/>
        </p:spPr>
        <p:txBody>
          <a:bodyPr wrap="square" rtlCol="0">
            <a:spAutoFit/>
          </a:bodyPr>
          <a:lstStyle/>
          <a:p>
            <a:pPr algn="ctr"/>
            <a:r>
              <a:rPr lang="en-US" sz="2400" dirty="0">
                <a:latin typeface="PT Serif" panose="020A0603040505020204" pitchFamily="18" charset="77"/>
              </a:rPr>
              <a:t>Distributed</a:t>
            </a:r>
          </a:p>
          <a:p>
            <a:pPr algn="ctr"/>
            <a:r>
              <a:rPr lang="en-US" sz="2400" dirty="0">
                <a:latin typeface="PT Serif" panose="020A0603040505020204" pitchFamily="18" charset="77"/>
              </a:rPr>
              <a:t>Randomness beacons</a:t>
            </a:r>
          </a:p>
        </p:txBody>
      </p:sp>
      <p:sp>
        <p:nvSpPr>
          <p:cNvPr id="5" name="TextBox 4">
            <a:extLst>
              <a:ext uri="{FF2B5EF4-FFF2-40B4-BE49-F238E27FC236}">
                <a16:creationId xmlns:a16="http://schemas.microsoft.com/office/drawing/2014/main" id="{5A4C6452-9E56-4C36-3813-D898294B680F}"/>
              </a:ext>
            </a:extLst>
          </p:cNvPr>
          <p:cNvSpPr txBox="1"/>
          <p:nvPr/>
        </p:nvSpPr>
        <p:spPr>
          <a:xfrm>
            <a:off x="6951578" y="3794036"/>
            <a:ext cx="2438400" cy="830997"/>
          </a:xfrm>
          <a:prstGeom prst="rect">
            <a:avLst/>
          </a:prstGeom>
          <a:noFill/>
        </p:spPr>
        <p:txBody>
          <a:bodyPr wrap="square" rtlCol="0">
            <a:spAutoFit/>
          </a:bodyPr>
          <a:lstStyle/>
          <a:p>
            <a:pPr algn="ctr"/>
            <a:r>
              <a:rPr lang="en-US" sz="2400" dirty="0">
                <a:latin typeface="PT Serif" panose="020A0603040505020204" pitchFamily="18" charset="77"/>
              </a:rPr>
              <a:t>Deterministic Wallets</a:t>
            </a:r>
          </a:p>
        </p:txBody>
      </p:sp>
      <p:pic>
        <p:nvPicPr>
          <p:cNvPr id="9" name="Picture 8" descr="A light house with binary code&#10;&#10;Description automatically generated">
            <a:extLst>
              <a:ext uri="{FF2B5EF4-FFF2-40B4-BE49-F238E27FC236}">
                <a16:creationId xmlns:a16="http://schemas.microsoft.com/office/drawing/2014/main" id="{B3ADF6A1-283D-8A6E-38FD-760D8F6B7533}"/>
              </a:ext>
            </a:extLst>
          </p:cNvPr>
          <p:cNvPicPr>
            <a:picLocks noChangeAspect="1"/>
          </p:cNvPicPr>
          <p:nvPr/>
        </p:nvPicPr>
        <p:blipFill>
          <a:blip r:embed="rId3"/>
          <a:stretch>
            <a:fillRect/>
          </a:stretch>
        </p:blipFill>
        <p:spPr>
          <a:xfrm>
            <a:off x="2259106" y="1137574"/>
            <a:ext cx="2225943" cy="2705377"/>
          </a:xfrm>
          <a:prstGeom prst="rect">
            <a:avLst/>
          </a:prstGeom>
        </p:spPr>
      </p:pic>
      <p:pic>
        <p:nvPicPr>
          <p:cNvPr id="11" name="Picture 10" descr="A brown wallet with coins in it&#10;&#10;Description automatically generated">
            <a:extLst>
              <a:ext uri="{FF2B5EF4-FFF2-40B4-BE49-F238E27FC236}">
                <a16:creationId xmlns:a16="http://schemas.microsoft.com/office/drawing/2014/main" id="{D2234A43-F488-4956-6D05-E502D384CBFC}"/>
              </a:ext>
            </a:extLst>
          </p:cNvPr>
          <p:cNvPicPr>
            <a:picLocks noChangeAspect="1"/>
          </p:cNvPicPr>
          <p:nvPr/>
        </p:nvPicPr>
        <p:blipFill>
          <a:blip r:embed="rId4"/>
          <a:stretch>
            <a:fillRect/>
          </a:stretch>
        </p:blipFill>
        <p:spPr>
          <a:xfrm>
            <a:off x="6834555" y="1538288"/>
            <a:ext cx="2317461" cy="2193863"/>
          </a:xfrm>
          <a:prstGeom prst="rect">
            <a:avLst/>
          </a:prstGeom>
        </p:spPr>
      </p:pic>
      <p:pic>
        <p:nvPicPr>
          <p:cNvPr id="6" name="Picture 5" descr="A blue line drawing of people connected to a circle&#10;&#10;Description automatically generated">
            <a:extLst>
              <a:ext uri="{FF2B5EF4-FFF2-40B4-BE49-F238E27FC236}">
                <a16:creationId xmlns:a16="http://schemas.microsoft.com/office/drawing/2014/main" id="{394E27F9-4419-CA59-0EFC-7BA8AC7850A8}"/>
              </a:ext>
            </a:extLst>
          </p:cNvPr>
          <p:cNvPicPr>
            <a:picLocks noChangeAspect="1"/>
          </p:cNvPicPr>
          <p:nvPr/>
        </p:nvPicPr>
        <p:blipFill>
          <a:blip r:embed="rId5"/>
          <a:stretch>
            <a:fillRect/>
          </a:stretch>
        </p:blipFill>
        <p:spPr>
          <a:xfrm>
            <a:off x="1419087" y="4616401"/>
            <a:ext cx="1707214" cy="1839997"/>
          </a:xfrm>
          <a:prstGeom prst="rect">
            <a:avLst/>
          </a:prstGeom>
        </p:spPr>
      </p:pic>
      <p:pic>
        <p:nvPicPr>
          <p:cNvPr id="8" name="Picture 7" descr="A stack of poker chips and cards&#10;&#10;Description automatically generated">
            <a:extLst>
              <a:ext uri="{FF2B5EF4-FFF2-40B4-BE49-F238E27FC236}">
                <a16:creationId xmlns:a16="http://schemas.microsoft.com/office/drawing/2014/main" id="{0856DF6A-6553-F99F-C101-82BF2344B7D5}"/>
              </a:ext>
            </a:extLst>
          </p:cNvPr>
          <p:cNvPicPr>
            <a:picLocks noChangeAspect="1"/>
          </p:cNvPicPr>
          <p:nvPr/>
        </p:nvPicPr>
        <p:blipFill>
          <a:blip r:embed="rId6"/>
          <a:stretch>
            <a:fillRect/>
          </a:stretch>
        </p:blipFill>
        <p:spPr>
          <a:xfrm>
            <a:off x="4424237" y="4625034"/>
            <a:ext cx="1706934" cy="1716830"/>
          </a:xfrm>
          <a:prstGeom prst="rect">
            <a:avLst/>
          </a:prstGeom>
        </p:spPr>
      </p:pic>
      <p:sp>
        <p:nvSpPr>
          <p:cNvPr id="10" name="TextBox 9">
            <a:extLst>
              <a:ext uri="{FF2B5EF4-FFF2-40B4-BE49-F238E27FC236}">
                <a16:creationId xmlns:a16="http://schemas.microsoft.com/office/drawing/2014/main" id="{EFF88D4B-97DA-B911-FFCB-45D59D687A1C}"/>
              </a:ext>
            </a:extLst>
          </p:cNvPr>
          <p:cNvSpPr txBox="1"/>
          <p:nvPr/>
        </p:nvSpPr>
        <p:spPr>
          <a:xfrm>
            <a:off x="1162170" y="6409217"/>
            <a:ext cx="2221048" cy="430887"/>
          </a:xfrm>
          <a:prstGeom prst="rect">
            <a:avLst/>
          </a:prstGeom>
          <a:noFill/>
        </p:spPr>
        <p:txBody>
          <a:bodyPr wrap="square" rtlCol="0">
            <a:spAutoFit/>
          </a:bodyPr>
          <a:lstStyle/>
          <a:p>
            <a:pPr algn="ctr"/>
            <a:r>
              <a:rPr lang="en-US" sz="2200" dirty="0">
                <a:latin typeface="PT Serif" panose="020A0603040505020204" pitchFamily="18" charset="77"/>
              </a:rPr>
              <a:t>Consensus</a:t>
            </a:r>
          </a:p>
        </p:txBody>
      </p:sp>
      <p:sp>
        <p:nvSpPr>
          <p:cNvPr id="12" name="TextBox 11">
            <a:extLst>
              <a:ext uri="{FF2B5EF4-FFF2-40B4-BE49-F238E27FC236}">
                <a16:creationId xmlns:a16="http://schemas.microsoft.com/office/drawing/2014/main" id="{9E35960C-CD32-C2F0-8614-253367B05960}"/>
              </a:ext>
            </a:extLst>
          </p:cNvPr>
          <p:cNvSpPr txBox="1"/>
          <p:nvPr/>
        </p:nvSpPr>
        <p:spPr>
          <a:xfrm>
            <a:off x="4146803" y="6409216"/>
            <a:ext cx="2221048" cy="430887"/>
          </a:xfrm>
          <a:prstGeom prst="rect">
            <a:avLst/>
          </a:prstGeom>
          <a:noFill/>
        </p:spPr>
        <p:txBody>
          <a:bodyPr wrap="square" rtlCol="0">
            <a:spAutoFit/>
          </a:bodyPr>
          <a:lstStyle/>
          <a:p>
            <a:pPr algn="ctr"/>
            <a:r>
              <a:rPr lang="en-US" sz="2200" dirty="0">
                <a:latin typeface="PT Serif" panose="020A0603040505020204" pitchFamily="18" charset="77"/>
              </a:rPr>
              <a:t>Games</a:t>
            </a:r>
          </a:p>
        </p:txBody>
      </p:sp>
      <p:cxnSp>
        <p:nvCxnSpPr>
          <p:cNvPr id="18" name="Curved Connector 17">
            <a:extLst>
              <a:ext uri="{FF2B5EF4-FFF2-40B4-BE49-F238E27FC236}">
                <a16:creationId xmlns:a16="http://schemas.microsoft.com/office/drawing/2014/main" id="{1F6D6533-F40B-498A-5C28-B33F01CC04E2}"/>
              </a:ext>
            </a:extLst>
          </p:cNvPr>
          <p:cNvCxnSpPr>
            <a:stCxn id="9" idx="1"/>
            <a:endCxn id="6" idx="1"/>
          </p:cNvCxnSpPr>
          <p:nvPr/>
        </p:nvCxnSpPr>
        <p:spPr>
          <a:xfrm rot="10800000" flipV="1">
            <a:off x="1419088" y="2490262"/>
            <a:ext cx="840019" cy="3046137"/>
          </a:xfrm>
          <a:prstGeom prst="curvedConnector3">
            <a:avLst>
              <a:gd name="adj1" fmla="val 12721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urved Connector 19">
            <a:extLst>
              <a:ext uri="{FF2B5EF4-FFF2-40B4-BE49-F238E27FC236}">
                <a16:creationId xmlns:a16="http://schemas.microsoft.com/office/drawing/2014/main" id="{514B7F04-6290-5C8A-E578-F07CFE57EB7C}"/>
              </a:ext>
            </a:extLst>
          </p:cNvPr>
          <p:cNvCxnSpPr>
            <a:stCxn id="9" idx="3"/>
            <a:endCxn id="8" idx="3"/>
          </p:cNvCxnSpPr>
          <p:nvPr/>
        </p:nvCxnSpPr>
        <p:spPr>
          <a:xfrm>
            <a:off x="4485049" y="2490263"/>
            <a:ext cx="1646122" cy="2993186"/>
          </a:xfrm>
          <a:prstGeom prst="curvedConnector3">
            <a:avLst>
              <a:gd name="adj1" fmla="val 113887"/>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168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B2A48-1C06-BFCD-B6CB-1DB50CB25D5C}"/>
              </a:ext>
            </a:extLst>
          </p:cNvPr>
          <p:cNvSpPr>
            <a:spLocks noGrp="1"/>
          </p:cNvSpPr>
          <p:nvPr>
            <p:ph type="title"/>
          </p:nvPr>
        </p:nvSpPr>
        <p:spPr>
          <a:xfrm>
            <a:off x="322385" y="199278"/>
            <a:ext cx="10515600" cy="1325563"/>
          </a:xfrm>
        </p:spPr>
        <p:txBody>
          <a:bodyPr/>
          <a:lstStyle/>
          <a:p>
            <a:r>
              <a:rPr lang="en-US" dirty="0">
                <a:latin typeface="PT Serif" panose="020A0603040505020204" pitchFamily="18" charset="77"/>
              </a:rPr>
              <a:t>Traceability in VRFs: Motivation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247EBD-146E-AFB1-AF5F-22038DAAACBF}"/>
                  </a:ext>
                </a:extLst>
              </p:cNvPr>
              <p:cNvSpPr txBox="1"/>
              <p:nvPr/>
            </p:nvSpPr>
            <p:spPr>
              <a:xfrm>
                <a:off x="322383" y="1323927"/>
                <a:ext cx="11059849" cy="461665"/>
              </a:xfrm>
              <a:prstGeom prst="rect">
                <a:avLst/>
              </a:prstGeom>
              <a:noFill/>
            </p:spPr>
            <p:txBody>
              <a:bodyPr wrap="square">
                <a:spAutoFit/>
              </a:bodyPr>
              <a:lstStyle/>
              <a:p>
                <a:pPr marL="0" indent="0">
                  <a:buNone/>
                </a:pPr>
                <a:r>
                  <a:rPr lang="en-US" sz="2400" dirty="0">
                    <a:latin typeface="PT Serif" panose="020A0603040505020204" pitchFamily="18" charset="77"/>
                  </a:rPr>
                  <a:t>What if an adversary </a:t>
                </a:r>
                <a14:m>
                  <m:oMath xmlns:m="http://schemas.openxmlformats.org/officeDocument/2006/math">
                    <m:r>
                      <a:rPr lang="en-US" sz="2400" i="1" smtClean="0">
                        <a:solidFill>
                          <a:schemeClr val="tx1">
                            <a:lumMod val="85000"/>
                            <a:lumOff val="15000"/>
                          </a:schemeClr>
                        </a:solidFill>
                        <a:latin typeface="Cambria Math" panose="02040503050406030204" pitchFamily="18" charset="0"/>
                        <a:ea typeface="Cambria Math" panose="02040503050406030204" pitchFamily="18" charset="0"/>
                      </a:rPr>
                      <m:t>𝒜</m:t>
                    </m:r>
                    <m:r>
                      <a:rPr lang="en-US" sz="2400" i="1"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sz="2400" dirty="0">
                    <a:latin typeface="PT Serif" panose="020A0603040505020204" pitchFamily="18" charset="77"/>
                  </a:rPr>
                  <a:t>offers to buy the evaluation key shares of some parties?</a:t>
                </a:r>
              </a:p>
            </p:txBody>
          </p:sp>
        </mc:Choice>
        <mc:Fallback xmlns="">
          <p:sp>
            <p:nvSpPr>
              <p:cNvPr id="5" name="TextBox 4">
                <a:extLst>
                  <a:ext uri="{FF2B5EF4-FFF2-40B4-BE49-F238E27FC236}">
                    <a16:creationId xmlns:a16="http://schemas.microsoft.com/office/drawing/2014/main" id="{2F247EBD-146E-AFB1-AF5F-22038DAAACBF}"/>
                  </a:ext>
                </a:extLst>
              </p:cNvPr>
              <p:cNvSpPr txBox="1">
                <a:spLocks noRot="1" noChangeAspect="1" noMove="1" noResize="1" noEditPoints="1" noAdjustHandles="1" noChangeArrowheads="1" noChangeShapeType="1" noTextEdit="1"/>
              </p:cNvSpPr>
              <p:nvPr/>
            </p:nvSpPr>
            <p:spPr>
              <a:xfrm>
                <a:off x="322383" y="1323927"/>
                <a:ext cx="11059849" cy="461665"/>
              </a:xfrm>
              <a:prstGeom prst="rect">
                <a:avLst/>
              </a:prstGeom>
              <a:blipFill>
                <a:blip r:embed="rId3"/>
                <a:stretch>
                  <a:fillRect l="-917" t="-10811" b="-29730"/>
                </a:stretch>
              </a:blipFill>
            </p:spPr>
            <p:txBody>
              <a:bodyPr/>
              <a:lstStyle/>
              <a:p>
                <a:r>
                  <a:rPr lang="en-US">
                    <a:noFill/>
                  </a:rPr>
                  <a:t> </a:t>
                </a:r>
              </a:p>
            </p:txBody>
          </p:sp>
        </mc:Fallback>
      </mc:AlternateContent>
      <p:pic>
        <p:nvPicPr>
          <p:cNvPr id="6" name="Picture 5" descr="A picture containing text, vector graphics&#10;&#10;Description automatically generated">
            <a:extLst>
              <a:ext uri="{FF2B5EF4-FFF2-40B4-BE49-F238E27FC236}">
                <a16:creationId xmlns:a16="http://schemas.microsoft.com/office/drawing/2014/main" id="{F60156A4-89E8-E110-E6D7-EAB913117170}"/>
              </a:ext>
            </a:extLst>
          </p:cNvPr>
          <p:cNvPicPr>
            <a:picLocks noChangeAspect="1"/>
          </p:cNvPicPr>
          <p:nvPr/>
        </p:nvPicPr>
        <p:blipFill>
          <a:blip r:embed="rId4"/>
          <a:stretch>
            <a:fillRect/>
          </a:stretch>
        </p:blipFill>
        <p:spPr>
          <a:xfrm>
            <a:off x="8895012" y="2211472"/>
            <a:ext cx="834050" cy="1176937"/>
          </a:xfrm>
          <a:prstGeom prst="rect">
            <a:avLst/>
          </a:prstGeom>
        </p:spPr>
      </p:pic>
      <p:pic>
        <p:nvPicPr>
          <p:cNvPr id="7" name="Google Shape;74;p15">
            <a:extLst>
              <a:ext uri="{FF2B5EF4-FFF2-40B4-BE49-F238E27FC236}">
                <a16:creationId xmlns:a16="http://schemas.microsoft.com/office/drawing/2014/main" id="{F842A822-E3AF-5B26-AAC6-AD43C1C2D64E}"/>
              </a:ext>
            </a:extLst>
          </p:cNvPr>
          <p:cNvPicPr preferRelativeResize="0"/>
          <p:nvPr/>
        </p:nvPicPr>
        <p:blipFill>
          <a:blip r:embed="rId5">
            <a:alphaModFix/>
          </a:blip>
          <a:stretch>
            <a:fillRect/>
          </a:stretch>
        </p:blipFill>
        <p:spPr>
          <a:xfrm>
            <a:off x="3669722" y="2195132"/>
            <a:ext cx="834050" cy="1152898"/>
          </a:xfrm>
          <a:prstGeom prst="rect">
            <a:avLst/>
          </a:prstGeom>
          <a:noFill/>
          <a:ln>
            <a:noFill/>
          </a:ln>
        </p:spPr>
      </p:pic>
      <mc:AlternateContent xmlns:mc="http://schemas.openxmlformats.org/markup-compatibility/2006" xmlns:a14="http://schemas.microsoft.com/office/drawing/2010/main">
        <mc:Choice Requires="a14">
          <p:sp>
            <p:nvSpPr>
              <p:cNvPr id="8" name="Google Shape;75;p15">
                <a:extLst>
                  <a:ext uri="{FF2B5EF4-FFF2-40B4-BE49-F238E27FC236}">
                    <a16:creationId xmlns:a16="http://schemas.microsoft.com/office/drawing/2014/main" id="{E1C0E32C-7508-4C46-C983-04E896DE7E72}"/>
                  </a:ext>
                </a:extLst>
              </p:cNvPr>
              <p:cNvSpPr txBox="1"/>
              <p:nvPr/>
            </p:nvSpPr>
            <p:spPr>
              <a:xfrm>
                <a:off x="3763505" y="3210891"/>
                <a:ext cx="656512" cy="8956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lang="en-US" sz="2000" baseline="-25000" dirty="0"/>
              </a:p>
              <a:p>
                <a:pPr marL="0" lvl="0" indent="0" algn="l" rtl="0">
                  <a:spcBef>
                    <a:spcPts val="0"/>
                  </a:spcBef>
                  <a:spcAft>
                    <a:spcPts val="0"/>
                  </a:spcAft>
                  <a:buNone/>
                </a:pPr>
                <a:endParaRPr lang="en-US" sz="2000" baseline="-25000" dirty="0"/>
              </a:p>
              <a:p>
                <a:pPr marL="0" lvl="0" indent="0" algn="l" rtl="0">
                  <a:spcBef>
                    <a:spcPts val="0"/>
                  </a:spcBef>
                  <a:spcAft>
                    <a:spcPts val="0"/>
                  </a:spcAft>
                  <a:buNone/>
                </a:pPr>
                <a:endParaRPr sz="2000" baseline="-25000" dirty="0"/>
              </a:p>
            </p:txBody>
          </p:sp>
        </mc:Choice>
        <mc:Fallback xmlns="">
          <p:sp>
            <p:nvSpPr>
              <p:cNvPr id="8" name="Google Shape;75;p15">
                <a:extLst>
                  <a:ext uri="{FF2B5EF4-FFF2-40B4-BE49-F238E27FC236}">
                    <a16:creationId xmlns:a16="http://schemas.microsoft.com/office/drawing/2014/main" id="{E1C0E32C-7508-4C46-C983-04E896DE7E72}"/>
                  </a:ext>
                </a:extLst>
              </p:cNvPr>
              <p:cNvSpPr txBox="1">
                <a:spLocks noRot="1" noChangeAspect="1" noMove="1" noResize="1" noEditPoints="1" noAdjustHandles="1" noChangeArrowheads="1" noChangeShapeType="1" noTextEdit="1"/>
              </p:cNvSpPr>
              <p:nvPr/>
            </p:nvSpPr>
            <p:spPr>
              <a:xfrm>
                <a:off x="3763505" y="3210891"/>
                <a:ext cx="656512" cy="895664"/>
              </a:xfrm>
              <a:prstGeom prst="rect">
                <a:avLst/>
              </a:prstGeom>
              <a:blipFill>
                <a:blip r:embed="rId6"/>
                <a:stretch>
                  <a:fillRect/>
                </a:stretch>
              </a:blipFill>
              <a:ln>
                <a:noFill/>
              </a:ln>
            </p:spPr>
            <p:txBody>
              <a:bodyPr/>
              <a:lstStyle/>
              <a:p>
                <a:r>
                  <a:rPr lang="en-US">
                    <a:noFill/>
                  </a:rPr>
                  <a:t> </a:t>
                </a:r>
              </a:p>
            </p:txBody>
          </p:sp>
        </mc:Fallback>
      </mc:AlternateContent>
      <p:pic>
        <p:nvPicPr>
          <p:cNvPr id="9" name="Google Shape;77;p15">
            <a:extLst>
              <a:ext uri="{FF2B5EF4-FFF2-40B4-BE49-F238E27FC236}">
                <a16:creationId xmlns:a16="http://schemas.microsoft.com/office/drawing/2014/main" id="{D50988A7-FC86-D4EE-791A-042AAB6C7F80}"/>
              </a:ext>
            </a:extLst>
          </p:cNvPr>
          <p:cNvPicPr preferRelativeResize="0"/>
          <p:nvPr/>
        </p:nvPicPr>
        <p:blipFill>
          <a:blip r:embed="rId7">
            <a:alphaModFix/>
          </a:blip>
          <a:stretch>
            <a:fillRect/>
          </a:stretch>
        </p:blipFill>
        <p:spPr>
          <a:xfrm>
            <a:off x="5299490" y="2252313"/>
            <a:ext cx="834050" cy="1095717"/>
          </a:xfrm>
          <a:prstGeom prst="rect">
            <a:avLst/>
          </a:prstGeom>
          <a:noFill/>
          <a:ln>
            <a:noFill/>
          </a:ln>
        </p:spPr>
      </p:pic>
      <mc:AlternateContent xmlns:mc="http://schemas.openxmlformats.org/markup-compatibility/2006" xmlns:a14="http://schemas.microsoft.com/office/drawing/2010/main">
        <mc:Choice Requires="a14">
          <p:sp>
            <p:nvSpPr>
              <p:cNvPr id="10" name="Google Shape;85;p15">
                <a:extLst>
                  <a:ext uri="{FF2B5EF4-FFF2-40B4-BE49-F238E27FC236}">
                    <a16:creationId xmlns:a16="http://schemas.microsoft.com/office/drawing/2014/main" id="{532C65E3-CB55-51D4-D1B1-80D485D4644D}"/>
                  </a:ext>
                </a:extLst>
              </p:cNvPr>
              <p:cNvSpPr txBox="1"/>
              <p:nvPr/>
            </p:nvSpPr>
            <p:spPr>
              <a:xfrm>
                <a:off x="5474756" y="3213535"/>
                <a:ext cx="633807" cy="8956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2</m:t>
                          </m:r>
                        </m:sub>
                      </m:sSub>
                    </m:oMath>
                  </m:oMathPara>
                </a14:m>
                <a:endParaRPr lang="en-US" sz="2000" baseline="-25000" dirty="0"/>
              </a:p>
              <a:p>
                <a:pPr marL="0" lvl="0" indent="0" algn="l" rtl="0">
                  <a:spcBef>
                    <a:spcPts val="0"/>
                  </a:spcBef>
                  <a:spcAft>
                    <a:spcPts val="0"/>
                  </a:spcAft>
                  <a:buNone/>
                </a:pPr>
                <a:endParaRPr lang="en-US" sz="2000" baseline="-25000" dirty="0"/>
              </a:p>
              <a:p>
                <a:pPr marL="0" lvl="0" indent="0" algn="l" rtl="0">
                  <a:spcBef>
                    <a:spcPts val="0"/>
                  </a:spcBef>
                  <a:spcAft>
                    <a:spcPts val="0"/>
                  </a:spcAft>
                  <a:buNone/>
                </a:pPr>
                <a:endParaRPr sz="2000" baseline="-25000" dirty="0"/>
              </a:p>
            </p:txBody>
          </p:sp>
        </mc:Choice>
        <mc:Fallback xmlns="">
          <p:sp>
            <p:nvSpPr>
              <p:cNvPr id="10" name="Google Shape;85;p15">
                <a:extLst>
                  <a:ext uri="{FF2B5EF4-FFF2-40B4-BE49-F238E27FC236}">
                    <a16:creationId xmlns:a16="http://schemas.microsoft.com/office/drawing/2014/main" id="{532C65E3-CB55-51D4-D1B1-80D485D4644D}"/>
                  </a:ext>
                </a:extLst>
              </p:cNvPr>
              <p:cNvSpPr txBox="1">
                <a:spLocks noRot="1" noChangeAspect="1" noMove="1" noResize="1" noEditPoints="1" noAdjustHandles="1" noChangeArrowheads="1" noChangeShapeType="1" noTextEdit="1"/>
              </p:cNvSpPr>
              <p:nvPr/>
            </p:nvSpPr>
            <p:spPr>
              <a:xfrm>
                <a:off x="5474756" y="3213535"/>
                <a:ext cx="633807" cy="895664"/>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86;p15">
                <a:extLst>
                  <a:ext uri="{FF2B5EF4-FFF2-40B4-BE49-F238E27FC236}">
                    <a16:creationId xmlns:a16="http://schemas.microsoft.com/office/drawing/2014/main" id="{42630256-A19D-348E-7243-EB0C6D88A8BB}"/>
                  </a:ext>
                </a:extLst>
              </p:cNvPr>
              <p:cNvSpPr txBox="1"/>
              <p:nvPr/>
            </p:nvSpPr>
            <p:spPr>
              <a:xfrm>
                <a:off x="8884333" y="3222457"/>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4</m:t>
                          </m:r>
                        </m:sub>
                      </m:sSub>
                    </m:oMath>
                  </m:oMathPara>
                </a14:m>
                <a:endParaRPr sz="2000" baseline="-25000" dirty="0"/>
              </a:p>
            </p:txBody>
          </p:sp>
        </mc:Choice>
        <mc:Fallback xmlns="">
          <p:sp>
            <p:nvSpPr>
              <p:cNvPr id="11" name="Google Shape;86;p15">
                <a:extLst>
                  <a:ext uri="{FF2B5EF4-FFF2-40B4-BE49-F238E27FC236}">
                    <a16:creationId xmlns:a16="http://schemas.microsoft.com/office/drawing/2014/main" id="{42630256-A19D-348E-7243-EB0C6D88A8BB}"/>
                  </a:ext>
                </a:extLst>
              </p:cNvPr>
              <p:cNvSpPr txBox="1">
                <a:spLocks noRot="1" noChangeAspect="1" noMove="1" noResize="1" noEditPoints="1" noAdjustHandles="1" noChangeArrowheads="1" noChangeShapeType="1" noTextEdit="1"/>
              </p:cNvSpPr>
              <p:nvPr/>
            </p:nvSpPr>
            <p:spPr>
              <a:xfrm>
                <a:off x="8884333" y="3222457"/>
                <a:ext cx="834050" cy="492412"/>
              </a:xfrm>
              <a:prstGeom prst="rect">
                <a:avLst/>
              </a:prstGeom>
              <a:blipFill>
                <a:blip r:embed="rId9"/>
                <a:stretch>
                  <a:fillRect/>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EB6F992-960A-6499-0AC0-ADAC116C083A}"/>
              </a:ext>
            </a:extLst>
          </p:cNvPr>
          <p:cNvPicPr>
            <a:picLocks noChangeAspect="1"/>
          </p:cNvPicPr>
          <p:nvPr/>
        </p:nvPicPr>
        <p:blipFill>
          <a:blip r:embed="rId10"/>
          <a:stretch>
            <a:fillRect/>
          </a:stretch>
        </p:blipFill>
        <p:spPr>
          <a:xfrm>
            <a:off x="7149426" y="2195132"/>
            <a:ext cx="833383" cy="1140419"/>
          </a:xfrm>
          <a:prstGeom prst="rect">
            <a:avLst/>
          </a:prstGeom>
        </p:spPr>
      </p:pic>
      <mc:AlternateContent xmlns:mc="http://schemas.openxmlformats.org/markup-compatibility/2006" xmlns:a14="http://schemas.microsoft.com/office/drawing/2010/main">
        <mc:Choice Requires="a14">
          <p:sp>
            <p:nvSpPr>
              <p:cNvPr id="13" name="Google Shape;86;p15">
                <a:extLst>
                  <a:ext uri="{FF2B5EF4-FFF2-40B4-BE49-F238E27FC236}">
                    <a16:creationId xmlns:a16="http://schemas.microsoft.com/office/drawing/2014/main" id="{1513BCBD-4C7F-1FFD-C6E2-4245CAC2AD4D}"/>
                  </a:ext>
                </a:extLst>
              </p:cNvPr>
              <p:cNvSpPr txBox="1"/>
              <p:nvPr/>
            </p:nvSpPr>
            <p:spPr>
              <a:xfrm>
                <a:off x="7162421" y="3171992"/>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13" name="Google Shape;86;p15">
                <a:extLst>
                  <a:ext uri="{FF2B5EF4-FFF2-40B4-BE49-F238E27FC236}">
                    <a16:creationId xmlns:a16="http://schemas.microsoft.com/office/drawing/2014/main" id="{1513BCBD-4C7F-1FFD-C6E2-4245CAC2AD4D}"/>
                  </a:ext>
                </a:extLst>
              </p:cNvPr>
              <p:cNvSpPr txBox="1">
                <a:spLocks noRot="1" noChangeAspect="1" noMove="1" noResize="1" noEditPoints="1" noAdjustHandles="1" noChangeArrowheads="1" noChangeShapeType="1" noTextEdit="1"/>
              </p:cNvSpPr>
              <p:nvPr/>
            </p:nvSpPr>
            <p:spPr>
              <a:xfrm>
                <a:off x="7162421" y="3171992"/>
                <a:ext cx="834050" cy="492412"/>
              </a:xfrm>
              <a:prstGeom prst="rect">
                <a:avLst/>
              </a:prstGeom>
              <a:blipFill>
                <a:blip r:embed="rId11"/>
                <a:stretch>
                  <a:fillRect/>
                </a:stretch>
              </a:blipFill>
              <a:ln>
                <a:noFill/>
              </a:ln>
            </p:spPr>
            <p:txBody>
              <a:bodyPr/>
              <a:lstStyle/>
              <a:p>
                <a:r>
                  <a:rPr lang="en-US">
                    <a:noFill/>
                  </a:rPr>
                  <a:t> </a:t>
                </a:r>
              </a:p>
            </p:txBody>
          </p:sp>
        </mc:Fallback>
      </mc:AlternateContent>
      <p:pic>
        <p:nvPicPr>
          <p:cNvPr id="15" name="Picture 14" descr="A red smiley face with horns&#10;&#10;Description automatically generated">
            <a:extLst>
              <a:ext uri="{FF2B5EF4-FFF2-40B4-BE49-F238E27FC236}">
                <a16:creationId xmlns:a16="http://schemas.microsoft.com/office/drawing/2014/main" id="{5A109469-A190-EC00-354B-AAAB49976A78}"/>
              </a:ext>
            </a:extLst>
          </p:cNvPr>
          <p:cNvPicPr>
            <a:picLocks noChangeAspect="1"/>
          </p:cNvPicPr>
          <p:nvPr/>
        </p:nvPicPr>
        <p:blipFill>
          <a:blip r:embed="rId12"/>
          <a:stretch>
            <a:fillRect/>
          </a:stretch>
        </p:blipFill>
        <p:spPr>
          <a:xfrm>
            <a:off x="814767" y="4822556"/>
            <a:ext cx="1133627" cy="110709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470C52-E645-9006-2C0F-4541FF7E3A72}"/>
                  </a:ext>
                </a:extLst>
              </p:cNvPr>
              <p:cNvSpPr txBox="1"/>
              <p:nvPr/>
            </p:nvSpPr>
            <p:spPr>
              <a:xfrm>
                <a:off x="1052002" y="4234043"/>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16" name="TextBox 15">
                <a:extLst>
                  <a:ext uri="{FF2B5EF4-FFF2-40B4-BE49-F238E27FC236}">
                    <a16:creationId xmlns:a16="http://schemas.microsoft.com/office/drawing/2014/main" id="{49470C52-E645-9006-2C0F-4541FF7E3A72}"/>
                  </a:ext>
                </a:extLst>
              </p:cNvPr>
              <p:cNvSpPr txBox="1">
                <a:spLocks noRot="1" noChangeAspect="1" noMove="1" noResize="1" noEditPoints="1" noAdjustHandles="1" noChangeArrowheads="1" noChangeShapeType="1" noTextEdit="1"/>
              </p:cNvSpPr>
              <p:nvPr/>
            </p:nvSpPr>
            <p:spPr>
              <a:xfrm>
                <a:off x="1052002" y="4234043"/>
                <a:ext cx="659155" cy="584775"/>
              </a:xfrm>
              <a:prstGeom prst="rect">
                <a:avLst/>
              </a:prstGeom>
              <a:blipFill>
                <a:blip r:embed="rId13"/>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3084FEF6-5EAF-732E-739F-9C2527A8344B}"/>
              </a:ext>
            </a:extLst>
          </p:cNvPr>
          <p:cNvCxnSpPr>
            <a:cxnSpLocks/>
            <a:stCxn id="8" idx="2"/>
            <a:endCxn id="14" idx="0"/>
          </p:cNvCxnSpPr>
          <p:nvPr/>
        </p:nvCxnSpPr>
        <p:spPr>
          <a:xfrm flipH="1">
            <a:off x="4090234" y="4106555"/>
            <a:ext cx="1527" cy="1052702"/>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0F7192-59AF-074E-1F9C-D9BA1FF3A6C8}"/>
              </a:ext>
            </a:extLst>
          </p:cNvPr>
          <p:cNvCxnSpPr>
            <a:cxnSpLocks/>
            <a:stCxn id="10" idx="2"/>
            <a:endCxn id="20" idx="0"/>
          </p:cNvCxnSpPr>
          <p:nvPr/>
        </p:nvCxnSpPr>
        <p:spPr>
          <a:xfrm>
            <a:off x="5791660" y="4109199"/>
            <a:ext cx="20331" cy="1050058"/>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3A9273C-C119-CC78-9705-7AB9F0D070F5}"/>
                  </a:ext>
                </a:extLst>
              </p:cNvPr>
              <p:cNvSpPr txBox="1"/>
              <p:nvPr/>
            </p:nvSpPr>
            <p:spPr>
              <a:xfrm>
                <a:off x="6064546" y="4071039"/>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&lt;</m:t>
                    </m:r>
                    <m:r>
                      <a:rPr lang="en-US" sz="2800" b="0" i="1" smtClean="0">
                        <a:latin typeface="Cambria Math" panose="02040503050406030204" pitchFamily="18" charset="0"/>
                      </a:rPr>
                      <m:t>𝑡</m:t>
                    </m:r>
                  </m:oMath>
                </a14:m>
                <a:r>
                  <a:rPr lang="en-US" sz="2800" dirty="0">
                    <a:latin typeface="PT Serif" panose="020A0603040505020204" pitchFamily="18" charset="77"/>
                  </a:rPr>
                  <a:t> Parties</a:t>
                </a:r>
              </a:p>
            </p:txBody>
          </p:sp>
        </mc:Choice>
        <mc:Fallback xmlns="">
          <p:sp>
            <p:nvSpPr>
              <p:cNvPr id="19" name="TextBox 18">
                <a:extLst>
                  <a:ext uri="{FF2B5EF4-FFF2-40B4-BE49-F238E27FC236}">
                    <a16:creationId xmlns:a16="http://schemas.microsoft.com/office/drawing/2014/main" id="{A3A9273C-C119-CC78-9705-7AB9F0D070F5}"/>
                  </a:ext>
                </a:extLst>
              </p:cNvPr>
              <p:cNvSpPr txBox="1">
                <a:spLocks noRot="1" noChangeAspect="1" noMove="1" noResize="1" noEditPoints="1" noAdjustHandles="1" noChangeArrowheads="1" noChangeShapeType="1" noTextEdit="1"/>
              </p:cNvSpPr>
              <p:nvPr/>
            </p:nvSpPr>
            <p:spPr>
              <a:xfrm>
                <a:off x="6064546" y="4071039"/>
                <a:ext cx="2467931" cy="523220"/>
              </a:xfrm>
              <a:prstGeom prst="rect">
                <a:avLst/>
              </a:prstGeom>
              <a:blipFill>
                <a:blip r:embed="rId14"/>
                <a:stretch>
                  <a:fillRect l="-3077" t="-11905" b="-30952"/>
                </a:stretch>
              </a:blipFill>
            </p:spPr>
            <p:txBody>
              <a:bodyPr/>
              <a:lstStyle/>
              <a:p>
                <a:r>
                  <a:rPr lang="en-US">
                    <a:noFill/>
                  </a:rPr>
                  <a:t> </a:t>
                </a:r>
              </a:p>
            </p:txBody>
          </p:sp>
        </mc:Fallback>
      </mc:AlternateContent>
      <p:pic>
        <p:nvPicPr>
          <p:cNvPr id="20" name="Picture 19" descr="A stack of money on a white background&#10;&#10;Description automatically generated">
            <a:extLst>
              <a:ext uri="{FF2B5EF4-FFF2-40B4-BE49-F238E27FC236}">
                <a16:creationId xmlns:a16="http://schemas.microsoft.com/office/drawing/2014/main" id="{ECDE2768-659D-FF33-5EDB-973D287C961A}"/>
              </a:ext>
            </a:extLst>
          </p:cNvPr>
          <p:cNvPicPr>
            <a:picLocks noChangeAspect="1"/>
          </p:cNvPicPr>
          <p:nvPr/>
        </p:nvPicPr>
        <p:blipFill>
          <a:blip r:embed="rId15"/>
          <a:stretch>
            <a:fillRect/>
          </a:stretch>
        </p:blipFill>
        <p:spPr>
          <a:xfrm>
            <a:off x="5391048" y="5159257"/>
            <a:ext cx="841886" cy="67665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0DB21D7-B48E-912B-9574-0AFAB5F78C61}"/>
                  </a:ext>
                </a:extLst>
              </p:cNvPr>
              <p:cNvSpPr txBox="1"/>
              <p:nvPr/>
            </p:nvSpPr>
            <p:spPr>
              <a:xfrm>
                <a:off x="3829511" y="3553704"/>
                <a:ext cx="47647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𝑒𝑘</m:t>
                          </m:r>
                        </m:e>
                        <m:sub>
                          <m:r>
                            <a:rPr lang="en-US" sz="2200" b="0" i="1" smtClean="0">
                              <a:latin typeface="Cambria Math" panose="02040503050406030204" pitchFamily="18" charset="0"/>
                            </a:rPr>
                            <m:t>1</m:t>
                          </m:r>
                        </m:sub>
                      </m:sSub>
                    </m:oMath>
                  </m:oMathPara>
                </a14:m>
                <a:endParaRPr lang="en-US" sz="2200" dirty="0"/>
              </a:p>
            </p:txBody>
          </p:sp>
        </mc:Choice>
        <mc:Fallback xmlns="">
          <p:sp>
            <p:nvSpPr>
              <p:cNvPr id="28" name="TextBox 27">
                <a:extLst>
                  <a:ext uri="{FF2B5EF4-FFF2-40B4-BE49-F238E27FC236}">
                    <a16:creationId xmlns:a16="http://schemas.microsoft.com/office/drawing/2014/main" id="{A0DB21D7-B48E-912B-9574-0AFAB5F78C61}"/>
                  </a:ext>
                </a:extLst>
              </p:cNvPr>
              <p:cNvSpPr txBox="1">
                <a:spLocks noRot="1" noChangeAspect="1" noMove="1" noResize="1" noEditPoints="1" noAdjustHandles="1" noChangeArrowheads="1" noChangeShapeType="1" noTextEdit="1"/>
              </p:cNvSpPr>
              <p:nvPr/>
            </p:nvSpPr>
            <p:spPr>
              <a:xfrm>
                <a:off x="3829511" y="3553704"/>
                <a:ext cx="476476" cy="338554"/>
              </a:xfrm>
              <a:prstGeom prst="rect">
                <a:avLst/>
              </a:prstGeom>
              <a:blipFill>
                <a:blip r:embed="rId16"/>
                <a:stretch>
                  <a:fillRect l="-13158" r="-789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E14C06C-88DE-08C6-7010-86C2AB389473}"/>
                  </a:ext>
                </a:extLst>
              </p:cNvPr>
              <p:cNvSpPr txBox="1"/>
              <p:nvPr/>
            </p:nvSpPr>
            <p:spPr>
              <a:xfrm>
                <a:off x="5558575" y="3561998"/>
                <a:ext cx="48301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𝑒𝑘</m:t>
                          </m:r>
                        </m:e>
                        <m:sub>
                          <m:r>
                            <a:rPr lang="en-US" sz="2200" b="0" i="1" smtClean="0">
                              <a:latin typeface="Cambria Math" panose="02040503050406030204" pitchFamily="18" charset="0"/>
                            </a:rPr>
                            <m:t>2</m:t>
                          </m:r>
                        </m:sub>
                      </m:sSub>
                    </m:oMath>
                  </m:oMathPara>
                </a14:m>
                <a:endParaRPr lang="en-US" sz="2200" dirty="0"/>
              </a:p>
            </p:txBody>
          </p:sp>
        </mc:Choice>
        <mc:Fallback xmlns="">
          <p:sp>
            <p:nvSpPr>
              <p:cNvPr id="29" name="TextBox 28">
                <a:extLst>
                  <a:ext uri="{FF2B5EF4-FFF2-40B4-BE49-F238E27FC236}">
                    <a16:creationId xmlns:a16="http://schemas.microsoft.com/office/drawing/2014/main" id="{3E14C06C-88DE-08C6-7010-86C2AB389473}"/>
                  </a:ext>
                </a:extLst>
              </p:cNvPr>
              <p:cNvSpPr txBox="1">
                <a:spLocks noRot="1" noChangeAspect="1" noMove="1" noResize="1" noEditPoints="1" noAdjustHandles="1" noChangeArrowheads="1" noChangeShapeType="1" noTextEdit="1"/>
              </p:cNvSpPr>
              <p:nvPr/>
            </p:nvSpPr>
            <p:spPr>
              <a:xfrm>
                <a:off x="5558575" y="3561998"/>
                <a:ext cx="483017" cy="338554"/>
              </a:xfrm>
              <a:prstGeom prst="rect">
                <a:avLst/>
              </a:prstGeom>
              <a:blipFill>
                <a:blip r:embed="rId17"/>
                <a:stretch>
                  <a:fillRect l="-12821" r="-7692"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4389121-3464-B318-4298-1E7BC16B647F}"/>
                  </a:ext>
                </a:extLst>
              </p:cNvPr>
              <p:cNvSpPr txBox="1"/>
              <p:nvPr/>
            </p:nvSpPr>
            <p:spPr>
              <a:xfrm>
                <a:off x="365442" y="2799940"/>
                <a:ext cx="2357172" cy="1107996"/>
              </a:xfrm>
              <a:prstGeom prst="rect">
                <a:avLst/>
              </a:prstGeom>
              <a:noFill/>
            </p:spPr>
            <p:txBody>
              <a:bodyPr wrap="square" rtlCol="0">
                <a:spAutoFit/>
              </a:bodyPr>
              <a:lstStyle/>
              <a:p>
                <a:r>
                  <a:rPr lang="en-US" sz="2200" dirty="0">
                    <a:latin typeface="PT Serif" panose="020A0603040505020204" pitchFamily="18" charset="77"/>
                  </a:rPr>
                  <a:t>Shamir Sharing:</a:t>
                </a:r>
              </a:p>
              <a:p>
                <a14:m>
                  <m:oMath xmlns:m="http://schemas.openxmlformats.org/officeDocument/2006/math">
                    <m:r>
                      <a:rPr lang="en-US" sz="2200" b="0" i="1" smtClean="0">
                        <a:latin typeface="Cambria Math" panose="02040503050406030204" pitchFamily="18" charset="0"/>
                      </a:rPr>
                      <m:t>𝑔</m:t>
                    </m:r>
                    <m:r>
                      <a:rPr lang="en-US" sz="2200" b="0" i="1" smtClean="0">
                        <a:latin typeface="Cambria Math" panose="02040503050406030204" pitchFamily="18" charset="0"/>
                      </a:rPr>
                      <m:t>←</m:t>
                    </m:r>
                  </m:oMath>
                </a14:m>
                <a:r>
                  <a:rPr lang="en-US" dirty="0">
                    <a:latin typeface="PT Serif" panose="020A0603040505020204" pitchFamily="18" charset="77"/>
                  </a:rPr>
                  <a:t>$</a:t>
                </a:r>
                <a:r>
                  <a:rPr lang="en-US" sz="2200" dirty="0">
                    <a:latin typeface="PT Serif" panose="020A0603040505020204" pitchFamily="18" charset="77"/>
                  </a:rPr>
                  <a:t>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𝔽</m:t>
                        </m:r>
                      </m:e>
                      <m:sup>
                        <m:r>
                          <a:rPr lang="en-US" sz="2200" b="0" i="1" smtClean="0">
                            <a:latin typeface="Cambria Math" panose="02040503050406030204" pitchFamily="18" charset="0"/>
                          </a:rPr>
                          <m:t>𝑡</m:t>
                        </m:r>
                        <m:r>
                          <a:rPr lang="en-US" sz="2200" b="0" i="1" smtClean="0">
                            <a:latin typeface="Cambria Math" panose="02040503050406030204" pitchFamily="18" charset="0"/>
                          </a:rPr>
                          <m:t>−1</m:t>
                        </m:r>
                      </m:sup>
                    </m:sSup>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oMath>
                </a14:m>
                <a:endParaRPr lang="en-US" sz="2200" b="0" i="1" dirty="0">
                  <a:latin typeface="PT Serif" panose="020A0603040505020204" pitchFamily="18" charset="77"/>
                </a:endParaRPr>
              </a:p>
              <a:p>
                <a:r>
                  <a:rPr lang="en-US" sz="2200" b="0" dirty="0" err="1">
                    <a:latin typeface="PT Serif" panose="020A0603040505020204" pitchFamily="18" charset="77"/>
                  </a:rPr>
                  <a:t>s.t.</a:t>
                </a:r>
                <a:r>
                  <a:rPr lang="en-US" sz="2200" b="0" dirty="0">
                    <a:latin typeface="PT Serif" panose="020A0603040505020204" pitchFamily="18" charset="77"/>
                  </a:rPr>
                  <a:t>  </a:t>
                </a:r>
                <a14:m>
                  <m:oMath xmlns:m="http://schemas.openxmlformats.org/officeDocument/2006/math">
                    <m:r>
                      <a:rPr lang="en-US" sz="2200" b="0" i="1" smtClean="0">
                        <a:latin typeface="Cambria Math" panose="02040503050406030204" pitchFamily="18" charset="0"/>
                      </a:rPr>
                      <m:t>𝑔</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0</m:t>
                        </m:r>
                      </m:e>
                    </m:d>
                    <m:r>
                      <a:rPr lang="en-US" sz="2200" b="0" i="1" smtClean="0">
                        <a:latin typeface="Cambria Math" panose="02040503050406030204" pitchFamily="18" charset="0"/>
                      </a:rPr>
                      <m:t>=</m:t>
                    </m:r>
                    <m:r>
                      <a:rPr lang="en-US" sz="2200" b="0" i="1" smtClean="0">
                        <a:latin typeface="Cambria Math" panose="02040503050406030204" pitchFamily="18" charset="0"/>
                      </a:rPr>
                      <m:t>𝑠</m:t>
                    </m:r>
                  </m:oMath>
                </a14:m>
                <a:endParaRPr lang="en-US" sz="2200" dirty="0">
                  <a:latin typeface="PT Serif" panose="020A0603040505020204" pitchFamily="18" charset="77"/>
                </a:endParaRPr>
              </a:p>
            </p:txBody>
          </p:sp>
        </mc:Choice>
        <mc:Fallback>
          <p:sp>
            <p:nvSpPr>
              <p:cNvPr id="30" name="TextBox 29">
                <a:extLst>
                  <a:ext uri="{FF2B5EF4-FFF2-40B4-BE49-F238E27FC236}">
                    <a16:creationId xmlns:a16="http://schemas.microsoft.com/office/drawing/2014/main" id="{C4389121-3464-B318-4298-1E7BC16B647F}"/>
                  </a:ext>
                </a:extLst>
              </p:cNvPr>
              <p:cNvSpPr txBox="1">
                <a:spLocks noRot="1" noChangeAspect="1" noMove="1" noResize="1" noEditPoints="1" noAdjustHandles="1" noChangeArrowheads="1" noChangeShapeType="1" noTextEdit="1"/>
              </p:cNvSpPr>
              <p:nvPr/>
            </p:nvSpPr>
            <p:spPr>
              <a:xfrm>
                <a:off x="365442" y="2799940"/>
                <a:ext cx="2357172" cy="1107996"/>
              </a:xfrm>
              <a:prstGeom prst="rect">
                <a:avLst/>
              </a:prstGeom>
              <a:blipFill>
                <a:blip r:embed="rId18"/>
                <a:stretch>
                  <a:fillRect l="-3209" t="-3409" b="-11364"/>
                </a:stretch>
              </a:blipFill>
            </p:spPr>
            <p:txBody>
              <a:bodyPr/>
              <a:lstStyle/>
              <a:p>
                <a:r>
                  <a:rPr lang="en-US">
                    <a:noFill/>
                  </a:rPr>
                  <a:t> </a:t>
                </a:r>
              </a:p>
            </p:txBody>
          </p:sp>
        </mc:Fallback>
      </mc:AlternateContent>
      <p:pic>
        <p:nvPicPr>
          <p:cNvPr id="14" name="Picture 13" descr="A stack of money on a white background&#10;&#10;Description automatically generated">
            <a:extLst>
              <a:ext uri="{FF2B5EF4-FFF2-40B4-BE49-F238E27FC236}">
                <a16:creationId xmlns:a16="http://schemas.microsoft.com/office/drawing/2014/main" id="{A4066E9B-4B03-0F39-4C8E-15E05BA7958F}"/>
              </a:ext>
            </a:extLst>
          </p:cNvPr>
          <p:cNvPicPr>
            <a:picLocks noChangeAspect="1"/>
          </p:cNvPicPr>
          <p:nvPr/>
        </p:nvPicPr>
        <p:blipFill>
          <a:blip r:embed="rId15"/>
          <a:stretch>
            <a:fillRect/>
          </a:stretch>
        </p:blipFill>
        <p:spPr>
          <a:xfrm>
            <a:off x="3669722" y="5159257"/>
            <a:ext cx="841023" cy="675962"/>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9639165-8304-2EDB-0DCC-756864C933A2}"/>
                  </a:ext>
                </a:extLst>
              </p:cNvPr>
              <p:cNvSpPr txBox="1"/>
              <p:nvPr/>
            </p:nvSpPr>
            <p:spPr>
              <a:xfrm>
                <a:off x="3266774" y="3620430"/>
                <a:ext cx="1687449" cy="4154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( 1 , </m:t>
                      </m:r>
                      <m:r>
                        <a:rPr lang="en-US" sz="2100" b="0" i="1" smtClean="0">
                          <a:latin typeface="Cambria Math" panose="02040503050406030204" pitchFamily="18" charset="0"/>
                        </a:rPr>
                        <m:t>𝑔</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m:t>
                          </m:r>
                        </m:e>
                      </m:d>
                      <m:r>
                        <a:rPr lang="en-US" sz="2100" b="0" i="1" smtClean="0">
                          <a:latin typeface="Cambria Math" panose="02040503050406030204" pitchFamily="18" charset="0"/>
                        </a:rPr>
                        <m:t> )</m:t>
                      </m:r>
                    </m:oMath>
                  </m:oMathPara>
                </a14:m>
                <a:endParaRPr lang="en-US" sz="2100" dirty="0"/>
              </a:p>
            </p:txBody>
          </p:sp>
        </mc:Choice>
        <mc:Fallback xmlns="">
          <p:sp>
            <p:nvSpPr>
              <p:cNvPr id="38" name="TextBox 37">
                <a:extLst>
                  <a:ext uri="{FF2B5EF4-FFF2-40B4-BE49-F238E27FC236}">
                    <a16:creationId xmlns:a16="http://schemas.microsoft.com/office/drawing/2014/main" id="{59639165-8304-2EDB-0DCC-756864C933A2}"/>
                  </a:ext>
                </a:extLst>
              </p:cNvPr>
              <p:cNvSpPr txBox="1">
                <a:spLocks noRot="1" noChangeAspect="1" noMove="1" noResize="1" noEditPoints="1" noAdjustHandles="1" noChangeArrowheads="1" noChangeShapeType="1" noTextEdit="1"/>
              </p:cNvSpPr>
              <p:nvPr/>
            </p:nvSpPr>
            <p:spPr>
              <a:xfrm>
                <a:off x="3266774" y="3620430"/>
                <a:ext cx="1687449" cy="415498"/>
              </a:xfrm>
              <a:prstGeom prst="rect">
                <a:avLst/>
              </a:prstGeom>
              <a:blipFill>
                <a:blip r:embed="rId19"/>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DA84DB1-6B29-F0D2-BF73-034A97D1D264}"/>
                  </a:ext>
                </a:extLst>
              </p:cNvPr>
              <p:cNvSpPr txBox="1"/>
              <p:nvPr/>
            </p:nvSpPr>
            <p:spPr>
              <a:xfrm>
                <a:off x="5020229" y="3615633"/>
                <a:ext cx="1687449" cy="4154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( 2 , </m:t>
                      </m:r>
                      <m:r>
                        <a:rPr lang="en-US" sz="2100" b="0" i="1" smtClean="0">
                          <a:latin typeface="Cambria Math" panose="02040503050406030204" pitchFamily="18" charset="0"/>
                        </a:rPr>
                        <m:t>𝑔</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2</m:t>
                          </m:r>
                        </m:e>
                      </m:d>
                      <m:r>
                        <a:rPr lang="en-US" sz="2100" b="0" i="1" smtClean="0">
                          <a:latin typeface="Cambria Math" panose="02040503050406030204" pitchFamily="18" charset="0"/>
                        </a:rPr>
                        <m:t> )</m:t>
                      </m:r>
                    </m:oMath>
                  </m:oMathPara>
                </a14:m>
                <a:endParaRPr lang="en-US" sz="2100" dirty="0"/>
              </a:p>
            </p:txBody>
          </p:sp>
        </mc:Choice>
        <mc:Fallback xmlns="">
          <p:sp>
            <p:nvSpPr>
              <p:cNvPr id="39" name="TextBox 38">
                <a:extLst>
                  <a:ext uri="{FF2B5EF4-FFF2-40B4-BE49-F238E27FC236}">
                    <a16:creationId xmlns:a16="http://schemas.microsoft.com/office/drawing/2014/main" id="{7DA84DB1-6B29-F0D2-BF73-034A97D1D264}"/>
                  </a:ext>
                </a:extLst>
              </p:cNvPr>
              <p:cNvSpPr txBox="1">
                <a:spLocks noRot="1" noChangeAspect="1" noMove="1" noResize="1" noEditPoints="1" noAdjustHandles="1" noChangeArrowheads="1" noChangeShapeType="1" noTextEdit="1"/>
              </p:cNvSpPr>
              <p:nvPr/>
            </p:nvSpPr>
            <p:spPr>
              <a:xfrm>
                <a:off x="5020229" y="3615633"/>
                <a:ext cx="1687449" cy="415498"/>
              </a:xfrm>
              <a:prstGeom prst="rect">
                <a:avLst/>
              </a:prstGeom>
              <a:blipFill>
                <a:blip r:embed="rId20"/>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BBBCF28-92E3-FF99-438B-3682584F0DE5}"/>
                  </a:ext>
                </a:extLst>
              </p:cNvPr>
              <p:cNvSpPr txBox="1"/>
              <p:nvPr/>
            </p:nvSpPr>
            <p:spPr>
              <a:xfrm>
                <a:off x="6811148" y="3658723"/>
                <a:ext cx="1687449" cy="4154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( 3 , </m:t>
                      </m:r>
                      <m:r>
                        <a:rPr lang="en-US" sz="2100" b="0" i="1" smtClean="0">
                          <a:latin typeface="Cambria Math" panose="02040503050406030204" pitchFamily="18" charset="0"/>
                        </a:rPr>
                        <m:t>𝑔</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3</m:t>
                          </m:r>
                        </m:e>
                      </m:d>
                      <m:r>
                        <a:rPr lang="en-US" sz="2100" b="0" i="1" smtClean="0">
                          <a:latin typeface="Cambria Math" panose="02040503050406030204" pitchFamily="18" charset="0"/>
                        </a:rPr>
                        <m:t> )</m:t>
                      </m:r>
                    </m:oMath>
                  </m:oMathPara>
                </a14:m>
                <a:endParaRPr lang="en-US" sz="2100" dirty="0"/>
              </a:p>
            </p:txBody>
          </p:sp>
        </mc:Choice>
        <mc:Fallback xmlns="">
          <p:sp>
            <p:nvSpPr>
              <p:cNvPr id="40" name="TextBox 39">
                <a:extLst>
                  <a:ext uri="{FF2B5EF4-FFF2-40B4-BE49-F238E27FC236}">
                    <a16:creationId xmlns:a16="http://schemas.microsoft.com/office/drawing/2014/main" id="{EBBBCF28-92E3-FF99-438B-3682584F0DE5}"/>
                  </a:ext>
                </a:extLst>
              </p:cNvPr>
              <p:cNvSpPr txBox="1">
                <a:spLocks noRot="1" noChangeAspect="1" noMove="1" noResize="1" noEditPoints="1" noAdjustHandles="1" noChangeArrowheads="1" noChangeShapeType="1" noTextEdit="1"/>
              </p:cNvSpPr>
              <p:nvPr/>
            </p:nvSpPr>
            <p:spPr>
              <a:xfrm>
                <a:off x="6811148" y="3658723"/>
                <a:ext cx="1687449" cy="415498"/>
              </a:xfrm>
              <a:prstGeom prst="rect">
                <a:avLst/>
              </a:prstGeom>
              <a:blipFill>
                <a:blip r:embed="rId21"/>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B14D6A5-2F0D-2C72-EB01-F26E84304865}"/>
                  </a:ext>
                </a:extLst>
              </p:cNvPr>
              <p:cNvSpPr txBox="1"/>
              <p:nvPr/>
            </p:nvSpPr>
            <p:spPr>
              <a:xfrm>
                <a:off x="8561726" y="3700187"/>
                <a:ext cx="1687449" cy="4154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( 4 , </m:t>
                      </m:r>
                      <m:r>
                        <a:rPr lang="en-US" sz="2100" b="0" i="1" smtClean="0">
                          <a:latin typeface="Cambria Math" panose="02040503050406030204" pitchFamily="18" charset="0"/>
                        </a:rPr>
                        <m:t>𝑔</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4</m:t>
                          </m:r>
                        </m:e>
                      </m:d>
                      <m:r>
                        <a:rPr lang="en-US" sz="2100" b="0" i="1" smtClean="0">
                          <a:latin typeface="Cambria Math" panose="02040503050406030204" pitchFamily="18" charset="0"/>
                        </a:rPr>
                        <m:t> )</m:t>
                      </m:r>
                    </m:oMath>
                  </m:oMathPara>
                </a14:m>
                <a:endParaRPr lang="en-US" sz="2100" dirty="0"/>
              </a:p>
            </p:txBody>
          </p:sp>
        </mc:Choice>
        <mc:Fallback xmlns="">
          <p:sp>
            <p:nvSpPr>
              <p:cNvPr id="41" name="TextBox 40">
                <a:extLst>
                  <a:ext uri="{FF2B5EF4-FFF2-40B4-BE49-F238E27FC236}">
                    <a16:creationId xmlns:a16="http://schemas.microsoft.com/office/drawing/2014/main" id="{AB14D6A5-2F0D-2C72-EB01-F26E84304865}"/>
                  </a:ext>
                </a:extLst>
              </p:cNvPr>
              <p:cNvSpPr txBox="1">
                <a:spLocks noRot="1" noChangeAspect="1" noMove="1" noResize="1" noEditPoints="1" noAdjustHandles="1" noChangeArrowheads="1" noChangeShapeType="1" noTextEdit="1"/>
              </p:cNvSpPr>
              <p:nvPr/>
            </p:nvSpPr>
            <p:spPr>
              <a:xfrm>
                <a:off x="8561726" y="3700187"/>
                <a:ext cx="1687449" cy="415498"/>
              </a:xfrm>
              <a:prstGeom prst="rect">
                <a:avLst/>
              </a:prstGeom>
              <a:blipFill>
                <a:blip r:embed="rId22"/>
                <a:stretch>
                  <a:fillRect b="-21212"/>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2084A53A-F0A9-EC09-EFE1-6A487DFA4DE3}"/>
              </a:ext>
            </a:extLst>
          </p:cNvPr>
          <p:cNvSpPr txBox="1"/>
          <p:nvPr/>
        </p:nvSpPr>
        <p:spPr>
          <a:xfrm>
            <a:off x="6544691" y="5511352"/>
            <a:ext cx="5096141" cy="830997"/>
          </a:xfrm>
          <a:prstGeom prst="rect">
            <a:avLst/>
          </a:prstGeom>
          <a:noFill/>
        </p:spPr>
        <p:txBody>
          <a:bodyPr wrap="square" rtlCol="0">
            <a:spAutoFit/>
          </a:bodyPr>
          <a:lstStyle/>
          <a:p>
            <a:r>
              <a:rPr lang="en-US" sz="2400" dirty="0">
                <a:latin typeface="PT Serif" panose="020A0603040505020204" pitchFamily="18" charset="77"/>
              </a:rPr>
              <a:t>Evaluation key shares could trivially identify the selling parties</a:t>
            </a:r>
          </a:p>
        </p:txBody>
      </p:sp>
    </p:spTree>
    <p:extLst>
      <p:ext uri="{BB962C8B-B14F-4D97-AF65-F5344CB8AC3E}">
        <p14:creationId xmlns:p14="http://schemas.microsoft.com/office/powerpoint/2010/main" val="95251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0" presetClass="path" presetSubtype="0" accel="50000" decel="50000" fill="hold" nodeType="withEffect">
                                  <p:stCondLst>
                                    <p:cond delay="0"/>
                                  </p:stCondLst>
                                  <p:childTnLst>
                                    <p:animMotion origin="layout" path="M -0.00664 0.00486 L -0.00196 -0.48148 " pathEditMode="relative" rAng="0" ptsTypes="AA">
                                      <p:cBhvr>
                                        <p:cTn id="38" dur="2000" fill="hold"/>
                                        <p:tgtEl>
                                          <p:spTgt spid="14"/>
                                        </p:tgtEl>
                                        <p:attrNameLst>
                                          <p:attrName>ppt_x</p:attrName>
                                          <p:attrName>ppt_y</p:attrName>
                                        </p:attrNameLst>
                                      </p:cBhvr>
                                      <p:rCtr x="234" y="-24329"/>
                                    </p:animMotion>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0.00664 0.00486 L -0.00872 -0.49699 " pathEditMode="relative" rAng="0" ptsTypes="AA">
                                      <p:cBhvr>
                                        <p:cTn id="46" dur="2000" fill="hold"/>
                                        <p:tgtEl>
                                          <p:spTgt spid="20"/>
                                        </p:tgtEl>
                                        <p:attrNameLst>
                                          <p:attrName>ppt_x</p:attrName>
                                          <p:attrName>ppt_y</p:attrName>
                                        </p:attrNameLst>
                                      </p:cBhvr>
                                      <p:rCtr x="-104" y="-25093"/>
                                    </p:animMotion>
                                  </p:childTnLst>
                                </p:cTn>
                              </p:par>
                              <p:par>
                                <p:cTn id="47" presetID="1" presetClass="entr" presetSubtype="0" fill="hold" grpId="1"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42" presetClass="path" presetSubtype="0" accel="50000" decel="50000" fill="hold" grpId="0" nodeType="withEffect">
                                  <p:stCondLst>
                                    <p:cond delay="0"/>
                                  </p:stCondLst>
                                  <p:childTnLst>
                                    <p:animMotion origin="layout" path="M -3.75E-6 0.00417 L -0.00573 0.2625 " pathEditMode="relative" rAng="0" ptsTypes="AA">
                                      <p:cBhvr>
                                        <p:cTn id="50" dur="2000" fill="hold"/>
                                        <p:tgtEl>
                                          <p:spTgt spid="28"/>
                                        </p:tgtEl>
                                        <p:attrNameLst>
                                          <p:attrName>ppt_x</p:attrName>
                                          <p:attrName>ppt_y</p:attrName>
                                        </p:attrNameLst>
                                      </p:cBhvr>
                                      <p:rCtr x="-286" y="12917"/>
                                    </p:animMotion>
                                  </p:childTnLst>
                                </p:cTn>
                              </p:par>
                              <p:par>
                                <p:cTn id="51" presetID="1" presetClass="entr" presetSubtype="0" fill="hold" grpId="1"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42" presetClass="path" presetSubtype="0" accel="50000" decel="50000" fill="hold" grpId="0" nodeType="withEffect">
                                  <p:stCondLst>
                                    <p:cond delay="0"/>
                                  </p:stCondLst>
                                  <p:childTnLst>
                                    <p:animMotion origin="layout" path="M -1.04167E-6 0.00417 L -0.00651 0.26134 " pathEditMode="relative" rAng="0" ptsTypes="AA">
                                      <p:cBhvr>
                                        <p:cTn id="54" dur="2000" fill="hold"/>
                                        <p:tgtEl>
                                          <p:spTgt spid="29"/>
                                        </p:tgtEl>
                                        <p:attrNameLst>
                                          <p:attrName>ppt_x</p:attrName>
                                          <p:attrName>ppt_y</p:attrName>
                                        </p:attrNameLst>
                                      </p:cBhvr>
                                      <p:rCtr x="-326" y="12847"/>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8" grpId="0"/>
      <p:bldP spid="28" grpId="1"/>
      <p:bldP spid="29" grpId="0"/>
      <p:bldP spid="29" grpId="1"/>
      <p:bldP spid="30" grpId="0"/>
      <p:bldP spid="38" grpId="0"/>
      <p:bldP spid="39" grpId="0"/>
      <p:bldP spid="40" grpId="0"/>
      <p:bldP spid="41"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5EF8E-9A02-254F-EDE0-08B48FE6C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877665-BE56-E5EE-0ED2-E2003109FB29}"/>
              </a:ext>
            </a:extLst>
          </p:cNvPr>
          <p:cNvSpPr>
            <a:spLocks noGrp="1"/>
          </p:cNvSpPr>
          <p:nvPr>
            <p:ph type="title"/>
          </p:nvPr>
        </p:nvSpPr>
        <p:spPr>
          <a:xfrm>
            <a:off x="322385" y="212725"/>
            <a:ext cx="10515600" cy="1325563"/>
          </a:xfrm>
        </p:spPr>
        <p:txBody>
          <a:bodyPr/>
          <a:lstStyle/>
          <a:p>
            <a:r>
              <a:rPr lang="en-US" dirty="0">
                <a:latin typeface="PT Serif" panose="020A0603040505020204" pitchFamily="18" charset="77"/>
              </a:rPr>
              <a:t>Traceability in VRFs: Motivation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AAC2B020-15CD-79FC-DBCD-365DAADD961F}"/>
                  </a:ext>
                </a:extLst>
              </p:cNvPr>
              <p:cNvSpPr/>
              <p:nvPr/>
            </p:nvSpPr>
            <p:spPr>
              <a:xfrm>
                <a:off x="4238500" y="48975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𝐸</m:t>
                      </m:r>
                    </m:oMath>
                  </m:oMathPara>
                </a14:m>
                <a:endParaRPr lang="en-US" sz="2600" dirty="0"/>
              </a:p>
            </p:txBody>
          </p:sp>
        </mc:Choice>
        <mc:Fallback xmlns="">
          <p:sp>
            <p:nvSpPr>
              <p:cNvPr id="3" name="Rounded Rectangle 2">
                <a:extLst>
                  <a:ext uri="{FF2B5EF4-FFF2-40B4-BE49-F238E27FC236}">
                    <a16:creationId xmlns:a16="http://schemas.microsoft.com/office/drawing/2014/main" id="{AAC2B020-15CD-79FC-DBCD-365DAADD961F}"/>
                  </a:ext>
                </a:extLst>
              </p:cNvPr>
              <p:cNvSpPr>
                <a:spLocks noRot="1" noChangeAspect="1" noMove="1" noResize="1" noEditPoints="1" noAdjustHandles="1" noChangeArrowheads="1" noChangeShapeType="1" noTextEdit="1"/>
              </p:cNvSpPr>
              <p:nvPr/>
            </p:nvSpPr>
            <p:spPr>
              <a:xfrm>
                <a:off x="4238500" y="4897597"/>
                <a:ext cx="1341685" cy="1084407"/>
              </a:xfrm>
              <a:prstGeom prst="roundRect">
                <a:avLst/>
              </a:prstGeom>
              <a:blipFill>
                <a:blip r:embed="rId4"/>
                <a:stretch>
                  <a:fillRect/>
                </a:stretch>
              </a:blipFill>
            </p:spPr>
            <p:txBody>
              <a:bodyPr/>
              <a:lstStyle/>
              <a:p>
                <a:r>
                  <a:rPr lang="en-US">
                    <a:noFill/>
                  </a:rPr>
                  <a:t> </a:t>
                </a:r>
              </a:p>
            </p:txBody>
          </p:sp>
        </mc:Fallback>
      </mc:AlternateContent>
      <p:pic>
        <p:nvPicPr>
          <p:cNvPr id="4" name="Picture 3" descr="A picture containing text, vector graphics&#10;&#10;Description automatically generated">
            <a:extLst>
              <a:ext uri="{FF2B5EF4-FFF2-40B4-BE49-F238E27FC236}">
                <a16:creationId xmlns:a16="http://schemas.microsoft.com/office/drawing/2014/main" id="{AB5A2DAA-2FC3-BA4C-4F8B-69733324A04D}"/>
              </a:ext>
            </a:extLst>
          </p:cNvPr>
          <p:cNvPicPr>
            <a:picLocks noChangeAspect="1"/>
          </p:cNvPicPr>
          <p:nvPr/>
        </p:nvPicPr>
        <p:blipFill>
          <a:blip r:embed="rId5"/>
          <a:stretch>
            <a:fillRect/>
          </a:stretch>
        </p:blipFill>
        <p:spPr>
          <a:xfrm>
            <a:off x="8895012" y="2211472"/>
            <a:ext cx="834050" cy="1176937"/>
          </a:xfrm>
          <a:prstGeom prst="rect">
            <a:avLst/>
          </a:prstGeom>
        </p:spPr>
      </p:pic>
      <p:pic>
        <p:nvPicPr>
          <p:cNvPr id="6" name="Google Shape;74;p15">
            <a:extLst>
              <a:ext uri="{FF2B5EF4-FFF2-40B4-BE49-F238E27FC236}">
                <a16:creationId xmlns:a16="http://schemas.microsoft.com/office/drawing/2014/main" id="{2FFEF630-79C4-CDAE-B617-66C16D2B61A0}"/>
              </a:ext>
            </a:extLst>
          </p:cNvPr>
          <p:cNvPicPr preferRelativeResize="0"/>
          <p:nvPr/>
        </p:nvPicPr>
        <p:blipFill>
          <a:blip r:embed="rId6">
            <a:alphaModFix/>
          </a:blip>
          <a:stretch>
            <a:fillRect/>
          </a:stretch>
        </p:blipFill>
        <p:spPr>
          <a:xfrm>
            <a:off x="3669722" y="2195132"/>
            <a:ext cx="834050" cy="1152898"/>
          </a:xfrm>
          <a:prstGeom prst="rect">
            <a:avLst/>
          </a:prstGeom>
          <a:noFill/>
          <a:ln>
            <a:noFill/>
          </a:ln>
        </p:spPr>
      </p:pic>
      <mc:AlternateContent xmlns:mc="http://schemas.openxmlformats.org/markup-compatibility/2006" xmlns:a14="http://schemas.microsoft.com/office/drawing/2010/main">
        <mc:Choice Requires="a14">
          <p:sp>
            <p:nvSpPr>
              <p:cNvPr id="7" name="Google Shape;75;p15">
                <a:extLst>
                  <a:ext uri="{FF2B5EF4-FFF2-40B4-BE49-F238E27FC236}">
                    <a16:creationId xmlns:a16="http://schemas.microsoft.com/office/drawing/2014/main" id="{65E38A0E-BDD2-BB15-D344-500D11886453}"/>
                  </a:ext>
                </a:extLst>
              </p:cNvPr>
              <p:cNvSpPr txBox="1"/>
              <p:nvPr/>
            </p:nvSpPr>
            <p:spPr>
              <a:xfrm>
                <a:off x="3763505" y="3210891"/>
                <a:ext cx="656512" cy="69048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lang="en-US" sz="2000" baseline="-25000" dirty="0"/>
              </a:p>
              <a:p>
                <a:pPr marL="0" lvl="0" indent="0" algn="l" rtl="0">
                  <a:spcBef>
                    <a:spcPts val="0"/>
                  </a:spcBef>
                  <a:spcAft>
                    <a:spcPts val="0"/>
                  </a:spcAft>
                  <a:buNone/>
                </a:pPr>
                <a:endParaRPr sz="2000" baseline="-25000" dirty="0"/>
              </a:p>
            </p:txBody>
          </p:sp>
        </mc:Choice>
        <mc:Fallback xmlns="">
          <p:sp>
            <p:nvSpPr>
              <p:cNvPr id="7" name="Google Shape;75;p15">
                <a:extLst>
                  <a:ext uri="{FF2B5EF4-FFF2-40B4-BE49-F238E27FC236}">
                    <a16:creationId xmlns:a16="http://schemas.microsoft.com/office/drawing/2014/main" id="{65E38A0E-BDD2-BB15-D344-500D11886453}"/>
                  </a:ext>
                </a:extLst>
              </p:cNvPr>
              <p:cNvSpPr txBox="1">
                <a:spLocks noRot="1" noChangeAspect="1" noMove="1" noResize="1" noEditPoints="1" noAdjustHandles="1" noChangeArrowheads="1" noChangeShapeType="1" noTextEdit="1"/>
              </p:cNvSpPr>
              <p:nvPr/>
            </p:nvSpPr>
            <p:spPr>
              <a:xfrm>
                <a:off x="3763505" y="3210891"/>
                <a:ext cx="656512" cy="690480"/>
              </a:xfrm>
              <a:prstGeom prst="rect">
                <a:avLst/>
              </a:prstGeom>
              <a:blipFill>
                <a:blip r:embed="rId7"/>
                <a:stretch>
                  <a:fillRect/>
                </a:stretch>
              </a:blipFill>
              <a:ln>
                <a:noFill/>
              </a:ln>
            </p:spPr>
            <p:txBody>
              <a:bodyPr/>
              <a:lstStyle/>
              <a:p>
                <a:r>
                  <a:rPr lang="en-US">
                    <a:noFill/>
                  </a:rPr>
                  <a:t> </a:t>
                </a:r>
              </a:p>
            </p:txBody>
          </p:sp>
        </mc:Fallback>
      </mc:AlternateContent>
      <p:pic>
        <p:nvPicPr>
          <p:cNvPr id="8" name="Google Shape;77;p15">
            <a:extLst>
              <a:ext uri="{FF2B5EF4-FFF2-40B4-BE49-F238E27FC236}">
                <a16:creationId xmlns:a16="http://schemas.microsoft.com/office/drawing/2014/main" id="{759812D6-3923-A243-2793-7904E4CF56EC}"/>
              </a:ext>
            </a:extLst>
          </p:cNvPr>
          <p:cNvPicPr preferRelativeResize="0"/>
          <p:nvPr/>
        </p:nvPicPr>
        <p:blipFill>
          <a:blip r:embed="rId8">
            <a:alphaModFix/>
          </a:blip>
          <a:stretch>
            <a:fillRect/>
          </a:stretch>
        </p:blipFill>
        <p:spPr>
          <a:xfrm>
            <a:off x="5299490" y="225231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85;p15">
                <a:extLst>
                  <a:ext uri="{FF2B5EF4-FFF2-40B4-BE49-F238E27FC236}">
                    <a16:creationId xmlns:a16="http://schemas.microsoft.com/office/drawing/2014/main" id="{C710A2A1-AFDB-B73E-F87B-677F4A59A157}"/>
                  </a:ext>
                </a:extLst>
              </p:cNvPr>
              <p:cNvSpPr txBox="1"/>
              <p:nvPr/>
            </p:nvSpPr>
            <p:spPr>
              <a:xfrm>
                <a:off x="5474756" y="3213535"/>
                <a:ext cx="633807" cy="69048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2</m:t>
                          </m:r>
                        </m:sub>
                      </m:sSub>
                    </m:oMath>
                  </m:oMathPara>
                </a14:m>
                <a:endParaRPr lang="en-US" sz="2000" baseline="-25000" dirty="0"/>
              </a:p>
              <a:p>
                <a:pPr marL="0" lvl="0" indent="0" algn="l" rtl="0">
                  <a:spcBef>
                    <a:spcPts val="0"/>
                  </a:spcBef>
                  <a:spcAft>
                    <a:spcPts val="0"/>
                  </a:spcAft>
                  <a:buNone/>
                </a:pPr>
                <a:endParaRPr sz="2000" baseline="-25000" dirty="0"/>
              </a:p>
            </p:txBody>
          </p:sp>
        </mc:Choice>
        <mc:Fallback xmlns="">
          <p:sp>
            <p:nvSpPr>
              <p:cNvPr id="9" name="Google Shape;85;p15">
                <a:extLst>
                  <a:ext uri="{FF2B5EF4-FFF2-40B4-BE49-F238E27FC236}">
                    <a16:creationId xmlns:a16="http://schemas.microsoft.com/office/drawing/2014/main" id="{C710A2A1-AFDB-B73E-F87B-677F4A59A157}"/>
                  </a:ext>
                </a:extLst>
              </p:cNvPr>
              <p:cNvSpPr txBox="1">
                <a:spLocks noRot="1" noChangeAspect="1" noMove="1" noResize="1" noEditPoints="1" noAdjustHandles="1" noChangeArrowheads="1" noChangeShapeType="1" noTextEdit="1"/>
              </p:cNvSpPr>
              <p:nvPr/>
            </p:nvSpPr>
            <p:spPr>
              <a:xfrm>
                <a:off x="5474756" y="3213535"/>
                <a:ext cx="633807" cy="690480"/>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6;p15">
                <a:extLst>
                  <a:ext uri="{FF2B5EF4-FFF2-40B4-BE49-F238E27FC236}">
                    <a16:creationId xmlns:a16="http://schemas.microsoft.com/office/drawing/2014/main" id="{7BCB5F57-76CE-08BF-C803-CC3B0398FA97}"/>
                  </a:ext>
                </a:extLst>
              </p:cNvPr>
              <p:cNvSpPr txBox="1"/>
              <p:nvPr/>
            </p:nvSpPr>
            <p:spPr>
              <a:xfrm>
                <a:off x="8884333" y="3222457"/>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4</m:t>
                          </m:r>
                        </m:sub>
                      </m:sSub>
                    </m:oMath>
                  </m:oMathPara>
                </a14:m>
                <a:endParaRPr sz="2000" baseline="-25000" dirty="0"/>
              </a:p>
            </p:txBody>
          </p:sp>
        </mc:Choice>
        <mc:Fallback xmlns="">
          <p:sp>
            <p:nvSpPr>
              <p:cNvPr id="10" name="Google Shape;86;p15">
                <a:extLst>
                  <a:ext uri="{FF2B5EF4-FFF2-40B4-BE49-F238E27FC236}">
                    <a16:creationId xmlns:a16="http://schemas.microsoft.com/office/drawing/2014/main" id="{7BCB5F57-76CE-08BF-C803-CC3B0398FA97}"/>
                  </a:ext>
                </a:extLst>
              </p:cNvPr>
              <p:cNvSpPr txBox="1">
                <a:spLocks noRot="1" noChangeAspect="1" noMove="1" noResize="1" noEditPoints="1" noAdjustHandles="1" noChangeArrowheads="1" noChangeShapeType="1" noTextEdit="1"/>
              </p:cNvSpPr>
              <p:nvPr/>
            </p:nvSpPr>
            <p:spPr>
              <a:xfrm>
                <a:off x="8884333" y="3222457"/>
                <a:ext cx="834050" cy="492412"/>
              </a:xfrm>
              <a:prstGeom prst="rect">
                <a:avLst/>
              </a:prstGeom>
              <a:blipFill>
                <a:blip r:embed="rId10"/>
                <a:stretch>
                  <a:fillRect/>
                </a:stretch>
              </a:blipFill>
              <a:ln>
                <a:noFill/>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6896B5-C431-DE0F-B4C8-B4816EE6EB64}"/>
              </a:ext>
            </a:extLst>
          </p:cNvPr>
          <p:cNvPicPr>
            <a:picLocks noChangeAspect="1"/>
          </p:cNvPicPr>
          <p:nvPr/>
        </p:nvPicPr>
        <p:blipFill>
          <a:blip r:embed="rId11"/>
          <a:stretch>
            <a:fillRect/>
          </a:stretch>
        </p:blipFill>
        <p:spPr>
          <a:xfrm>
            <a:off x="7149426" y="2195132"/>
            <a:ext cx="833383" cy="1140419"/>
          </a:xfrm>
          <a:prstGeom prst="rect">
            <a:avLst/>
          </a:prstGeom>
        </p:spPr>
      </p:pic>
      <mc:AlternateContent xmlns:mc="http://schemas.openxmlformats.org/markup-compatibility/2006" xmlns:a14="http://schemas.microsoft.com/office/drawing/2010/main">
        <mc:Choice Requires="a14">
          <p:sp>
            <p:nvSpPr>
              <p:cNvPr id="12" name="Google Shape;86;p15">
                <a:extLst>
                  <a:ext uri="{FF2B5EF4-FFF2-40B4-BE49-F238E27FC236}">
                    <a16:creationId xmlns:a16="http://schemas.microsoft.com/office/drawing/2014/main" id="{033AF14C-141C-C397-CD59-056799DCF2C9}"/>
                  </a:ext>
                </a:extLst>
              </p:cNvPr>
              <p:cNvSpPr txBox="1"/>
              <p:nvPr/>
            </p:nvSpPr>
            <p:spPr>
              <a:xfrm>
                <a:off x="7162421" y="3171992"/>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12" name="Google Shape;86;p15">
                <a:extLst>
                  <a:ext uri="{FF2B5EF4-FFF2-40B4-BE49-F238E27FC236}">
                    <a16:creationId xmlns:a16="http://schemas.microsoft.com/office/drawing/2014/main" id="{033AF14C-141C-C397-CD59-056799DCF2C9}"/>
                  </a:ext>
                </a:extLst>
              </p:cNvPr>
              <p:cNvSpPr txBox="1">
                <a:spLocks noRot="1" noChangeAspect="1" noMove="1" noResize="1" noEditPoints="1" noAdjustHandles="1" noChangeArrowheads="1" noChangeShapeType="1" noTextEdit="1"/>
              </p:cNvSpPr>
              <p:nvPr/>
            </p:nvSpPr>
            <p:spPr>
              <a:xfrm>
                <a:off x="7162421" y="3171992"/>
                <a:ext cx="834050" cy="492412"/>
              </a:xfrm>
              <a:prstGeom prst="rect">
                <a:avLst/>
              </a:prstGeom>
              <a:blipFill>
                <a:blip r:embed="rId12"/>
                <a:stretch>
                  <a:fillRect/>
                </a:stretch>
              </a:blipFill>
              <a:ln>
                <a:no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406AC8F-50CF-9AB5-59EB-1661460AA58B}"/>
              </a:ext>
            </a:extLst>
          </p:cNvPr>
          <p:cNvCxnSpPr>
            <a:cxnSpLocks/>
            <a:stCxn id="7" idx="2"/>
          </p:cNvCxnSpPr>
          <p:nvPr/>
        </p:nvCxnSpPr>
        <p:spPr>
          <a:xfrm>
            <a:off x="4091761" y="3901371"/>
            <a:ext cx="628157" cy="996226"/>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BD540BF-3477-2C97-F549-090E1B2A6961}"/>
              </a:ext>
            </a:extLst>
          </p:cNvPr>
          <p:cNvCxnSpPr>
            <a:cxnSpLocks/>
            <a:stCxn id="9" idx="2"/>
          </p:cNvCxnSpPr>
          <p:nvPr/>
        </p:nvCxnSpPr>
        <p:spPr>
          <a:xfrm flipH="1">
            <a:off x="5190565" y="3904015"/>
            <a:ext cx="601095" cy="993582"/>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red smiley face with horns&#10;&#10;Description automatically generated">
            <a:extLst>
              <a:ext uri="{FF2B5EF4-FFF2-40B4-BE49-F238E27FC236}">
                <a16:creationId xmlns:a16="http://schemas.microsoft.com/office/drawing/2014/main" id="{12A14601-7627-2AF8-3A58-3EE2D8464F06}"/>
              </a:ext>
            </a:extLst>
          </p:cNvPr>
          <p:cNvPicPr>
            <a:picLocks noChangeAspect="1"/>
          </p:cNvPicPr>
          <p:nvPr/>
        </p:nvPicPr>
        <p:blipFill>
          <a:blip r:embed="rId13"/>
          <a:stretch>
            <a:fillRect/>
          </a:stretch>
        </p:blipFill>
        <p:spPr>
          <a:xfrm>
            <a:off x="814767" y="4822556"/>
            <a:ext cx="1133627" cy="110709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CAFD6C-1BD2-C12F-41C8-FCBF4A933BD9}"/>
                  </a:ext>
                </a:extLst>
              </p:cNvPr>
              <p:cNvSpPr txBox="1"/>
              <p:nvPr/>
            </p:nvSpPr>
            <p:spPr>
              <a:xfrm>
                <a:off x="1052002" y="4234043"/>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22" name="TextBox 21">
                <a:extLst>
                  <a:ext uri="{FF2B5EF4-FFF2-40B4-BE49-F238E27FC236}">
                    <a16:creationId xmlns:a16="http://schemas.microsoft.com/office/drawing/2014/main" id="{DACAFD6C-1BD2-C12F-41C8-FCBF4A933BD9}"/>
                  </a:ext>
                </a:extLst>
              </p:cNvPr>
              <p:cNvSpPr txBox="1">
                <a:spLocks noRot="1" noChangeAspect="1" noMove="1" noResize="1" noEditPoints="1" noAdjustHandles="1" noChangeArrowheads="1" noChangeShapeType="1" noTextEdit="1"/>
              </p:cNvSpPr>
              <p:nvPr/>
            </p:nvSpPr>
            <p:spPr>
              <a:xfrm>
                <a:off x="1052002" y="4234043"/>
                <a:ext cx="659155"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FE7DA99-F51E-A514-4A66-1F17B52E614F}"/>
                  </a:ext>
                </a:extLst>
              </p:cNvPr>
              <p:cNvSpPr txBox="1"/>
              <p:nvPr/>
            </p:nvSpPr>
            <p:spPr>
              <a:xfrm>
                <a:off x="5580185" y="4198390"/>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&lt;</m:t>
                    </m:r>
                    <m:r>
                      <a:rPr lang="en-US" sz="2800" b="0" i="1" smtClean="0">
                        <a:latin typeface="Cambria Math" panose="02040503050406030204" pitchFamily="18" charset="0"/>
                      </a:rPr>
                      <m:t>𝑡</m:t>
                    </m:r>
                  </m:oMath>
                </a14:m>
                <a:r>
                  <a:rPr lang="en-US" sz="2800" dirty="0">
                    <a:latin typeface="PT Serif" panose="020A0603040505020204" pitchFamily="18" charset="77"/>
                  </a:rPr>
                  <a:t> Parties</a:t>
                </a:r>
              </a:p>
            </p:txBody>
          </p:sp>
        </mc:Choice>
        <mc:Fallback xmlns="">
          <p:sp>
            <p:nvSpPr>
              <p:cNvPr id="23" name="TextBox 22">
                <a:extLst>
                  <a:ext uri="{FF2B5EF4-FFF2-40B4-BE49-F238E27FC236}">
                    <a16:creationId xmlns:a16="http://schemas.microsoft.com/office/drawing/2014/main" id="{8FE7DA99-F51E-A514-4A66-1F17B52E614F}"/>
                  </a:ext>
                </a:extLst>
              </p:cNvPr>
              <p:cNvSpPr txBox="1">
                <a:spLocks noRot="1" noChangeAspect="1" noMove="1" noResize="1" noEditPoints="1" noAdjustHandles="1" noChangeArrowheads="1" noChangeShapeType="1" noTextEdit="1"/>
              </p:cNvSpPr>
              <p:nvPr/>
            </p:nvSpPr>
            <p:spPr>
              <a:xfrm>
                <a:off x="5580185" y="4198390"/>
                <a:ext cx="2467931" cy="523220"/>
              </a:xfrm>
              <a:prstGeom prst="rect">
                <a:avLst/>
              </a:prstGeom>
              <a:blipFill>
                <a:blip r:embed="rId15"/>
                <a:stretch>
                  <a:fillRect l="-3077" t="-11905" b="-30952"/>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FBC1D0E-A269-5378-8318-08549CA61341}"/>
              </a:ext>
            </a:extLst>
          </p:cNvPr>
          <p:cNvCxnSpPr>
            <a:cxnSpLocks/>
          </p:cNvCxnSpPr>
          <p:nvPr/>
        </p:nvCxnSpPr>
        <p:spPr>
          <a:xfrm>
            <a:off x="3592408" y="5266272"/>
            <a:ext cx="646092" cy="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F589FBA-7717-3860-9D65-DE1485FB3541}"/>
                  </a:ext>
                </a:extLst>
              </p:cNvPr>
              <p:cNvSpPr txBox="1"/>
              <p:nvPr/>
            </p:nvSpPr>
            <p:spPr>
              <a:xfrm>
                <a:off x="2459252" y="5081606"/>
                <a:ext cx="120668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b="0" i="1" dirty="0">
                  <a:latin typeface="PT Serif" panose="020A0603040505020204" pitchFamily="18" charset="77"/>
                </a:endParaRPr>
              </a:p>
            </p:txBody>
          </p:sp>
        </mc:Choice>
        <mc:Fallback xmlns="">
          <p:sp>
            <p:nvSpPr>
              <p:cNvPr id="25" name="TextBox 24">
                <a:extLst>
                  <a:ext uri="{FF2B5EF4-FFF2-40B4-BE49-F238E27FC236}">
                    <a16:creationId xmlns:a16="http://schemas.microsoft.com/office/drawing/2014/main" id="{DF589FBA-7717-3860-9D65-DE1485FB3541}"/>
                  </a:ext>
                </a:extLst>
              </p:cNvPr>
              <p:cNvSpPr txBox="1">
                <a:spLocks noRot="1" noChangeAspect="1" noMove="1" noResize="1" noEditPoints="1" noAdjustHandles="1" noChangeArrowheads="1" noChangeShapeType="1" noTextEdit="1"/>
              </p:cNvSpPr>
              <p:nvPr/>
            </p:nvSpPr>
            <p:spPr>
              <a:xfrm>
                <a:off x="2459252" y="5081606"/>
                <a:ext cx="120668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3B36561-EA9E-1572-1983-4804A95F646A}"/>
                  </a:ext>
                </a:extLst>
              </p:cNvPr>
              <p:cNvSpPr txBox="1"/>
              <p:nvPr/>
            </p:nvSpPr>
            <p:spPr>
              <a:xfrm>
                <a:off x="2459253" y="5534073"/>
                <a:ext cx="11331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3</m:t>
                          </m:r>
                        </m:sub>
                      </m:sSub>
                    </m:oMath>
                  </m:oMathPara>
                </a14:m>
                <a:endParaRPr lang="en-US" sz="2400" b="0" i="1" dirty="0">
                  <a:latin typeface="PT Serif" panose="020A0603040505020204" pitchFamily="18" charset="77"/>
                </a:endParaRPr>
              </a:p>
            </p:txBody>
          </p:sp>
        </mc:Choice>
        <mc:Fallback xmlns="">
          <p:sp>
            <p:nvSpPr>
              <p:cNvPr id="26" name="TextBox 25">
                <a:extLst>
                  <a:ext uri="{FF2B5EF4-FFF2-40B4-BE49-F238E27FC236}">
                    <a16:creationId xmlns:a16="http://schemas.microsoft.com/office/drawing/2014/main" id="{33B36561-EA9E-1572-1983-4804A95F646A}"/>
                  </a:ext>
                </a:extLst>
              </p:cNvPr>
              <p:cNvSpPr txBox="1">
                <a:spLocks noRot="1" noChangeAspect="1" noMove="1" noResize="1" noEditPoints="1" noAdjustHandles="1" noChangeArrowheads="1" noChangeShapeType="1" noTextEdit="1"/>
              </p:cNvSpPr>
              <p:nvPr/>
            </p:nvSpPr>
            <p:spPr>
              <a:xfrm>
                <a:off x="2459253" y="5534073"/>
                <a:ext cx="1133156" cy="369332"/>
              </a:xfrm>
              <a:prstGeom prst="rect">
                <a:avLst/>
              </a:prstGeom>
              <a:blipFill>
                <a:blip r:embed="rId17"/>
                <a:stretch>
                  <a:fillRect b="-23333"/>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EB26718F-CD96-781A-F611-B28EF2C1467D}"/>
              </a:ext>
            </a:extLst>
          </p:cNvPr>
          <p:cNvCxnSpPr>
            <a:cxnSpLocks/>
            <a:stCxn id="26" idx="3"/>
          </p:cNvCxnSpPr>
          <p:nvPr/>
        </p:nvCxnSpPr>
        <p:spPr>
          <a:xfrm>
            <a:off x="3592409" y="5718739"/>
            <a:ext cx="646091"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74BABAC-49CC-C908-B882-2A88B1AAA7A1}"/>
                  </a:ext>
                </a:extLst>
              </p:cNvPr>
              <p:cNvSpPr txBox="1"/>
              <p:nvPr/>
            </p:nvSpPr>
            <p:spPr>
              <a:xfrm>
                <a:off x="6230559" y="5220104"/>
                <a:ext cx="69442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31" name="TextBox 30">
                <a:extLst>
                  <a:ext uri="{FF2B5EF4-FFF2-40B4-BE49-F238E27FC236}">
                    <a16:creationId xmlns:a16="http://schemas.microsoft.com/office/drawing/2014/main" id="{174BABAC-49CC-C908-B882-2A88B1AAA7A1}"/>
                  </a:ext>
                </a:extLst>
              </p:cNvPr>
              <p:cNvSpPr txBox="1">
                <a:spLocks noRot="1" noChangeAspect="1" noMove="1" noResize="1" noEditPoints="1" noAdjustHandles="1" noChangeArrowheads="1" noChangeShapeType="1" noTextEdit="1"/>
              </p:cNvSpPr>
              <p:nvPr/>
            </p:nvSpPr>
            <p:spPr>
              <a:xfrm>
                <a:off x="6230559" y="5220104"/>
                <a:ext cx="694423" cy="461665"/>
              </a:xfrm>
              <a:prstGeom prst="rect">
                <a:avLst/>
              </a:prstGeom>
              <a:blipFill>
                <a:blip r:embed="rId18"/>
                <a:stretch>
                  <a:fillRect b="-526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2A4C3EC9-5E11-ABBF-C7F3-0C0579FC6C10}"/>
              </a:ext>
            </a:extLst>
          </p:cNvPr>
          <p:cNvCxnSpPr>
            <a:cxnSpLocks/>
            <a:endCxn id="31" idx="1"/>
          </p:cNvCxnSpPr>
          <p:nvPr/>
        </p:nvCxnSpPr>
        <p:spPr>
          <a:xfrm flipV="1">
            <a:off x="5580185" y="5450937"/>
            <a:ext cx="650374" cy="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A1C9C6-821D-3D89-E31E-4313A892FB56}"/>
              </a:ext>
            </a:extLst>
          </p:cNvPr>
          <p:cNvSpPr txBox="1"/>
          <p:nvPr/>
        </p:nvSpPr>
        <p:spPr>
          <a:xfrm>
            <a:off x="7162421" y="5123956"/>
            <a:ext cx="4727362" cy="1169551"/>
          </a:xfrm>
          <a:prstGeom prst="rect">
            <a:avLst/>
          </a:prstGeom>
          <a:noFill/>
          <a:ln w="15875">
            <a:solidFill>
              <a:srgbClr val="002060"/>
            </a:solidFill>
          </a:ln>
        </p:spPr>
        <p:txBody>
          <a:bodyPr wrap="square" rtlCol="0">
            <a:spAutoFit/>
          </a:bodyPr>
          <a:lstStyle/>
          <a:p>
            <a:pPr algn="ctr"/>
            <a:r>
              <a:rPr lang="en-US" sz="2400" b="1" dirty="0">
                <a:latin typeface="PT Serif" panose="020A0603040505020204" pitchFamily="18" charset="77"/>
              </a:rPr>
              <a:t>Goal</a:t>
            </a:r>
            <a:r>
              <a:rPr lang="en-US" sz="2400" dirty="0">
                <a:latin typeface="PT Serif" panose="020A0603040505020204" pitchFamily="18" charset="77"/>
              </a:rPr>
              <a:t>:</a:t>
            </a:r>
          </a:p>
          <a:p>
            <a:pPr algn="ctr"/>
            <a:r>
              <a:rPr lang="en-US" sz="2300" dirty="0">
                <a:latin typeface="PT Serif" panose="020A0603040505020204" pitchFamily="18" charset="77"/>
              </a:rPr>
              <a:t>A tracer can trace this box to the parties who “manufactured” it</a:t>
            </a:r>
          </a:p>
        </p:txBody>
      </p:sp>
      <p:sp>
        <p:nvSpPr>
          <p:cNvPr id="15" name="TextBox 14">
            <a:extLst>
              <a:ext uri="{FF2B5EF4-FFF2-40B4-BE49-F238E27FC236}">
                <a16:creationId xmlns:a16="http://schemas.microsoft.com/office/drawing/2014/main" id="{D9078E72-32B7-CB5F-E59D-B46794B88226}"/>
              </a:ext>
            </a:extLst>
          </p:cNvPr>
          <p:cNvSpPr txBox="1"/>
          <p:nvPr/>
        </p:nvSpPr>
        <p:spPr>
          <a:xfrm>
            <a:off x="4047995" y="6059269"/>
            <a:ext cx="1722693" cy="769441"/>
          </a:xfrm>
          <a:prstGeom prst="rect">
            <a:avLst/>
          </a:prstGeom>
          <a:noFill/>
        </p:spPr>
        <p:txBody>
          <a:bodyPr wrap="square" rtlCol="0">
            <a:spAutoFit/>
          </a:bodyPr>
          <a:lstStyle/>
          <a:p>
            <a:pPr algn="ctr"/>
            <a:r>
              <a:rPr lang="en-US" sz="2200" dirty="0">
                <a:latin typeface="PT Serif" panose="020A0603040505020204" pitchFamily="18" charset="77"/>
              </a:rPr>
              <a:t>Stateless algorithm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F6094C-243D-6E85-EEF8-E6F85ADCDCC6}"/>
                  </a:ext>
                </a:extLst>
              </p:cNvPr>
              <p:cNvSpPr txBox="1"/>
              <p:nvPr/>
            </p:nvSpPr>
            <p:spPr>
              <a:xfrm>
                <a:off x="322383" y="1323927"/>
                <a:ext cx="11059849" cy="461665"/>
              </a:xfrm>
              <a:prstGeom prst="rect">
                <a:avLst/>
              </a:prstGeom>
              <a:noFill/>
            </p:spPr>
            <p:txBody>
              <a:bodyPr wrap="square">
                <a:spAutoFit/>
              </a:bodyPr>
              <a:lstStyle/>
              <a:p>
                <a:pPr marL="0" indent="0">
                  <a:buNone/>
                </a:pPr>
                <a:r>
                  <a:rPr lang="en-US" sz="2400" dirty="0">
                    <a:latin typeface="PT Serif" panose="020A0603040505020204" pitchFamily="18" charset="77"/>
                  </a:rPr>
                  <a:t>What if an adversary </a:t>
                </a:r>
                <a14:m>
                  <m:oMath xmlns:m="http://schemas.openxmlformats.org/officeDocument/2006/math">
                    <m:r>
                      <a:rPr lang="en-US" sz="2400" i="1" smtClean="0">
                        <a:solidFill>
                          <a:schemeClr val="tx1">
                            <a:lumMod val="85000"/>
                            <a:lumOff val="15000"/>
                          </a:schemeClr>
                        </a:solidFill>
                        <a:latin typeface="Cambria Math" panose="02040503050406030204" pitchFamily="18" charset="0"/>
                        <a:ea typeface="Cambria Math" panose="02040503050406030204" pitchFamily="18" charset="0"/>
                      </a:rPr>
                      <m:t>𝒜</m:t>
                    </m:r>
                    <m:r>
                      <a:rPr lang="en-US" sz="2400" i="1"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sz="2400" dirty="0">
                    <a:latin typeface="PT Serif" panose="020A0603040505020204" pitchFamily="18" charset="77"/>
                  </a:rPr>
                  <a:t>offers to buy the evaluation key shares of some parties?</a:t>
                </a:r>
              </a:p>
            </p:txBody>
          </p:sp>
        </mc:Choice>
        <mc:Fallback xmlns="">
          <p:sp>
            <p:nvSpPr>
              <p:cNvPr id="16" name="TextBox 15">
                <a:extLst>
                  <a:ext uri="{FF2B5EF4-FFF2-40B4-BE49-F238E27FC236}">
                    <a16:creationId xmlns:a16="http://schemas.microsoft.com/office/drawing/2014/main" id="{E6F6094C-243D-6E85-EEF8-E6F85ADCDCC6}"/>
                  </a:ext>
                </a:extLst>
              </p:cNvPr>
              <p:cNvSpPr txBox="1">
                <a:spLocks noRot="1" noChangeAspect="1" noMove="1" noResize="1" noEditPoints="1" noAdjustHandles="1" noChangeArrowheads="1" noChangeShapeType="1" noTextEdit="1"/>
              </p:cNvSpPr>
              <p:nvPr/>
            </p:nvSpPr>
            <p:spPr>
              <a:xfrm>
                <a:off x="322383" y="1323927"/>
                <a:ext cx="11059849" cy="461665"/>
              </a:xfrm>
              <a:prstGeom prst="rect">
                <a:avLst/>
              </a:prstGeom>
              <a:blipFill>
                <a:blip r:embed="rId19"/>
                <a:stretch>
                  <a:fillRect l="-917" t="-10811" b="-29730"/>
                </a:stretch>
              </a:blipFill>
            </p:spPr>
            <p:txBody>
              <a:bodyPr/>
              <a:lstStyle/>
              <a:p>
                <a:r>
                  <a:rPr lang="en-US">
                    <a:noFill/>
                  </a:rPr>
                  <a:t> </a:t>
                </a:r>
              </a:p>
            </p:txBody>
          </p:sp>
        </mc:Fallback>
      </mc:AlternateContent>
    </p:spTree>
    <p:extLst>
      <p:ext uri="{BB962C8B-B14F-4D97-AF65-F5344CB8AC3E}">
        <p14:creationId xmlns:p14="http://schemas.microsoft.com/office/powerpoint/2010/main" val="277075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5" grpId="0"/>
      <p:bldP spid="26" grpId="0"/>
      <p:bldP spid="31" grpId="0"/>
      <p:bldP spid="33"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E7B8-6656-D535-ED17-A7B73D1D5E02}"/>
              </a:ext>
            </a:extLst>
          </p:cNvPr>
          <p:cNvSpPr>
            <a:spLocks noGrp="1"/>
          </p:cNvSpPr>
          <p:nvPr>
            <p:ph type="title"/>
          </p:nvPr>
        </p:nvSpPr>
        <p:spPr>
          <a:xfrm>
            <a:off x="345831" y="294787"/>
            <a:ext cx="10515600" cy="1325563"/>
          </a:xfrm>
        </p:spPr>
        <p:txBody>
          <a:bodyPr/>
          <a:lstStyle/>
          <a:p>
            <a:r>
              <a:rPr lang="en-US" dirty="0">
                <a:latin typeface="PT Serif" panose="020A0603040505020204" pitchFamily="18" charset="77"/>
              </a:rPr>
              <a:t>Traceability is needed in many applications of VRFs</a:t>
            </a:r>
          </a:p>
        </p:txBody>
      </p:sp>
      <p:sp>
        <p:nvSpPr>
          <p:cNvPr id="3" name="TextBox 2">
            <a:extLst>
              <a:ext uri="{FF2B5EF4-FFF2-40B4-BE49-F238E27FC236}">
                <a16:creationId xmlns:a16="http://schemas.microsoft.com/office/drawing/2014/main" id="{7D59F869-A646-566C-AA25-FF0B40D10540}"/>
              </a:ext>
            </a:extLst>
          </p:cNvPr>
          <p:cNvSpPr txBox="1"/>
          <p:nvPr/>
        </p:nvSpPr>
        <p:spPr>
          <a:xfrm>
            <a:off x="2025557" y="3794036"/>
            <a:ext cx="3094891" cy="830997"/>
          </a:xfrm>
          <a:prstGeom prst="rect">
            <a:avLst/>
          </a:prstGeom>
          <a:noFill/>
        </p:spPr>
        <p:txBody>
          <a:bodyPr wrap="square" rtlCol="0">
            <a:spAutoFit/>
          </a:bodyPr>
          <a:lstStyle/>
          <a:p>
            <a:pPr algn="ctr"/>
            <a:r>
              <a:rPr lang="en-US" sz="2400" dirty="0">
                <a:latin typeface="PT Serif" panose="020A0603040505020204" pitchFamily="18" charset="77"/>
              </a:rPr>
              <a:t>Distributed</a:t>
            </a:r>
          </a:p>
          <a:p>
            <a:pPr algn="ctr"/>
            <a:r>
              <a:rPr lang="en-US" sz="2400" dirty="0">
                <a:latin typeface="PT Serif" panose="020A0603040505020204" pitchFamily="18" charset="77"/>
              </a:rPr>
              <a:t>Randomness beacons</a:t>
            </a:r>
          </a:p>
        </p:txBody>
      </p:sp>
      <p:sp>
        <p:nvSpPr>
          <p:cNvPr id="4" name="TextBox 3">
            <a:extLst>
              <a:ext uri="{FF2B5EF4-FFF2-40B4-BE49-F238E27FC236}">
                <a16:creationId xmlns:a16="http://schemas.microsoft.com/office/drawing/2014/main" id="{A4F2934A-C1C8-6A0F-4FFA-AE9AF81B56C9}"/>
              </a:ext>
            </a:extLst>
          </p:cNvPr>
          <p:cNvSpPr txBox="1"/>
          <p:nvPr/>
        </p:nvSpPr>
        <p:spPr>
          <a:xfrm>
            <a:off x="6951578" y="3794036"/>
            <a:ext cx="2438400" cy="830997"/>
          </a:xfrm>
          <a:prstGeom prst="rect">
            <a:avLst/>
          </a:prstGeom>
          <a:noFill/>
        </p:spPr>
        <p:txBody>
          <a:bodyPr wrap="square" rtlCol="0">
            <a:spAutoFit/>
          </a:bodyPr>
          <a:lstStyle/>
          <a:p>
            <a:pPr algn="ctr"/>
            <a:r>
              <a:rPr lang="en-US" sz="2400" dirty="0">
                <a:latin typeface="PT Serif" panose="020A0603040505020204" pitchFamily="18" charset="77"/>
              </a:rPr>
              <a:t>Deterministic Wallets</a:t>
            </a:r>
          </a:p>
        </p:txBody>
      </p:sp>
      <p:pic>
        <p:nvPicPr>
          <p:cNvPr id="5" name="Picture 4" descr="A light house with binary code&#10;&#10;Description automatically generated">
            <a:extLst>
              <a:ext uri="{FF2B5EF4-FFF2-40B4-BE49-F238E27FC236}">
                <a16:creationId xmlns:a16="http://schemas.microsoft.com/office/drawing/2014/main" id="{83EE36EA-22E1-8DCA-BA89-681B6B7DF2A6}"/>
              </a:ext>
            </a:extLst>
          </p:cNvPr>
          <p:cNvPicPr>
            <a:picLocks noChangeAspect="1"/>
          </p:cNvPicPr>
          <p:nvPr/>
        </p:nvPicPr>
        <p:blipFill>
          <a:blip r:embed="rId3"/>
          <a:stretch>
            <a:fillRect/>
          </a:stretch>
        </p:blipFill>
        <p:spPr>
          <a:xfrm>
            <a:off x="2259106" y="1137574"/>
            <a:ext cx="2225943" cy="2705377"/>
          </a:xfrm>
          <a:prstGeom prst="rect">
            <a:avLst/>
          </a:prstGeom>
        </p:spPr>
      </p:pic>
      <p:pic>
        <p:nvPicPr>
          <p:cNvPr id="10" name="Picture 9" descr="A brown wallet with coins in it&#10;&#10;Description automatically generated">
            <a:extLst>
              <a:ext uri="{FF2B5EF4-FFF2-40B4-BE49-F238E27FC236}">
                <a16:creationId xmlns:a16="http://schemas.microsoft.com/office/drawing/2014/main" id="{7F43FC8B-A2C2-42F2-2B50-FBCDBD1682A6}"/>
              </a:ext>
            </a:extLst>
          </p:cNvPr>
          <p:cNvPicPr>
            <a:picLocks noChangeAspect="1"/>
          </p:cNvPicPr>
          <p:nvPr/>
        </p:nvPicPr>
        <p:blipFill>
          <a:blip r:embed="rId4"/>
          <a:stretch>
            <a:fillRect/>
          </a:stretch>
        </p:blipFill>
        <p:spPr>
          <a:xfrm>
            <a:off x="6834555" y="1538288"/>
            <a:ext cx="2317461" cy="2193863"/>
          </a:xfrm>
          <a:prstGeom prst="rect">
            <a:avLst/>
          </a:prstGeom>
        </p:spPr>
      </p:pic>
      <p:pic>
        <p:nvPicPr>
          <p:cNvPr id="11" name="Picture 10" descr="A blue line drawing of people connected to a circle&#10;&#10;Description automatically generated">
            <a:extLst>
              <a:ext uri="{FF2B5EF4-FFF2-40B4-BE49-F238E27FC236}">
                <a16:creationId xmlns:a16="http://schemas.microsoft.com/office/drawing/2014/main" id="{E5910E20-B0C3-D9D7-F2C2-104CED3BF185}"/>
              </a:ext>
            </a:extLst>
          </p:cNvPr>
          <p:cNvPicPr>
            <a:picLocks noChangeAspect="1"/>
          </p:cNvPicPr>
          <p:nvPr/>
        </p:nvPicPr>
        <p:blipFill>
          <a:blip r:embed="rId5"/>
          <a:stretch>
            <a:fillRect/>
          </a:stretch>
        </p:blipFill>
        <p:spPr>
          <a:xfrm>
            <a:off x="1419087" y="4616401"/>
            <a:ext cx="1707214" cy="1839997"/>
          </a:xfrm>
          <a:prstGeom prst="rect">
            <a:avLst/>
          </a:prstGeom>
        </p:spPr>
      </p:pic>
      <p:pic>
        <p:nvPicPr>
          <p:cNvPr id="12" name="Picture 11" descr="A stack of poker chips and cards&#10;&#10;Description automatically generated">
            <a:extLst>
              <a:ext uri="{FF2B5EF4-FFF2-40B4-BE49-F238E27FC236}">
                <a16:creationId xmlns:a16="http://schemas.microsoft.com/office/drawing/2014/main" id="{DAA4F914-FA6F-452C-EE48-C3427695AB43}"/>
              </a:ext>
            </a:extLst>
          </p:cNvPr>
          <p:cNvPicPr>
            <a:picLocks noChangeAspect="1"/>
          </p:cNvPicPr>
          <p:nvPr/>
        </p:nvPicPr>
        <p:blipFill>
          <a:blip r:embed="rId6"/>
          <a:stretch>
            <a:fillRect/>
          </a:stretch>
        </p:blipFill>
        <p:spPr>
          <a:xfrm>
            <a:off x="4424237" y="4625034"/>
            <a:ext cx="1706934" cy="1716830"/>
          </a:xfrm>
          <a:prstGeom prst="rect">
            <a:avLst/>
          </a:prstGeom>
        </p:spPr>
      </p:pic>
      <p:cxnSp>
        <p:nvCxnSpPr>
          <p:cNvPr id="13" name="Curved Connector 12">
            <a:extLst>
              <a:ext uri="{FF2B5EF4-FFF2-40B4-BE49-F238E27FC236}">
                <a16:creationId xmlns:a16="http://schemas.microsoft.com/office/drawing/2014/main" id="{5D767892-E36B-4D15-EEF1-C6B79FD63651}"/>
              </a:ext>
            </a:extLst>
          </p:cNvPr>
          <p:cNvCxnSpPr>
            <a:stCxn id="5" idx="1"/>
            <a:endCxn id="11" idx="1"/>
          </p:cNvCxnSpPr>
          <p:nvPr/>
        </p:nvCxnSpPr>
        <p:spPr>
          <a:xfrm rot="10800000" flipV="1">
            <a:off x="1419088" y="2490262"/>
            <a:ext cx="840019" cy="3046137"/>
          </a:xfrm>
          <a:prstGeom prst="curvedConnector3">
            <a:avLst>
              <a:gd name="adj1" fmla="val 12721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urved Connector 13">
            <a:extLst>
              <a:ext uri="{FF2B5EF4-FFF2-40B4-BE49-F238E27FC236}">
                <a16:creationId xmlns:a16="http://schemas.microsoft.com/office/drawing/2014/main" id="{1C6412E8-3FA7-7E2A-CBCB-73E20D5DEB2E}"/>
              </a:ext>
            </a:extLst>
          </p:cNvPr>
          <p:cNvCxnSpPr>
            <a:stCxn id="5" idx="3"/>
            <a:endCxn id="12" idx="3"/>
          </p:cNvCxnSpPr>
          <p:nvPr/>
        </p:nvCxnSpPr>
        <p:spPr>
          <a:xfrm>
            <a:off x="4485049" y="2490263"/>
            <a:ext cx="1646122" cy="2993186"/>
          </a:xfrm>
          <a:prstGeom prst="curvedConnector3">
            <a:avLst>
              <a:gd name="adj1" fmla="val 113887"/>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CC3AA2D-82F4-7E6E-056D-8659F7399745}"/>
              </a:ext>
            </a:extLst>
          </p:cNvPr>
          <p:cNvSpPr txBox="1"/>
          <p:nvPr/>
        </p:nvSpPr>
        <p:spPr>
          <a:xfrm>
            <a:off x="1162170" y="6409217"/>
            <a:ext cx="2221048" cy="430887"/>
          </a:xfrm>
          <a:prstGeom prst="rect">
            <a:avLst/>
          </a:prstGeom>
          <a:noFill/>
        </p:spPr>
        <p:txBody>
          <a:bodyPr wrap="square" rtlCol="0">
            <a:spAutoFit/>
          </a:bodyPr>
          <a:lstStyle/>
          <a:p>
            <a:pPr algn="ctr"/>
            <a:r>
              <a:rPr lang="en-US" sz="2200" dirty="0">
                <a:latin typeface="PT Serif" panose="020A0603040505020204" pitchFamily="18" charset="77"/>
              </a:rPr>
              <a:t>Consensus</a:t>
            </a:r>
          </a:p>
        </p:txBody>
      </p:sp>
      <p:sp>
        <p:nvSpPr>
          <p:cNvPr id="16" name="TextBox 15">
            <a:extLst>
              <a:ext uri="{FF2B5EF4-FFF2-40B4-BE49-F238E27FC236}">
                <a16:creationId xmlns:a16="http://schemas.microsoft.com/office/drawing/2014/main" id="{E1EDEE58-DAD8-074C-B8C7-6C04D7FFAF2A}"/>
              </a:ext>
            </a:extLst>
          </p:cNvPr>
          <p:cNvSpPr txBox="1"/>
          <p:nvPr/>
        </p:nvSpPr>
        <p:spPr>
          <a:xfrm>
            <a:off x="4146803" y="6409216"/>
            <a:ext cx="2221048" cy="430887"/>
          </a:xfrm>
          <a:prstGeom prst="rect">
            <a:avLst/>
          </a:prstGeom>
          <a:noFill/>
        </p:spPr>
        <p:txBody>
          <a:bodyPr wrap="square" rtlCol="0">
            <a:spAutoFit/>
          </a:bodyPr>
          <a:lstStyle/>
          <a:p>
            <a:pPr algn="ctr"/>
            <a:r>
              <a:rPr lang="en-US" sz="2200" dirty="0">
                <a:latin typeface="PT Serif" panose="020A0603040505020204" pitchFamily="18" charset="77"/>
              </a:rPr>
              <a:t>Games</a:t>
            </a:r>
          </a:p>
        </p:txBody>
      </p:sp>
    </p:spTree>
    <p:extLst>
      <p:ext uri="{BB962C8B-B14F-4D97-AF65-F5344CB8AC3E}">
        <p14:creationId xmlns:p14="http://schemas.microsoft.com/office/powerpoint/2010/main" val="3577119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5939</TotalTime>
  <Words>10073</Words>
  <Application>Microsoft Macintosh PowerPoint</Application>
  <PresentationFormat>Widescreen</PresentationFormat>
  <Paragraphs>715</Paragraphs>
  <Slides>53</Slides>
  <Notes>53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Aptos</vt:lpstr>
      <vt:lpstr>Aptos Display</vt:lpstr>
      <vt:lpstr>Arial</vt:lpstr>
      <vt:lpstr>Cambria Math</vt:lpstr>
      <vt:lpstr>PT Serif</vt:lpstr>
      <vt:lpstr>Wingdings</vt:lpstr>
      <vt:lpstr>Office Theme</vt:lpstr>
      <vt:lpstr>Traceable Verifiable Random Functions</vt:lpstr>
      <vt:lpstr>Accountability in Threshold Cryptography</vt:lpstr>
      <vt:lpstr>Accountability in Threshold Cryptography</vt:lpstr>
      <vt:lpstr>Verifiable Random functions (VRFs)</vt:lpstr>
      <vt:lpstr>Threshold Verifiable Random Functions (VRFs)</vt:lpstr>
      <vt:lpstr>Applications of Threshold VRFs</vt:lpstr>
      <vt:lpstr>Traceability in VRFs: Motivation</vt:lpstr>
      <vt:lpstr>Traceability in VRFs: Motivation</vt:lpstr>
      <vt:lpstr>Traceability is needed in many applications of VRFs</vt:lpstr>
      <vt:lpstr>This work: Traceable VRFs</vt:lpstr>
      <vt:lpstr>Defining Traceable VRFs</vt:lpstr>
      <vt:lpstr>Defining Traceable VRFs</vt:lpstr>
      <vt:lpstr>Defining Traceable VRFs</vt:lpstr>
      <vt:lpstr>Defining Traceable VRFs</vt:lpstr>
      <vt:lpstr>Defining Traceable VRFs</vt:lpstr>
      <vt:lpstr>Defining Traceable VRFs</vt:lpstr>
      <vt:lpstr>Traceability for Traceable Verifiable Random Functions</vt:lpstr>
      <vt:lpstr>Traceability for Traceable Verifiable Random Functions</vt:lpstr>
      <vt:lpstr>Traceability for Traceable VRFs: One-time</vt:lpstr>
      <vt:lpstr>PowerPoint Presentation</vt:lpstr>
      <vt:lpstr>Traceability for Traceable VRFs: Many-time</vt:lpstr>
      <vt:lpstr>PowerPoint Presentation</vt:lpstr>
      <vt:lpstr>This work: Traceable VRFs</vt:lpstr>
      <vt:lpstr>Standard Threshold VRFs are not traceable </vt:lpstr>
      <vt:lpstr>Standard Threshold VRFs are not traceable </vt:lpstr>
      <vt:lpstr>One-time Paillier-based Traceable VRF: Building Blocks</vt:lpstr>
      <vt:lpstr>Shamir-based Traceable Secret Sharing [BPR24]</vt:lpstr>
      <vt:lpstr>PowerPoint Presentation</vt:lpstr>
      <vt:lpstr>But, Traceable Secret Sharing is not enough</vt:lpstr>
      <vt:lpstr>One-time Paillier-based Traceable VRF: Building Blocks</vt:lpstr>
      <vt:lpstr>Paillier Encryption</vt:lpstr>
      <vt:lpstr>Paillier Encryption</vt:lpstr>
      <vt:lpstr>Paillier-based VRF [eVRF:BHL24]</vt:lpstr>
      <vt:lpstr>Paillier-based VRF + Traceable Shamir</vt:lpstr>
      <vt:lpstr>Paillier-based VRF + Traceable Shamir</vt:lpstr>
      <vt:lpstr>Paillier-based VRF + Traceable Shamir</vt:lpstr>
      <vt:lpstr>One-time Paillier-based Traceable VRF</vt:lpstr>
      <vt:lpstr>Paillier-based VRF + Traceable Shamir: Trace</vt:lpstr>
      <vt:lpstr>Paillier-based VRF + Traceable Shamir: Trace</vt:lpstr>
      <vt:lpstr>Paillier-based VRF + Traceable Shamir: Trace</vt:lpstr>
      <vt:lpstr>Tracing imperfect boxes</vt:lpstr>
      <vt:lpstr>Tracing imperfect boxes</vt:lpstr>
      <vt:lpstr>Tracing imperfect boxes: List Decoding</vt:lpstr>
      <vt:lpstr>Tracing imperfect boxes: List Decoding</vt:lpstr>
      <vt:lpstr>Tracing imperfect boxes: The solution</vt:lpstr>
      <vt:lpstr>Tracing imperfect boxes: The solution</vt:lpstr>
      <vt:lpstr>Generating proofs in Tracing</vt:lpstr>
      <vt:lpstr>Generating proofs in Tracing</vt:lpstr>
      <vt:lpstr>Tracing Imperfect boxes: Tracing Security</vt:lpstr>
      <vt:lpstr>Achieving many-time Traceability: The problem</vt:lpstr>
      <vt:lpstr>Summary</vt:lpstr>
      <vt:lpstr>Open Problems </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Aditi Partap</dc:creator>
  <cp:lastModifiedBy>Aditi Partap</cp:lastModifiedBy>
  <cp:revision>600</cp:revision>
  <dcterms:created xsi:type="dcterms:W3CDTF">2025-03-27T02:36:44Z</dcterms:created>
  <dcterms:modified xsi:type="dcterms:W3CDTF">2025-04-14T20:47:11Z</dcterms:modified>
</cp:coreProperties>
</file>